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B19E-62E2-459E-8B18-F9D0D13CC7A3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5CA58-B14C-4DCF-8EF9-48F9FB027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0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5CA58-B14C-4DCF-8EF9-48F9FB0279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4400EF-769E-4223-BBF4-E6E5E43D1A8E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960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11B0-B49A-42AF-9C6B-19D5945A8288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AAC-2289-4F57-BF62-D530466B53BA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5A8-963C-482C-94A9-19024CEC992A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9BC3A-7A70-4544-B870-A87D6F80E77C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943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653-A9F2-4E15-BE2D-62449153F2B5}" type="datetime1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42AE-B5F6-429B-96D4-26C7D18159C0}" type="datetime1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00A-177A-4D14-8A4A-BE7995776809}" type="datetime1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3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CB-D79F-4F23-AFDF-8DB44717E0DC}" type="datetime1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2DF95-FC5D-46A1-8F52-503A0C9639DE}" type="datetime1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6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94B23-8284-4691-9F1F-562DB600224E}" type="datetime1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4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5FFF14A-ADAE-4FF6-B362-2596BCCF6BB4}" type="datetime1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F9A7829-A721-4A6E-8E83-8C1DC04C3F5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44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nYO6wOnxDEekzVCKW1FM87e3Hk682ESTVHJ3ZARM-33iJfa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05" y="1398153"/>
            <a:ext cx="5177589" cy="29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6894" y="93511"/>
            <a:ext cx="5018238" cy="65556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6000" b="1" u="sng" dirty="0" smtClean="0">
                <a:latin typeface="Garamond" panose="02020404030301010803" pitchFamily="18" charset="0"/>
              </a:rPr>
              <a:t>Beyond the Sky and the Earth: </a:t>
            </a:r>
          </a:p>
          <a:p>
            <a:r>
              <a:rPr lang="en-GB" sz="6000" b="1" u="sng" dirty="0" smtClean="0">
                <a:latin typeface="Garamond" panose="02020404030301010803" pitchFamily="18" charset="0"/>
              </a:rPr>
              <a:t>A Journey into Bhutan </a:t>
            </a:r>
          </a:p>
          <a:p>
            <a:endParaRPr lang="en-GB" sz="6000" b="1" u="sng" dirty="0">
              <a:latin typeface="Garamond" panose="02020404030301010803" pitchFamily="18" charset="0"/>
            </a:endParaRPr>
          </a:p>
          <a:p>
            <a:pPr algn="ctr"/>
            <a:r>
              <a:rPr lang="en-GB" sz="6000" b="1" u="sng" dirty="0" smtClean="0">
                <a:latin typeface="Garamond" panose="02020404030301010803" pitchFamily="18" charset="0"/>
              </a:rPr>
              <a:t>Jamie </a:t>
            </a:r>
            <a:r>
              <a:rPr lang="en-GB" sz="6000" b="1" u="sng" dirty="0" err="1" smtClean="0">
                <a:latin typeface="Garamond" panose="02020404030301010803" pitchFamily="18" charset="0"/>
              </a:rPr>
              <a:t>Zeppa</a:t>
            </a:r>
            <a:r>
              <a:rPr lang="en-GB" sz="6000" b="1" u="sng" dirty="0" smtClean="0">
                <a:latin typeface="Garamond" panose="02020404030301010803" pitchFamily="18" charset="0"/>
              </a:rPr>
              <a:t>  </a:t>
            </a:r>
            <a:endParaRPr lang="en-GB" sz="6000" b="1" u="sng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10543">
            <a:off x="1609042" y="5017329"/>
            <a:ext cx="396434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connotations of the title tell us what….? </a:t>
            </a:r>
            <a:endParaRPr lang="en-GB" b="1" i="1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45720" y="-64870"/>
            <a:ext cx="4114800" cy="365125"/>
          </a:xfrm>
        </p:spPr>
        <p:txBody>
          <a:bodyPr/>
          <a:lstStyle/>
          <a:p>
            <a:pPr algn="l"/>
            <a:r>
              <a:rPr lang="en-GB" sz="800" i="1" dirty="0" smtClean="0">
                <a:solidFill>
                  <a:schemeClr val="bg1"/>
                </a:solidFill>
              </a:rPr>
              <a:t>Created by SOA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4" y="3073290"/>
            <a:ext cx="6368716" cy="358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1" y="411480"/>
            <a:ext cx="798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Papyrus" panose="03070502060502030205" pitchFamily="66" charset="0"/>
              </a:rPr>
              <a:t>"</a:t>
            </a:r>
            <a:r>
              <a:rPr lang="en-GB" sz="2800" dirty="0" smtClean="0">
                <a:latin typeface="Papyrus" panose="03070502060502030205" pitchFamily="66" charset="0"/>
              </a:rPr>
              <a:t>I am thankful to you beyond the earth and sky"</a:t>
            </a:r>
            <a:endParaRPr lang="en-GB" sz="2800" dirty="0">
              <a:latin typeface="Papyrus" panose="030705020605020302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" y="3487846"/>
            <a:ext cx="1184148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S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he narrates about the Himalayan 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topography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 of the 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isolated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 valleys, the Bhutanese people, history of </a:t>
            </a:r>
            <a:r>
              <a:rPr lang="en-GB" dirty="0" smtClean="0">
                <a:latin typeface="Garamond" panose="02020404030301010803" pitchFamily="18" charset="0"/>
              </a:rPr>
              <a:t>Buddhism 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 in the country, the religious affiliation of the people to the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 </a:t>
            </a:r>
            <a:r>
              <a:rPr lang="en-GB" b="1" dirty="0" smtClean="0">
                <a:latin typeface="Garamond" panose="02020404030301010803" pitchFamily="18" charset="0"/>
              </a:rPr>
              <a:t>Bon religion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 of shamanistic beliefs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, their social customs, etiquette, food habits, poor hygienic conditions, her love life and so forth. She explains about </a:t>
            </a:r>
            <a:r>
              <a:rPr lang="en-GB" dirty="0" smtClean="0">
                <a:latin typeface="Garamond" panose="02020404030301010803" pitchFamily="18" charset="0"/>
              </a:rPr>
              <a:t>Buddha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 and his teachings. She also explains the experiences of fellow teachers from foreign countries with 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humorous epithets 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like “</a:t>
            </a:r>
            <a:r>
              <a:rPr lang="en-GB" dirty="0" smtClean="0">
                <a:latin typeface="Garamond" panose="02020404030301010803" pitchFamily="18" charset="0"/>
              </a:rPr>
              <a:t>night hunting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" (furtive entry into a girl's house in the night), "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vomit-comet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" (journey in a bus which stinks), "from 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scabies to rabies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" (health conditions) and "</a:t>
            </a:r>
            <a:r>
              <a:rPr lang="en-GB" b="1" i="0" dirty="0" smtClean="0">
                <a:effectLst/>
                <a:latin typeface="Garamond" panose="02020404030301010803" pitchFamily="18" charset="0"/>
              </a:rPr>
              <a:t>Dysentery Danishes</a:t>
            </a:r>
            <a:r>
              <a:rPr lang="en-GB" b="0" i="0" dirty="0" smtClean="0">
                <a:effectLst/>
                <a:latin typeface="Garamond" panose="02020404030301010803" pitchFamily="18" charset="0"/>
              </a:rPr>
              <a:t>" (about the type of food they get). She gives vivid account of facts and events that happened during her teaching assignment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4641" y="1266928"/>
            <a:ext cx="3855720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Jamie Zeppa wrote Beyond the Sky and the Earth, as a memoir about her experience working as lecturer in eastern Bhutan. </a:t>
            </a:r>
          </a:p>
          <a:p>
            <a:r>
              <a:rPr lang="en-GB" dirty="0" smtClean="0"/>
              <a:t>The title of the book is derived from the </a:t>
            </a:r>
            <a:r>
              <a:rPr lang="en-GB" b="1" dirty="0" smtClean="0"/>
              <a:t>expression of thankfulness </a:t>
            </a:r>
            <a:r>
              <a:rPr lang="en-GB" dirty="0" smtClean="0"/>
              <a:t>in Bhutanese.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99320" y="851429"/>
            <a:ext cx="1691640" cy="19222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210543">
            <a:off x="227528" y="242619"/>
            <a:ext cx="1981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aramond" panose="02020404030301010803" pitchFamily="18" charset="0"/>
              </a:rPr>
              <a:t>What do you know already know about Bhutan and its culture? </a:t>
            </a:r>
            <a:endParaRPr lang="en-GB" b="1" i="1" dirty="0" smtClean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madicexpeditions.com/wp-content/uploads/2013/07/bhutan-land-of-the-thunder-drag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54" y="4957011"/>
            <a:ext cx="3292046" cy="18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0651" y="1233629"/>
            <a:ext cx="759018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Papyrus" panose="03070502060502030205" pitchFamily="66" charset="0"/>
              </a:rPr>
              <a:t>‘The land of the Thunder Dragon’</a:t>
            </a:r>
            <a:endParaRPr lang="en-GB" sz="4000" b="1" dirty="0">
              <a:latin typeface="Papyrus" panose="03070502060502030205" pitchFamily="66" charset="0"/>
            </a:endParaRPr>
          </a:p>
        </p:txBody>
      </p:sp>
      <p:pic>
        <p:nvPicPr>
          <p:cNvPr id="1030" name="Picture 6" descr="Image result for bhutan location and 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35020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maseva.files.wordpress.com/2012/10/bhutan-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" y="1951226"/>
            <a:ext cx="2466975" cy="18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aibey.files.wordpress.com/2011/06/dressbhut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3672095"/>
            <a:ext cx="3333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reativeroots.org/wp-content/uploads/2009/05/bhutan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60" y="70174"/>
            <a:ext cx="2534285" cy="1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1126436">
            <a:off x="3685080" y="2842557"/>
            <a:ext cx="433197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Researching Bhutan</a:t>
            </a:r>
          </a:p>
          <a:p>
            <a:r>
              <a:rPr lang="en-US" b="1" i="1" dirty="0" smtClean="0"/>
              <a:t>Find out more about the following:</a:t>
            </a:r>
          </a:p>
          <a:p>
            <a:r>
              <a:rPr lang="en-US" b="1" i="1" dirty="0" smtClean="0"/>
              <a:t>1.Location and geography</a:t>
            </a:r>
          </a:p>
          <a:p>
            <a:r>
              <a:rPr lang="en-US" b="1" i="1" dirty="0" smtClean="0"/>
              <a:t>2.Historical timeline of key dates</a:t>
            </a:r>
          </a:p>
          <a:p>
            <a:r>
              <a:rPr lang="en-US" b="1" i="1" dirty="0" smtClean="0"/>
              <a:t>3.Bhuantese people, e.g. religion, culture and cuisine</a:t>
            </a:r>
          </a:p>
          <a:p>
            <a:r>
              <a:rPr lang="en-US" b="1" i="1" dirty="0" smtClean="0"/>
              <a:t>4.Important places and landmarks</a:t>
            </a:r>
          </a:p>
          <a:p>
            <a:r>
              <a:rPr lang="en-US" b="1" i="1" dirty="0" smtClean="0"/>
              <a:t>5. ‘Gross National Happiness’</a:t>
            </a:r>
            <a:endParaRPr lang="en-GB" b="1" i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98761" y="4461151"/>
            <a:ext cx="1112520" cy="1359991"/>
          </a:xfrm>
          <a:prstGeom prst="straightConnector1">
            <a:avLst/>
          </a:prstGeom>
          <a:ln w="635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hef-1.bbci.co.uk/news/560/media/images/72595000/jpg/_72595618_bhutan_mo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21" y="0"/>
            <a:ext cx="12276221" cy="69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6168" y="1286607"/>
            <a:ext cx="596931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4400" b="1" i="1" u="sng" dirty="0" smtClean="0">
                <a:latin typeface="Papyrus" panose="03070502060502030205" pitchFamily="66" charset="0"/>
              </a:rPr>
              <a:t>Exploring language</a:t>
            </a:r>
            <a:endParaRPr lang="en-GB" sz="4400" b="1" i="1" u="sng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93" y="228599"/>
            <a:ext cx="3161127" cy="48013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="1" i="1" u="sng" dirty="0" smtClean="0"/>
              <a:t>eppa employs a range of different devices to help create a vivid image of Bhutan.  Some are listed below, as a class find other examples of devices and feedback! </a:t>
            </a:r>
          </a:p>
          <a:p>
            <a:endParaRPr lang="en-GB" dirty="0"/>
          </a:p>
          <a:p>
            <a:r>
              <a:rPr lang="en-GB" b="1" u="sng" dirty="0" smtClean="0"/>
              <a:t>Metaphors</a:t>
            </a:r>
          </a:p>
          <a:p>
            <a:r>
              <a:rPr lang="en-GB" i="1" dirty="0" smtClean="0"/>
              <a:t>‘ A giant child gathering earth in armfuls</a:t>
            </a:r>
            <a:r>
              <a:rPr lang="en-GB" dirty="0" smtClean="0"/>
              <a:t>’- creates a image of make believe, its easier to imagine a ‘giant’ than the creation of Bhutan’s landscape. Both are unimaginable visions.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199671" y="1530446"/>
            <a:ext cx="2992329" cy="56323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Personification</a:t>
            </a:r>
          </a:p>
          <a:p>
            <a:r>
              <a:rPr lang="en-GB" dirty="0"/>
              <a:t>‘Mountains rise to meet the Moon.’ Nature working in harmony, personifying the moon as something </a:t>
            </a:r>
            <a:r>
              <a:rPr lang="en-GB" dirty="0" smtClean="0"/>
              <a:t>extraordinary </a:t>
            </a:r>
            <a:r>
              <a:rPr lang="en-GB" dirty="0"/>
              <a:t>and to be admired. This can be linked to the context of Bhutan’s religion and culture. </a:t>
            </a:r>
            <a:r>
              <a:rPr lang="en-GB" b="1" i="1" dirty="0"/>
              <a:t>(AO3</a:t>
            </a:r>
            <a:r>
              <a:rPr lang="en-GB" b="1" i="1" dirty="0" smtClean="0"/>
              <a:t>)</a:t>
            </a:r>
          </a:p>
          <a:p>
            <a:endParaRPr lang="en-GB" dirty="0"/>
          </a:p>
          <a:p>
            <a:r>
              <a:rPr lang="en-GB" u="sng" dirty="0" smtClean="0"/>
              <a:t>Alliteration</a:t>
            </a:r>
          </a:p>
          <a:p>
            <a:r>
              <a:rPr lang="en-GB" dirty="0" smtClean="0"/>
              <a:t>‘convulsion of crests’</a:t>
            </a:r>
          </a:p>
          <a:p>
            <a:endParaRPr lang="en-GB" dirty="0"/>
          </a:p>
          <a:p>
            <a:r>
              <a:rPr lang="en-GB" b="1" u="sng" dirty="0" smtClean="0"/>
              <a:t>Repetition</a:t>
            </a:r>
          </a:p>
          <a:p>
            <a:endParaRPr lang="en-GB" dirty="0"/>
          </a:p>
          <a:p>
            <a:r>
              <a:rPr lang="en-GB" b="1" u="sng" dirty="0" smtClean="0"/>
              <a:t>Use of present tense </a:t>
            </a:r>
          </a:p>
          <a:p>
            <a:endParaRPr lang="en-GB" dirty="0"/>
          </a:p>
          <a:p>
            <a:r>
              <a:rPr lang="en-GB" b="1" i="1" u="sng" dirty="0" smtClean="0"/>
              <a:t>What other devices can you find?  What effect is created?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50177" y="6453386"/>
            <a:ext cx="6324217" cy="29825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SOA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hejakartapost.com/c/2016/05/16/2016_05_16_4621_1463376436.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" y="179471"/>
            <a:ext cx="1191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>
                <a:latin typeface="Garamond" panose="02020404030301010803" pitchFamily="18" charset="0"/>
              </a:rPr>
              <a:t>Key Quotes: </a:t>
            </a:r>
            <a:r>
              <a:rPr lang="en-GB" sz="2400" b="1" dirty="0" smtClean="0">
                <a:latin typeface="Garamond" panose="02020404030301010803" pitchFamily="18" charset="0"/>
              </a:rPr>
              <a:t>Below is an example of a key quote  in the text with contextualised and perceptive analysis. As a class or in pairs, go through the text and find other key quotes.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280" y="5657671"/>
            <a:ext cx="3855720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Explore lines and connections between writers IDEAS and PERSPECTIVES and how these are CONVEYED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AO3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61899"/>
            <a:ext cx="3874168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‘ Mountains all around, climbing up peaks, rolling into valleys, again and again. Bhutan is all mountains.’</a:t>
            </a:r>
          </a:p>
          <a:p>
            <a:r>
              <a:rPr lang="en-GB" dirty="0"/>
              <a:t> </a:t>
            </a:r>
            <a:r>
              <a:rPr lang="en-GB" dirty="0" smtClean="0"/>
              <a:t>The vivid description of landscape, through the use of the rule of three evokes a sense of wonder and illusions of grandeur. The verb ‘rolling’ portrays the hidden depths of the land- anything could happen. Bhutan is revered for its nature and it has a crucial role in customs and religion which further depicts the sense of wonder.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974580" y="1951671"/>
            <a:ext cx="19354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‘ I stay close to them, hoping to pick up some of their enthusiasm’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1740" y="4075331"/>
            <a:ext cx="17145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‘the Land of Longing and Silver Pines’ 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-cdn.tripadvisor.com/media/photo-s/00/12/d4/ea/country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480" cy="68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7640"/>
            <a:ext cx="77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>
                <a:latin typeface="Garamond" panose="02020404030301010803" pitchFamily="18" charset="0"/>
              </a:rPr>
              <a:t>Textual Analysis (AO3)</a:t>
            </a:r>
            <a:endParaRPr lang="en-GB" sz="4800" b="1" u="sng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8637"/>
            <a:ext cx="399288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Papyrus" panose="03070502060502030205" pitchFamily="66" charset="0"/>
              </a:rPr>
              <a:t>Setting</a:t>
            </a:r>
            <a:r>
              <a:rPr lang="en-GB" b="1" u="sng" dirty="0" smtClean="0"/>
              <a:t> </a:t>
            </a:r>
          </a:p>
          <a:p>
            <a:r>
              <a:rPr lang="en-GB" dirty="0" smtClean="0"/>
              <a:t>The mountain scenery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does Zeppa describe the mountainous landscape of Bhutan?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impression do we get of this setting?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does Zeppa create this impression?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 smtClean="0">
                <a:latin typeface="Papyrus" panose="03070502060502030205" pitchFamily="66" charset="0"/>
              </a:rPr>
              <a:t>Thimpu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what ways does the author make Thimpu seem both strange and familiar?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do you think the authors purpose is in describing Thimpu here?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0580" y="1848489"/>
            <a:ext cx="31242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Papyrus" panose="03070502060502030205" pitchFamily="66" charset="0"/>
              </a:rPr>
              <a:t>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focus here is on the description of Bhutanese people. How are they portrayed by the author?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impression does this leave the reader about life in Bhutan?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qualities and characteristics does the author focus on?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83930" y="1870189"/>
            <a:ext cx="28194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extract is organised into two very distinct sections. What is the content of each section focused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features are used to create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Why does Zeppa structure the extract in this way?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-1905000" y="-483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reativeroots.org/wp-content/uploads/2009/05/bhuta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4875"/>
            <a:ext cx="7649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smtClean="0">
                <a:latin typeface="Garamond" panose="02020404030301010803" pitchFamily="18" charset="0"/>
              </a:rPr>
              <a:t>Essay question </a:t>
            </a:r>
            <a:endParaRPr lang="en-GB" sz="6000" b="1" u="sng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63" y="1297017"/>
            <a:ext cx="3305908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What impression does Jamie </a:t>
            </a:r>
            <a:r>
              <a:rPr lang="en-GB" sz="2400" dirty="0" err="1" smtClean="0"/>
              <a:t>Zeppa</a:t>
            </a:r>
            <a:r>
              <a:rPr lang="en-GB" sz="2400" dirty="0" smtClean="0"/>
              <a:t> create of Bhutan and how is this achieved? </a:t>
            </a:r>
            <a:endParaRPr lang="en-GB" sz="24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160</TotalTime>
  <Words>618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Garamond</vt:lpstr>
      <vt:lpstr>Papyrus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Ali</dc:creator>
  <cp:lastModifiedBy>Ballantyne H C</cp:lastModifiedBy>
  <cp:revision>27</cp:revision>
  <dcterms:created xsi:type="dcterms:W3CDTF">2016-06-09T06:20:50Z</dcterms:created>
  <dcterms:modified xsi:type="dcterms:W3CDTF">2018-05-02T11:18:48Z</dcterms:modified>
</cp:coreProperties>
</file>