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56" autoAdjust="0"/>
    <p:restoredTop sz="94660"/>
  </p:normalViewPr>
  <p:slideViewPr>
    <p:cSldViewPr snapToGrid="0">
      <p:cViewPr varScale="1">
        <p:scale>
          <a:sx n="77" d="100"/>
          <a:sy n="77" d="100"/>
        </p:scale>
        <p:origin x="64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4CB19E-62E2-459E-8B18-F9D0D13CC7A3}" type="datetimeFigureOut">
              <a:rPr lang="en-GB" smtClean="0"/>
              <a:t>02/05/2018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35CA58-B14C-4DCF-8EF9-48F9FB0279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7203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35CA58-B14C-4DCF-8EF9-48F9FB02797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0879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44400EF-769E-4223-BBF4-E6E5E43D1A8E}" type="datetime1">
              <a:rPr lang="en-GB" smtClean="0"/>
              <a:t>02/05/2018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GB" smtClean="0"/>
              <a:t>SOA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F9A7829-A721-4A6E-8E83-8C1DC04C3F5D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5896006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F11B0-B49A-42AF-9C6B-19D5945A8288}" type="datetime1">
              <a:rPr lang="en-GB" smtClean="0"/>
              <a:t>02/05/2018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SOA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7829-A721-4A6E-8E83-8C1DC04C3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127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93AAC-2289-4F57-BF62-D530466B53BA}" type="datetime1">
              <a:rPr lang="en-GB" smtClean="0"/>
              <a:t>02/05/2018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SOA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7829-A721-4A6E-8E83-8C1DC04C3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4787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A65A8-963C-482C-94A9-19024CEC992A}" type="datetime1">
              <a:rPr lang="en-GB" smtClean="0"/>
              <a:t>02/05/2018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SOA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7829-A721-4A6E-8E83-8C1DC04C3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0507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349BC3A-7A70-4544-B870-A87D6F80E77C}" type="datetime1">
              <a:rPr lang="en-GB" smtClean="0"/>
              <a:t>02/05/2018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smtClean="0"/>
              <a:t>SOA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F9A7829-A721-4A6E-8E83-8C1DC04C3F5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7594389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BE653-A9F2-4E15-BE2D-62449153F2B5}" type="datetime1">
              <a:rPr lang="en-GB" smtClean="0"/>
              <a:t>02/05/2018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SOA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7829-A721-4A6E-8E83-8C1DC04C3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6651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342AE-B5F6-429B-96D4-26C7D18159C0}" type="datetime1">
              <a:rPr lang="en-GB" smtClean="0"/>
              <a:t>02/05/2018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SOA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7829-A721-4A6E-8E83-8C1DC04C3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4075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5E00A-177A-4D14-8A4A-BE7995776809}" type="datetime1">
              <a:rPr lang="en-GB" smtClean="0"/>
              <a:t>02/05/2018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SOA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7829-A721-4A6E-8E83-8C1DC04C3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6235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673CB-D79F-4F23-AFDF-8DB44717E0DC}" type="datetime1">
              <a:rPr lang="en-GB" smtClean="0"/>
              <a:t>02/05/2018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SOA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7829-A721-4A6E-8E83-8C1DC04C3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5473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AB2DF95-FC5D-46A1-8F52-503A0C9639DE}" type="datetime1">
              <a:rPr lang="en-GB" smtClean="0"/>
              <a:t>02/05/2018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 smtClean="0"/>
              <a:t>SOA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F9A7829-A721-4A6E-8E83-8C1DC04C3F5D}" type="slidenum">
              <a:rPr lang="en-GB" smtClean="0"/>
              <a:t>‹#›</a:t>
            </a:fld>
            <a:endParaRPr lang="en-GB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38660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0094B23-8284-4691-9F1F-562DB600224E}" type="datetime1">
              <a:rPr lang="en-GB" smtClean="0"/>
              <a:t>02/05/2018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 smtClean="0"/>
              <a:t>SOA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F9A7829-A721-4A6E-8E83-8C1DC04C3F5D}" type="slidenum">
              <a:rPr lang="en-GB" smtClean="0"/>
              <a:t>‹#›</a:t>
            </a:fld>
            <a:endParaRPr lang="en-GB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20417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5FFF14A-ADAE-4FF6-B362-2596BCCF6BB4}" type="datetime1">
              <a:rPr lang="en-GB" smtClean="0"/>
              <a:t>02/05/2018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r>
              <a:rPr lang="en-GB" smtClean="0"/>
              <a:t>SOA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FF9A7829-A721-4A6E-8E83-8C1DC04C3F5D}" type="slidenum">
              <a:rPr lang="en-GB" smtClean="0"/>
              <a:t>‹#›</a:t>
            </a:fld>
            <a:endParaRPr lang="en-GB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34415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encrypted-tbn1.gstatic.com/images?q=tbn:ANd9GcSnYO6wOnxDEekzVCKW1FM87e3Hk682ESTVHJ3ZARM-33iJfae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305" y="1398153"/>
            <a:ext cx="5177589" cy="2910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436894" y="93511"/>
            <a:ext cx="5018238" cy="65556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GB" sz="6000" b="1" u="sng" dirty="0" smtClean="0">
                <a:latin typeface="Garamond" panose="02020404030301010803" pitchFamily="18" charset="0"/>
              </a:rPr>
              <a:t>Beyond the Sky and the Earth: </a:t>
            </a:r>
          </a:p>
          <a:p>
            <a:r>
              <a:rPr lang="en-GB" sz="6000" b="1" u="sng" dirty="0" smtClean="0">
                <a:latin typeface="Garamond" panose="02020404030301010803" pitchFamily="18" charset="0"/>
              </a:rPr>
              <a:t>A Journey into Bhutan </a:t>
            </a:r>
          </a:p>
          <a:p>
            <a:endParaRPr lang="en-GB" sz="6000" b="1" u="sng" dirty="0">
              <a:latin typeface="Garamond" panose="02020404030301010803" pitchFamily="18" charset="0"/>
            </a:endParaRPr>
          </a:p>
          <a:p>
            <a:pPr algn="ctr"/>
            <a:r>
              <a:rPr lang="en-GB" sz="6000" b="1" u="sng" dirty="0" smtClean="0">
                <a:latin typeface="Garamond" panose="02020404030301010803" pitchFamily="18" charset="0"/>
              </a:rPr>
              <a:t>Jamie </a:t>
            </a:r>
            <a:r>
              <a:rPr lang="en-GB" sz="6000" b="1" u="sng" dirty="0" err="1" smtClean="0">
                <a:latin typeface="Garamond" panose="02020404030301010803" pitchFamily="18" charset="0"/>
              </a:rPr>
              <a:t>Zeppa</a:t>
            </a:r>
            <a:r>
              <a:rPr lang="en-GB" sz="6000" b="1" u="sng" dirty="0" smtClean="0">
                <a:latin typeface="Garamond" panose="02020404030301010803" pitchFamily="18" charset="0"/>
              </a:rPr>
              <a:t>  </a:t>
            </a:r>
            <a:endParaRPr lang="en-GB" sz="6000" b="1" u="sng" dirty="0">
              <a:latin typeface="Garamond" panose="020204040303010108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21210543">
            <a:off x="1609042" y="5017329"/>
            <a:ext cx="3964341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The connotations of the title tell us what….? </a:t>
            </a:r>
            <a:endParaRPr lang="en-GB" b="1" i="1" dirty="0" smtClean="0"/>
          </a:p>
          <a:p>
            <a:endParaRPr lang="en-GB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-45720" y="-64870"/>
            <a:ext cx="4114800" cy="365125"/>
          </a:xfrm>
        </p:spPr>
        <p:txBody>
          <a:bodyPr/>
          <a:lstStyle/>
          <a:p>
            <a:pPr algn="l"/>
            <a:r>
              <a:rPr lang="en-GB" sz="800" i="1" dirty="0" smtClean="0">
                <a:solidFill>
                  <a:schemeClr val="bg1"/>
                </a:solidFill>
              </a:rPr>
              <a:t>Created by SOA</a:t>
            </a:r>
            <a:endParaRPr lang="en-GB" sz="8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96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374" y="3073290"/>
            <a:ext cx="6368716" cy="358240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029201" y="411480"/>
            <a:ext cx="7985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 smtClean="0">
                <a:latin typeface="Papyrus" panose="03070502060502030205" pitchFamily="66" charset="0"/>
              </a:rPr>
              <a:t>"</a:t>
            </a:r>
            <a:r>
              <a:rPr lang="en-GB" sz="2800" dirty="0" smtClean="0">
                <a:latin typeface="Papyrus" panose="03070502060502030205" pitchFamily="66" charset="0"/>
              </a:rPr>
              <a:t>I am thankful to you beyond the earth and sky"</a:t>
            </a:r>
            <a:endParaRPr lang="en-GB" sz="2800" dirty="0">
              <a:latin typeface="Papyrus" panose="03070502060502030205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5260" y="3487846"/>
            <a:ext cx="11841480" cy="1754326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en-GB" dirty="0">
                <a:latin typeface="Garamond" panose="02020404030301010803" pitchFamily="18" charset="0"/>
              </a:rPr>
              <a:t>S</a:t>
            </a:r>
            <a:r>
              <a:rPr lang="en-GB" b="0" i="0" dirty="0" smtClean="0">
                <a:effectLst/>
                <a:latin typeface="Garamond" panose="02020404030301010803" pitchFamily="18" charset="0"/>
              </a:rPr>
              <a:t>he narrates about the Himalayan </a:t>
            </a:r>
            <a:r>
              <a:rPr lang="en-GB" b="1" i="0" dirty="0" smtClean="0">
                <a:effectLst/>
                <a:latin typeface="Garamond" panose="02020404030301010803" pitchFamily="18" charset="0"/>
              </a:rPr>
              <a:t>topography</a:t>
            </a:r>
            <a:r>
              <a:rPr lang="en-GB" b="0" i="0" dirty="0" smtClean="0">
                <a:effectLst/>
                <a:latin typeface="Garamond" panose="02020404030301010803" pitchFamily="18" charset="0"/>
              </a:rPr>
              <a:t> of the </a:t>
            </a:r>
            <a:r>
              <a:rPr lang="en-GB" b="1" i="0" dirty="0" smtClean="0">
                <a:effectLst/>
                <a:latin typeface="Garamond" panose="02020404030301010803" pitchFamily="18" charset="0"/>
              </a:rPr>
              <a:t>isolated</a:t>
            </a:r>
            <a:r>
              <a:rPr lang="en-GB" b="0" i="0" dirty="0" smtClean="0">
                <a:effectLst/>
                <a:latin typeface="Garamond" panose="02020404030301010803" pitchFamily="18" charset="0"/>
              </a:rPr>
              <a:t> valleys, the Bhutanese people, history of </a:t>
            </a:r>
            <a:r>
              <a:rPr lang="en-GB" dirty="0" smtClean="0">
                <a:latin typeface="Garamond" panose="02020404030301010803" pitchFamily="18" charset="0"/>
              </a:rPr>
              <a:t>Buddhism </a:t>
            </a:r>
            <a:r>
              <a:rPr lang="en-GB" b="0" i="0" dirty="0" smtClean="0">
                <a:effectLst/>
                <a:latin typeface="Garamond" panose="02020404030301010803" pitchFamily="18" charset="0"/>
              </a:rPr>
              <a:t> in the country, the religious affiliation of the people to the</a:t>
            </a:r>
            <a:r>
              <a:rPr lang="en-GB" b="1" i="0" dirty="0" smtClean="0">
                <a:effectLst/>
                <a:latin typeface="Garamond" panose="02020404030301010803" pitchFamily="18" charset="0"/>
              </a:rPr>
              <a:t> </a:t>
            </a:r>
            <a:r>
              <a:rPr lang="en-GB" b="1" dirty="0" smtClean="0">
                <a:latin typeface="Garamond" panose="02020404030301010803" pitchFamily="18" charset="0"/>
              </a:rPr>
              <a:t>Bon religion</a:t>
            </a:r>
            <a:r>
              <a:rPr lang="en-GB" b="1" i="0" dirty="0" smtClean="0">
                <a:effectLst/>
                <a:latin typeface="Garamond" panose="02020404030301010803" pitchFamily="18" charset="0"/>
              </a:rPr>
              <a:t> of shamanistic beliefs</a:t>
            </a:r>
            <a:r>
              <a:rPr lang="en-GB" b="0" i="0" dirty="0" smtClean="0">
                <a:effectLst/>
                <a:latin typeface="Garamond" panose="02020404030301010803" pitchFamily="18" charset="0"/>
              </a:rPr>
              <a:t>, their social customs, etiquette, food habits, poor hygienic conditions, her love life and so forth. She explains about </a:t>
            </a:r>
            <a:r>
              <a:rPr lang="en-GB" dirty="0" smtClean="0">
                <a:latin typeface="Garamond" panose="02020404030301010803" pitchFamily="18" charset="0"/>
              </a:rPr>
              <a:t>Buddha</a:t>
            </a:r>
            <a:r>
              <a:rPr lang="en-GB" b="0" i="0" dirty="0" smtClean="0">
                <a:effectLst/>
                <a:latin typeface="Garamond" panose="02020404030301010803" pitchFamily="18" charset="0"/>
              </a:rPr>
              <a:t> and his teachings. She also explains the experiences of fellow teachers from foreign countries with </a:t>
            </a:r>
            <a:r>
              <a:rPr lang="en-GB" b="1" i="0" dirty="0" smtClean="0">
                <a:effectLst/>
                <a:latin typeface="Garamond" panose="02020404030301010803" pitchFamily="18" charset="0"/>
              </a:rPr>
              <a:t>humorous epithets </a:t>
            </a:r>
            <a:r>
              <a:rPr lang="en-GB" b="0" i="0" dirty="0" smtClean="0">
                <a:effectLst/>
                <a:latin typeface="Garamond" panose="02020404030301010803" pitchFamily="18" charset="0"/>
              </a:rPr>
              <a:t>like “</a:t>
            </a:r>
            <a:r>
              <a:rPr lang="en-GB" dirty="0" smtClean="0">
                <a:latin typeface="Garamond" panose="02020404030301010803" pitchFamily="18" charset="0"/>
              </a:rPr>
              <a:t>night hunting</a:t>
            </a:r>
            <a:r>
              <a:rPr lang="en-GB" b="0" i="0" dirty="0" smtClean="0">
                <a:effectLst/>
                <a:latin typeface="Garamond" panose="02020404030301010803" pitchFamily="18" charset="0"/>
              </a:rPr>
              <a:t>" (furtive entry into a girl's house in the night), "</a:t>
            </a:r>
            <a:r>
              <a:rPr lang="en-GB" b="1" i="0" dirty="0" smtClean="0">
                <a:effectLst/>
                <a:latin typeface="Garamond" panose="02020404030301010803" pitchFamily="18" charset="0"/>
              </a:rPr>
              <a:t>vomit-comet</a:t>
            </a:r>
            <a:r>
              <a:rPr lang="en-GB" b="0" i="0" dirty="0" smtClean="0">
                <a:effectLst/>
                <a:latin typeface="Garamond" panose="02020404030301010803" pitchFamily="18" charset="0"/>
              </a:rPr>
              <a:t>" (journey in a bus which stinks), "from </a:t>
            </a:r>
            <a:r>
              <a:rPr lang="en-GB" b="1" i="0" dirty="0" smtClean="0">
                <a:effectLst/>
                <a:latin typeface="Garamond" panose="02020404030301010803" pitchFamily="18" charset="0"/>
              </a:rPr>
              <a:t>scabies to rabies</a:t>
            </a:r>
            <a:r>
              <a:rPr lang="en-GB" b="0" i="0" dirty="0" smtClean="0">
                <a:effectLst/>
                <a:latin typeface="Garamond" panose="02020404030301010803" pitchFamily="18" charset="0"/>
              </a:rPr>
              <a:t>" (health conditions) and "</a:t>
            </a:r>
            <a:r>
              <a:rPr lang="en-GB" b="1" i="0" dirty="0" smtClean="0">
                <a:effectLst/>
                <a:latin typeface="Garamond" panose="02020404030301010803" pitchFamily="18" charset="0"/>
              </a:rPr>
              <a:t>Dysentery Danishes</a:t>
            </a:r>
            <a:r>
              <a:rPr lang="en-GB" b="0" i="0" dirty="0" smtClean="0">
                <a:effectLst/>
                <a:latin typeface="Garamond" panose="02020404030301010803" pitchFamily="18" charset="0"/>
              </a:rPr>
              <a:t>" (about the type of food they get). She gives vivid account of facts and events that happened during her teaching assignment</a:t>
            </a:r>
            <a:endParaRPr lang="en-GB" dirty="0">
              <a:latin typeface="Garamond" panose="02020404030301010803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44641" y="1266928"/>
            <a:ext cx="3855720" cy="203132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Jamie Zeppa wrote Beyond the Sky and the Earth, as a memoir about her experience working as lecturer in eastern Bhutan. </a:t>
            </a:r>
          </a:p>
          <a:p>
            <a:r>
              <a:rPr lang="en-GB" dirty="0" smtClean="0"/>
              <a:t>The title of the book is derived from the </a:t>
            </a:r>
            <a:r>
              <a:rPr lang="en-GB" b="1" dirty="0" smtClean="0"/>
              <a:t>expression of thankfulness </a:t>
            </a:r>
            <a:r>
              <a:rPr lang="en-GB" dirty="0" smtClean="0"/>
              <a:t>in Bhutanese. </a:t>
            </a:r>
            <a:endParaRPr lang="en-GB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9799320" y="851429"/>
            <a:ext cx="1691640" cy="1922251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 rot="21210543">
            <a:off x="227528" y="242619"/>
            <a:ext cx="1981200" cy="175432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latin typeface="Garamond" panose="02020404030301010803" pitchFamily="18" charset="0"/>
              </a:rPr>
              <a:t>What do you know already know about Bhutan and its culture? </a:t>
            </a:r>
            <a:endParaRPr lang="en-GB" b="1" i="1" dirty="0" smtClean="0">
              <a:latin typeface="Garamond" panose="02020404030301010803" pitchFamily="18" charset="0"/>
            </a:endParaRPr>
          </a:p>
          <a:p>
            <a:endParaRPr lang="en-GB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SOA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094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nomadicexpeditions.com/wp-content/uploads/2013/07/bhutan-land-of-the-thunder-drag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9954" y="4957011"/>
            <a:ext cx="3292046" cy="185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00651" y="1233629"/>
            <a:ext cx="7590181" cy="132343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latin typeface="Papyrus" panose="03070502060502030205" pitchFamily="66" charset="0"/>
              </a:rPr>
              <a:t>‘The land of the Thunder Dragon’</a:t>
            </a:r>
            <a:endParaRPr lang="en-GB" sz="4000" b="1" dirty="0">
              <a:latin typeface="Papyrus" panose="03070502060502030205" pitchFamily="66" charset="0"/>
            </a:endParaRPr>
          </a:p>
        </p:txBody>
      </p:sp>
      <p:pic>
        <p:nvPicPr>
          <p:cNvPr id="1030" name="Picture 6" descr="Image result for bhutan location and geograph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55" y="350202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atmaseva.files.wordpress.com/2012/10/bhutan-9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47" y="1951226"/>
            <a:ext cx="2466975" cy="1868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maibey.files.wordpress.com/2011/06/dressbhuta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" y="3672095"/>
            <a:ext cx="3333750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://www.creativeroots.org/wp-content/uploads/2009/05/bhutan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3560" y="70174"/>
            <a:ext cx="2534285" cy="1790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 rot="21126436">
            <a:off x="3685080" y="2842557"/>
            <a:ext cx="4331971" cy="230832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b="1" i="1" u="sng" dirty="0" smtClean="0"/>
              <a:t>Researching Bhutan</a:t>
            </a:r>
          </a:p>
          <a:p>
            <a:r>
              <a:rPr lang="en-US" b="1" i="1" dirty="0" smtClean="0"/>
              <a:t>Find out more about the following:</a:t>
            </a:r>
          </a:p>
          <a:p>
            <a:r>
              <a:rPr lang="en-US" b="1" i="1" dirty="0" smtClean="0"/>
              <a:t>1.Location and geography</a:t>
            </a:r>
          </a:p>
          <a:p>
            <a:r>
              <a:rPr lang="en-US" b="1" i="1" dirty="0" smtClean="0"/>
              <a:t>2.Historical timeline of key dates</a:t>
            </a:r>
          </a:p>
          <a:p>
            <a:r>
              <a:rPr lang="en-US" b="1" i="1" dirty="0" smtClean="0"/>
              <a:t>3.Bhuantese people, e.g. religion, culture and cuisine</a:t>
            </a:r>
          </a:p>
          <a:p>
            <a:r>
              <a:rPr lang="en-US" b="1" i="1" dirty="0" smtClean="0"/>
              <a:t>4.Important places and landmarks</a:t>
            </a:r>
          </a:p>
          <a:p>
            <a:r>
              <a:rPr lang="en-US" b="1" i="1" dirty="0" smtClean="0"/>
              <a:t>5. ‘Gross National Happiness’</a:t>
            </a:r>
            <a:endParaRPr lang="en-GB" b="1" i="1" dirty="0" smtClean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7598761" y="4461151"/>
            <a:ext cx="1112520" cy="1359991"/>
          </a:xfrm>
          <a:prstGeom prst="straightConnector1">
            <a:avLst/>
          </a:prstGeom>
          <a:ln w="635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SOA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6524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chef-1.bbci.co.uk/news/560/media/images/72595000/jpg/_72595618_bhutan_monk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221" y="0"/>
            <a:ext cx="12276221" cy="6902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86168" y="1286607"/>
            <a:ext cx="5969312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GB" sz="4400" b="1" i="1" u="sng" dirty="0" smtClean="0">
                <a:latin typeface="Papyrus" panose="03070502060502030205" pitchFamily="66" charset="0"/>
              </a:rPr>
              <a:t>Exploring language</a:t>
            </a:r>
            <a:endParaRPr lang="en-GB" sz="4400" b="1" i="1" u="sng" dirty="0">
              <a:latin typeface="Papyrus" panose="03070502060502030205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4993" y="228599"/>
            <a:ext cx="3161127" cy="480131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Z</a:t>
            </a:r>
            <a:r>
              <a:rPr lang="en-GB" b="1" i="1" u="sng" dirty="0" smtClean="0"/>
              <a:t>eppa employs a range of different devices to help create a vivid image of Bhutan.  Some are listed below, as a class find other examples of devices and feedback! </a:t>
            </a:r>
          </a:p>
          <a:p>
            <a:endParaRPr lang="en-GB" dirty="0"/>
          </a:p>
          <a:p>
            <a:r>
              <a:rPr lang="en-GB" b="1" u="sng" dirty="0" smtClean="0"/>
              <a:t>Metaphors</a:t>
            </a:r>
          </a:p>
          <a:p>
            <a:r>
              <a:rPr lang="en-GB" i="1" dirty="0" smtClean="0"/>
              <a:t>‘ A giant child gathering earth in armfuls</a:t>
            </a:r>
            <a:r>
              <a:rPr lang="en-GB" dirty="0" smtClean="0"/>
              <a:t>’- creates a image of make believe, its easier to imagine a ‘giant’ than the creation of Bhutan’s landscape. Both are unimaginable visions.</a:t>
            </a:r>
          </a:p>
          <a:p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9199671" y="1530446"/>
            <a:ext cx="2992329" cy="5632311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GB" b="1" u="sng" dirty="0"/>
              <a:t>Personification</a:t>
            </a:r>
          </a:p>
          <a:p>
            <a:r>
              <a:rPr lang="en-GB" dirty="0"/>
              <a:t>‘Mountains rise to meet the Moon.’ Nature working in harmony, personifying the moon as something </a:t>
            </a:r>
            <a:r>
              <a:rPr lang="en-GB" dirty="0" smtClean="0"/>
              <a:t>extraordinary </a:t>
            </a:r>
            <a:r>
              <a:rPr lang="en-GB" dirty="0"/>
              <a:t>and to be admired. This can be linked to the context of Bhutan’s religion and culture. </a:t>
            </a:r>
            <a:r>
              <a:rPr lang="en-GB" b="1" i="1" dirty="0"/>
              <a:t>(AO3</a:t>
            </a:r>
            <a:r>
              <a:rPr lang="en-GB" b="1" i="1" dirty="0" smtClean="0"/>
              <a:t>)</a:t>
            </a:r>
          </a:p>
          <a:p>
            <a:endParaRPr lang="en-GB" dirty="0"/>
          </a:p>
          <a:p>
            <a:r>
              <a:rPr lang="en-GB" u="sng" dirty="0" smtClean="0"/>
              <a:t>Alliteration</a:t>
            </a:r>
          </a:p>
          <a:p>
            <a:r>
              <a:rPr lang="en-GB" dirty="0" smtClean="0"/>
              <a:t>‘convulsion of crests’</a:t>
            </a:r>
          </a:p>
          <a:p>
            <a:endParaRPr lang="en-GB" dirty="0"/>
          </a:p>
          <a:p>
            <a:r>
              <a:rPr lang="en-GB" b="1" u="sng" dirty="0" smtClean="0"/>
              <a:t>Repetition</a:t>
            </a:r>
          </a:p>
          <a:p>
            <a:endParaRPr lang="en-GB" dirty="0"/>
          </a:p>
          <a:p>
            <a:r>
              <a:rPr lang="en-GB" b="1" u="sng" dirty="0" smtClean="0"/>
              <a:t>Use of present tense </a:t>
            </a:r>
          </a:p>
          <a:p>
            <a:endParaRPr lang="en-GB" dirty="0"/>
          </a:p>
          <a:p>
            <a:r>
              <a:rPr lang="en-GB" b="1" i="1" u="sng" dirty="0" smtClean="0"/>
              <a:t>What other devices can you find?  What effect is created? </a:t>
            </a: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>
          <a:xfrm>
            <a:off x="2850177" y="6453386"/>
            <a:ext cx="6324217" cy="298255"/>
          </a:xfrm>
        </p:spPr>
        <p:txBody>
          <a:bodyPr/>
          <a:lstStyle/>
          <a:p>
            <a:r>
              <a:rPr lang="en-GB" smtClean="0">
                <a:solidFill>
                  <a:schemeClr val="tx1"/>
                </a:solidFill>
              </a:rPr>
              <a:t>SOA</a:t>
            </a:r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53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img.thejakartapost.com/c/2016/05/16/2016_05_16_4621_1463376436._la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1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7620" y="179471"/>
            <a:ext cx="119176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u="sng" dirty="0" smtClean="0">
                <a:latin typeface="Garamond" panose="02020404030301010803" pitchFamily="18" charset="0"/>
              </a:rPr>
              <a:t>Key Quotes: </a:t>
            </a:r>
            <a:r>
              <a:rPr lang="en-GB" sz="2400" b="1" dirty="0" smtClean="0">
                <a:latin typeface="Garamond" panose="02020404030301010803" pitchFamily="18" charset="0"/>
              </a:rPr>
              <a:t>Below is an example of a key quote  in the text with contextualised and perceptive analysis. As a class or in pairs, go through the text and find other key quotes.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36280" y="5657671"/>
            <a:ext cx="3855720" cy="1477328"/>
          </a:xfrm>
          <a:prstGeom prst="rect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Explore lines and connections between writers IDEAS and PERSPECTIVES and how these are CONVEYED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AO3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861899"/>
            <a:ext cx="3874168" cy="3693319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‘ Mountains all around, climbing up peaks, rolling into valleys, again and again. Bhutan is all mountains.’</a:t>
            </a:r>
          </a:p>
          <a:p>
            <a:r>
              <a:rPr lang="en-GB" dirty="0"/>
              <a:t> </a:t>
            </a:r>
            <a:r>
              <a:rPr lang="en-GB" dirty="0" smtClean="0"/>
              <a:t>The vivid description of landscape, through the use of the rule of three evokes a sense of wonder and illusions of grandeur. The verb ‘rolling’ portrays the hidden depths of the land- anything could happen. Bhutan is revered for its nature and it has a crucial role in customs and religion which further depicts the sense of wonder. 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9974580" y="1951671"/>
            <a:ext cx="1935480" cy="1200329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‘ I stay close to them, hoping to pick up some of their enthusiasm’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111740" y="4075331"/>
            <a:ext cx="1714500" cy="92333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‘the Land of Longing and Silver Pines’ </a:t>
            </a:r>
            <a:endParaRPr lang="en-GB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SOA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529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media-cdn.tripadvisor.com/media/photo-s/00/12/d4/ea/countrysi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22480" cy="687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2400" y="167640"/>
            <a:ext cx="77419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u="sng" dirty="0" smtClean="0">
                <a:latin typeface="Garamond" panose="02020404030301010803" pitchFamily="18" charset="0"/>
              </a:rPr>
              <a:t>Textual Analysis (AO3)</a:t>
            </a:r>
            <a:endParaRPr lang="en-GB" sz="4800" b="1" u="sng" dirty="0">
              <a:latin typeface="Garamond" panose="02020404030301010803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" y="998637"/>
            <a:ext cx="3992880" cy="452431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GB" b="1" u="sng" dirty="0" smtClean="0">
                <a:latin typeface="Papyrus" panose="03070502060502030205" pitchFamily="66" charset="0"/>
              </a:rPr>
              <a:t>Setting</a:t>
            </a:r>
            <a:r>
              <a:rPr lang="en-GB" b="1" u="sng" dirty="0" smtClean="0"/>
              <a:t> </a:t>
            </a:r>
          </a:p>
          <a:p>
            <a:r>
              <a:rPr lang="en-GB" dirty="0" smtClean="0"/>
              <a:t>The mountain scenery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How does Zeppa describe the mountainous landscape of Bhutan?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What impression do we get of this setting?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How does Zeppa create this impression?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r>
              <a:rPr lang="en-GB" b="1" u="sng" dirty="0" smtClean="0">
                <a:latin typeface="Papyrus" panose="03070502060502030205" pitchFamily="66" charset="0"/>
              </a:rPr>
              <a:t>Thimpu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In what ways does the author make Thimpu seem both strange and familiar?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What do you think the authors purpose is in describing Thimpu here? 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640580" y="1848489"/>
            <a:ext cx="3124200" cy="3139321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GB" b="1" u="sng" dirty="0" smtClean="0">
                <a:latin typeface="Papyrus" panose="03070502060502030205" pitchFamily="66" charset="0"/>
              </a:rPr>
              <a:t>Characters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The focus here is on the description of Bhutanese people. How are they portrayed by the author?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What impression does this leave the reader about life in Bhutan?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What qualities and characteristics does the author focus on?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8583930" y="1870189"/>
            <a:ext cx="2819400" cy="3139321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Structure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The extract is organised into two very distinct sections. What is the content of each section focused on?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What features are used to create this?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Why does Zeppa structure the extract in this way?</a:t>
            </a:r>
            <a:endParaRPr lang="en-GB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SOA</a:t>
            </a:r>
            <a:endParaRPr lang="en-GB"/>
          </a:p>
        </p:txBody>
      </p:sp>
      <p:sp>
        <p:nvSpPr>
          <p:cNvPr id="11" name="Footer Placeholder 1"/>
          <p:cNvSpPr txBox="1">
            <a:spLocks/>
          </p:cNvSpPr>
          <p:nvPr/>
        </p:nvSpPr>
        <p:spPr>
          <a:xfrm>
            <a:off x="-1905000" y="-4836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50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creativeroots.org/wp-content/uploads/2009/05/bhutan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60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274875"/>
            <a:ext cx="76493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u="sng" dirty="0" smtClean="0">
                <a:latin typeface="Garamond" panose="02020404030301010803" pitchFamily="18" charset="0"/>
              </a:rPr>
              <a:t>Essay question </a:t>
            </a:r>
            <a:endParaRPr lang="en-GB" sz="6000" b="1" u="sng" dirty="0">
              <a:latin typeface="Garamond" panose="020204040303010108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8263" y="1297017"/>
            <a:ext cx="3305908" cy="156966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1. What impression does Jamie </a:t>
            </a:r>
            <a:r>
              <a:rPr lang="en-GB" sz="2400" dirty="0" err="1" smtClean="0"/>
              <a:t>Zeppa</a:t>
            </a:r>
            <a:r>
              <a:rPr lang="en-GB" sz="2400" dirty="0" smtClean="0"/>
              <a:t> create of Bhutan and how is this achieved? </a:t>
            </a:r>
            <a:endParaRPr lang="en-GB" sz="2400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SOA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185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160</TotalTime>
  <Words>618</Words>
  <Application>Microsoft Office PowerPoint</Application>
  <PresentationFormat>Widescreen</PresentationFormat>
  <Paragraphs>69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Franklin Gothic Book</vt:lpstr>
      <vt:lpstr>Garamond</vt:lpstr>
      <vt:lpstr>Papyrus</vt:lpstr>
      <vt:lpstr>Crop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Sophie Ali</dc:creator>
  <cp:lastModifiedBy>Ballantyne H C</cp:lastModifiedBy>
  <cp:revision>27</cp:revision>
  <dcterms:created xsi:type="dcterms:W3CDTF">2016-06-09T06:20:50Z</dcterms:created>
  <dcterms:modified xsi:type="dcterms:W3CDTF">2018-05-02T11:18:48Z</dcterms:modified>
</cp:coreProperties>
</file>