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58"/>
  </p:handoutMasterIdLst>
  <p:sldIdLst>
    <p:sldId id="256" r:id="rId5"/>
    <p:sldId id="273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6" r:id="rId15"/>
    <p:sldId id="267" r:id="rId16"/>
    <p:sldId id="269" r:id="rId17"/>
    <p:sldId id="271" r:id="rId18"/>
    <p:sldId id="272" r:id="rId19"/>
    <p:sldId id="270" r:id="rId20"/>
    <p:sldId id="274" r:id="rId21"/>
    <p:sldId id="275" r:id="rId22"/>
    <p:sldId id="277" r:id="rId23"/>
    <p:sldId id="278" r:id="rId24"/>
    <p:sldId id="276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300" r:id="rId46"/>
    <p:sldId id="299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52D44-7EA2-A7BE-31D7-02CB7CCD3D5A}" v="69" dt="2025-03-14T09:51:43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61" Type="http://schemas.openxmlformats.org/officeDocument/2006/relationships/theme" Target="theme/theme1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DCA7D-BBA2-422D-BEFD-922F1A2F09E6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B82C8-70AE-4259-8882-C5D487DCB7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276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091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96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55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176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66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75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55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453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907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382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D4A5C-A852-4BEB-96BD-5F37DEE2EE9C}" type="datetimeFigureOut">
              <a:rPr lang="en-GB" smtClean="0"/>
              <a:t>29/04/2026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5C7CF-8A88-47C1-B7AD-C2B258050D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43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132" y="-215371"/>
            <a:ext cx="7196667" cy="1570037"/>
          </a:xfrm>
        </p:spPr>
        <p:txBody>
          <a:bodyPr/>
          <a:lstStyle/>
          <a:p>
            <a:r>
              <a:rPr lang="en-GB" dirty="0"/>
              <a:t>Hamlet Revision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2189163"/>
            <a:ext cx="9414933" cy="4245504"/>
          </a:xfrm>
        </p:spPr>
        <p:txBody>
          <a:bodyPr>
            <a:normAutofit fontScale="92500" lnSpcReduction="10000"/>
          </a:bodyPr>
          <a:lstStyle/>
          <a:p>
            <a:r>
              <a:rPr lang="en-GB" sz="3200" b="1" u="sng" dirty="0"/>
              <a:t>Phase 1: Knowledge of the Play</a:t>
            </a:r>
          </a:p>
          <a:p>
            <a:endParaRPr lang="en-GB" dirty="0"/>
          </a:p>
          <a:p>
            <a:r>
              <a:rPr lang="en-GB" dirty="0"/>
              <a:t>Aims: </a:t>
            </a:r>
          </a:p>
          <a:p>
            <a:r>
              <a:rPr lang="en-GB" dirty="0"/>
              <a:t>1. Fully annotated copy of the play</a:t>
            </a:r>
          </a:p>
          <a:p>
            <a:r>
              <a:rPr lang="en-GB" dirty="0"/>
              <a:t>2. Read Hamlet independently AT LEAST 3 times INDEPENDENTLY</a:t>
            </a:r>
          </a:p>
          <a:p>
            <a:r>
              <a:rPr lang="en-GB" dirty="0"/>
              <a:t>3. Summary and description of the function of each character in play – linked to themes</a:t>
            </a:r>
          </a:p>
          <a:p>
            <a:r>
              <a:rPr lang="en-GB" dirty="0"/>
              <a:t>4. Understand and be able to describe structural elements of Aristotelian Tragedy and conventions of the Tragic Hero – linked to key scenes in play</a:t>
            </a:r>
          </a:p>
          <a:p>
            <a:r>
              <a:rPr lang="en-GB" dirty="0"/>
              <a:t>5. Key quotes in play linked to character and theme, with links between pairs of characters</a:t>
            </a:r>
          </a:p>
        </p:txBody>
      </p:sp>
    </p:spTree>
    <p:extLst>
      <p:ext uri="{BB962C8B-B14F-4D97-AF65-F5344CB8AC3E}">
        <p14:creationId xmlns:p14="http://schemas.microsoft.com/office/powerpoint/2010/main" val="3715165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46" y="145501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5. Predict 60 lines..?</a:t>
            </a:r>
            <a:br>
              <a:rPr lang="en-GB" dirty="0"/>
            </a:br>
            <a:br>
              <a:rPr lang="en-GB" dirty="0"/>
            </a:br>
            <a:r>
              <a:rPr lang="en-GB" dirty="0"/>
              <a:t>60-120</a:t>
            </a:r>
            <a:br>
              <a:rPr lang="en-GB" dirty="0"/>
            </a:br>
            <a:r>
              <a:rPr lang="en-GB" dirty="0"/>
              <a:t>150-210</a:t>
            </a:r>
            <a:br>
              <a:rPr lang="en-GB" dirty="0"/>
            </a:br>
            <a:r>
              <a:rPr lang="en-GB" dirty="0"/>
              <a:t>40-100</a:t>
            </a:r>
          </a:p>
        </p:txBody>
      </p:sp>
    </p:spTree>
    <p:extLst>
      <p:ext uri="{BB962C8B-B14F-4D97-AF65-F5344CB8AC3E}">
        <p14:creationId xmlns:p14="http://schemas.microsoft.com/office/powerpoint/2010/main" val="1319584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73" y="2646507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 Scene 3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Plot Summary</a:t>
            </a:r>
            <a:br>
              <a:rPr lang="en-GB" dirty="0"/>
            </a:br>
            <a:br>
              <a:rPr lang="en-GB" dirty="0"/>
            </a:br>
            <a:r>
              <a:rPr lang="en-GB" dirty="0"/>
              <a:t>-Laertes says goodbye to Ophelia and gives advice about Hamlet</a:t>
            </a:r>
            <a:br>
              <a:rPr lang="en-GB" dirty="0"/>
            </a:br>
            <a:r>
              <a:rPr lang="en-GB" dirty="0"/>
              <a:t>-Polonius says goodbye and delivers precepts</a:t>
            </a:r>
            <a:br>
              <a:rPr lang="en-GB" dirty="0"/>
            </a:br>
            <a:r>
              <a:rPr lang="en-GB" dirty="0"/>
              <a:t>-Polonius questions Ophelia about </a:t>
            </a:r>
            <a:r>
              <a:rPr lang="en-GB" dirty="0" err="1"/>
              <a:t>rel</a:t>
            </a:r>
            <a:r>
              <a:rPr lang="en-GB" dirty="0"/>
              <a:t> with Hamlet</a:t>
            </a:r>
            <a:br>
              <a:rPr lang="en-GB" dirty="0"/>
            </a:br>
            <a:r>
              <a:rPr lang="en-GB" dirty="0"/>
              <a:t>-She agrees to obey</a:t>
            </a:r>
          </a:p>
        </p:txBody>
      </p:sp>
    </p:spTree>
    <p:extLst>
      <p:ext uri="{BB962C8B-B14F-4D97-AF65-F5344CB8AC3E}">
        <p14:creationId xmlns:p14="http://schemas.microsoft.com/office/powerpoint/2010/main" val="1072371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291" y="175057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2. Key Themes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-Fathers and sons</a:t>
            </a:r>
            <a:br>
              <a:rPr lang="en-GB" dirty="0"/>
            </a:br>
            <a:r>
              <a:rPr lang="en-GB" dirty="0"/>
              <a:t>-Fathers and daughters</a:t>
            </a:r>
            <a:br>
              <a:rPr lang="en-GB" dirty="0"/>
            </a:br>
            <a:r>
              <a:rPr lang="en-GB" dirty="0"/>
              <a:t>-Women and sexuality</a:t>
            </a:r>
            <a:br>
              <a:rPr lang="en-GB" dirty="0"/>
            </a:br>
            <a:br>
              <a:rPr lang="en-GB" dirty="0"/>
            </a:br>
            <a:r>
              <a:rPr lang="en-GB" dirty="0"/>
              <a:t>3. L/F/S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Lang linked to ‘worth’ – themes men vs women</a:t>
            </a:r>
            <a:br>
              <a:rPr lang="en-GB" dirty="0"/>
            </a:br>
            <a:r>
              <a:rPr lang="en-GB" dirty="0"/>
              <a:t>Polonius’- style</a:t>
            </a:r>
            <a:br>
              <a:rPr lang="en-GB" dirty="0"/>
            </a:br>
            <a:br>
              <a:rPr lang="en-GB" dirty="0"/>
            </a:br>
            <a:r>
              <a:rPr lang="en-GB" dirty="0"/>
              <a:t>4. Context/quotes</a:t>
            </a:r>
            <a:br>
              <a:rPr lang="en-GB" dirty="0"/>
            </a:br>
            <a:r>
              <a:rPr lang="en-GB" dirty="0"/>
              <a:t>Roles of women/daughters- ‘I shall obey my lord’</a:t>
            </a:r>
            <a:br>
              <a:rPr lang="en-GB" dirty="0"/>
            </a:br>
            <a:r>
              <a:rPr lang="en-GB" dirty="0"/>
              <a:t>Hierarchy – roles within society L ‘His greatness weighed, his will is not his own’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9019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927" y="30159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1, Scene 4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</a:t>
            </a:r>
            <a:r>
              <a:rPr lang="en-GB" b="1" dirty="0"/>
              <a:t>Plot summary</a:t>
            </a:r>
            <a:br>
              <a:rPr lang="en-GB" b="1" dirty="0"/>
            </a:br>
            <a:br>
              <a:rPr lang="en-GB" dirty="0"/>
            </a:br>
            <a:r>
              <a:rPr lang="en-GB" dirty="0"/>
              <a:t>1. H&amp;H go to meet ghost – witching hour</a:t>
            </a:r>
            <a:br>
              <a:rPr lang="en-GB" dirty="0"/>
            </a:br>
            <a:r>
              <a:rPr lang="en-GB" dirty="0"/>
              <a:t>2. Claudius is having a vulgar party</a:t>
            </a:r>
            <a:br>
              <a:rPr lang="en-GB" dirty="0"/>
            </a:br>
            <a:r>
              <a:rPr lang="en-GB" dirty="0"/>
              <a:t>3. Ghost appears</a:t>
            </a:r>
            <a:br>
              <a:rPr lang="en-GB" dirty="0"/>
            </a:br>
            <a:r>
              <a:rPr lang="en-GB" dirty="0"/>
              <a:t>4. Won’t speak</a:t>
            </a:r>
            <a:br>
              <a:rPr lang="en-GB" dirty="0"/>
            </a:br>
            <a:r>
              <a:rPr lang="en-GB" dirty="0"/>
              <a:t>5. M&amp;H don’t want H to go, he’s defiant</a:t>
            </a:r>
            <a:br>
              <a:rPr lang="en-GB" dirty="0"/>
            </a:br>
            <a:r>
              <a:rPr lang="en-GB" dirty="0"/>
              <a:t>6. M ‘something is rotten in the state of Denmark’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1129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509" y="25079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1, Scene 4</a:t>
            </a:r>
            <a:br>
              <a:rPr lang="en-GB" dirty="0"/>
            </a:br>
            <a:br>
              <a:rPr lang="en-GB" dirty="0"/>
            </a:br>
            <a:r>
              <a:rPr lang="en-GB" dirty="0"/>
              <a:t>2. Themes</a:t>
            </a:r>
            <a:br>
              <a:rPr lang="en-GB" dirty="0"/>
            </a:br>
            <a:br>
              <a:rPr lang="en-GB" dirty="0"/>
            </a:br>
            <a:r>
              <a:rPr lang="en-GB" sz="3600" dirty="0"/>
              <a:t>-Supernatural/religion/hell – ‘angels and ministers of grace defend us’.</a:t>
            </a:r>
            <a:br>
              <a:rPr lang="en-GB" sz="3600" dirty="0"/>
            </a:br>
            <a:r>
              <a:rPr lang="en-GB" sz="3600" dirty="0"/>
              <a:t>-Corruption – ‘they </a:t>
            </a:r>
            <a:r>
              <a:rPr lang="en-GB" sz="3600" dirty="0" err="1"/>
              <a:t>clep</a:t>
            </a:r>
            <a:r>
              <a:rPr lang="en-GB" sz="3600" dirty="0"/>
              <a:t> us drunkards’, ‘with swinish phrase’</a:t>
            </a:r>
            <a:br>
              <a:rPr lang="en-GB" sz="3600" dirty="0"/>
            </a:br>
            <a:r>
              <a:rPr lang="en-GB" sz="3600" dirty="0"/>
              <a:t>-Action vs. inaction – H has just delivered his Soliloquy but now shows a more proactive/pragmatic side ‘unhand me gentlemen-I’ll make a ghost of him that lets me’. Also Hamlet questions the ghost thoroughly.</a:t>
            </a:r>
            <a:br>
              <a:rPr lang="en-GB" sz="3600" dirty="0"/>
            </a:br>
            <a:r>
              <a:rPr lang="en-GB" sz="3600" dirty="0"/>
              <a:t>-Leadership/kingship – Horatio says ‘be ruled’, Hamlet responds ‘My fate cries out’.</a:t>
            </a:r>
            <a:br>
              <a:rPr lang="en-GB" sz="3600" dirty="0"/>
            </a:br>
            <a:r>
              <a:rPr lang="en-GB" sz="3600" dirty="0"/>
              <a:t>-FATE – Tragedy (context)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7579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64" y="298825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3. Key Quotes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‘be thou a spirit of health or a goblin damned…airs from heaven or blasts from hell’.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‘my fate cries out’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‘something is rotten in the state of Denmark’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1242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Ghost speaks – ‘revenge his foul and most unnatural murder!’ , ‘Murder most foul’</a:t>
            </a:r>
            <a:br>
              <a:rPr lang="en-GB" dirty="0"/>
            </a:br>
            <a:r>
              <a:rPr lang="en-GB" dirty="0"/>
              <a:t>7. Ghost recounts details of murder</a:t>
            </a:r>
            <a:br>
              <a:rPr lang="en-GB" dirty="0"/>
            </a:br>
            <a:r>
              <a:rPr lang="en-GB" dirty="0"/>
              <a:t>8. H seems </a:t>
            </a:r>
            <a:r>
              <a:rPr lang="en-GB" dirty="0" err="1"/>
              <a:t>v.motivated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9.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121891" y="426042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‘revenge his foul and most unnatural murder’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‘wings as swift’ (avenge father’s death)</a:t>
            </a:r>
          </a:p>
        </p:txBody>
      </p:sp>
    </p:spTree>
    <p:extLst>
      <p:ext uri="{BB962C8B-B14F-4D97-AF65-F5344CB8AC3E}">
        <p14:creationId xmlns:p14="http://schemas.microsoft.com/office/powerpoint/2010/main" val="3821050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64" y="0"/>
            <a:ext cx="10515600" cy="1325563"/>
          </a:xfrm>
        </p:spPr>
        <p:txBody>
          <a:bodyPr/>
          <a:lstStyle/>
          <a:p>
            <a:r>
              <a:rPr lang="en-GB" u="sng" dirty="0"/>
              <a:t>Act 1, Scene 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26472" y="1256146"/>
            <a:ext cx="107049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Plot Summary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Ghost and Hamlet converse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Ghost tells Hamlet about murder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Specifically tells Hamlet not to take revenge on his mother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Hamlet soliloquy no.2 ‘O all you host if heaven!’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Hamlet vows to avenge his father’s murder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Horatio &amp; Marcellus catch up with Hamlet – he makes them swear to keep it a secret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Ghost under stage (three times) adds his own insistence on this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/>
              <a:t>Tells them offstage what he has heard from ghost</a:t>
            </a:r>
          </a:p>
        </p:txBody>
      </p:sp>
    </p:spTree>
    <p:extLst>
      <p:ext uri="{BB962C8B-B14F-4D97-AF65-F5344CB8AC3E}">
        <p14:creationId xmlns:p14="http://schemas.microsoft.com/office/powerpoint/2010/main" val="2077179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1, Scene 5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90688"/>
            <a:ext cx="87191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Themes</a:t>
            </a:r>
          </a:p>
          <a:p>
            <a:r>
              <a:rPr lang="en-GB" sz="3200" dirty="0"/>
              <a:t>Appearances vs. reality</a:t>
            </a:r>
          </a:p>
          <a:p>
            <a:r>
              <a:rPr lang="en-GB" sz="3200" dirty="0"/>
              <a:t>Action over inaction</a:t>
            </a:r>
          </a:p>
          <a:p>
            <a:r>
              <a:rPr lang="en-GB" sz="3200" dirty="0"/>
              <a:t>Heaven/hell/religion</a:t>
            </a:r>
          </a:p>
          <a:p>
            <a:r>
              <a:rPr lang="en-GB" sz="3200" dirty="0"/>
              <a:t>Betrayal/fidelity/loyalty/trust</a:t>
            </a:r>
          </a:p>
          <a:p>
            <a:r>
              <a:rPr lang="en-GB" sz="3200" dirty="0"/>
              <a:t>Vengeance</a:t>
            </a:r>
          </a:p>
          <a:p>
            <a:r>
              <a:rPr lang="en-GB" sz="3200" dirty="0"/>
              <a:t>love/marriage Freudian/feminist/Marxist interpretations</a:t>
            </a:r>
          </a:p>
          <a:p>
            <a:r>
              <a:rPr lang="en-GB" sz="3200" dirty="0"/>
              <a:t>Good/evil</a:t>
            </a:r>
          </a:p>
        </p:txBody>
      </p:sp>
    </p:spTree>
    <p:extLst>
      <p:ext uri="{BB962C8B-B14F-4D97-AF65-F5344CB8AC3E}">
        <p14:creationId xmlns:p14="http://schemas.microsoft.com/office/powerpoint/2010/main" val="16685098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54" y="291234"/>
            <a:ext cx="4602018" cy="456911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Act 1, Scene 5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93254" y="1145309"/>
            <a:ext cx="1040014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Quotes</a:t>
            </a:r>
          </a:p>
          <a:p>
            <a:endParaRPr lang="en-GB" sz="2800" dirty="0"/>
          </a:p>
          <a:p>
            <a:r>
              <a:rPr lang="en-GB" sz="2800" dirty="0"/>
              <a:t>Ghost’s speech (lots of stuff in there!)</a:t>
            </a:r>
          </a:p>
          <a:p>
            <a:r>
              <a:rPr lang="en-GB" sz="2800" dirty="0"/>
              <a:t>‘remember me’</a:t>
            </a:r>
          </a:p>
          <a:p>
            <a:r>
              <a:rPr lang="en-GB" sz="2800" dirty="0"/>
              <a:t>‘Murder!’/’…most foul, strange and unnatural’</a:t>
            </a:r>
          </a:p>
          <a:p>
            <a:r>
              <a:rPr lang="en-GB" sz="2800" dirty="0"/>
              <a:t>‘serpent stung me’</a:t>
            </a:r>
          </a:p>
          <a:p>
            <a:r>
              <a:rPr lang="en-GB" sz="2800" dirty="0"/>
              <a:t>‘Taint not thy mind nor let thy soul contrive against thy mother aught.’</a:t>
            </a:r>
          </a:p>
          <a:p>
            <a:r>
              <a:rPr lang="en-GB" sz="2800" dirty="0"/>
              <a:t>Hamlet’s 2</a:t>
            </a:r>
            <a:r>
              <a:rPr lang="en-GB" sz="2800" baseline="30000" dirty="0"/>
              <a:t>nd</a:t>
            </a:r>
            <a:r>
              <a:rPr lang="en-GB" sz="2800" dirty="0"/>
              <a:t> Soliloquy (look at in detail)</a:t>
            </a:r>
          </a:p>
          <a:p>
            <a:r>
              <a:rPr lang="en-GB" sz="2800" dirty="0"/>
              <a:t>‘In this distracted globe’</a:t>
            </a:r>
          </a:p>
          <a:p>
            <a:r>
              <a:rPr lang="en-GB" sz="2800" dirty="0"/>
              <a:t>‘O most pernicious woman!’</a:t>
            </a:r>
          </a:p>
          <a:p>
            <a:r>
              <a:rPr lang="en-GB" sz="2800" dirty="0"/>
              <a:t>‘O villain, villain, smiling damned villain!’</a:t>
            </a:r>
          </a:p>
          <a:p>
            <a:r>
              <a:rPr lang="en-GB" sz="2800" dirty="0"/>
              <a:t>‘Swear’</a:t>
            </a:r>
          </a:p>
          <a:p>
            <a:r>
              <a:rPr lang="en-GB" sz="2800" dirty="0"/>
              <a:t>‘O cursed spite, that ever I was born to set it right.’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1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026" y="3433392"/>
            <a:ext cx="10515600" cy="1325563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/>
              <a:buChar char="•"/>
            </a:pPr>
            <a:r>
              <a:rPr lang="en-GB" dirty="0"/>
              <a:t>1. Act 1, Scene 1: Plot Summary </a:t>
            </a:r>
            <a:br>
              <a:rPr lang="en-GB" dirty="0">
                <a:cs typeface="Calibri Light"/>
              </a:rPr>
            </a:br>
            <a:br>
              <a:rPr lang="en-GB" dirty="0">
                <a:cs typeface="Calibri Light"/>
              </a:rPr>
            </a:br>
            <a:r>
              <a:rPr lang="en-GB" sz="3000" dirty="0">
                <a:cs typeface="Calibri Light"/>
              </a:rPr>
              <a:t>The Guards on Watch: Francisco is relieved by Barnardo; Marcellus and Horatio join them.</a:t>
            </a:r>
            <a:endParaRPr lang="en-GB" sz="3000" dirty="0">
              <a:ea typeface="Calibri Light"/>
              <a:cs typeface="Calibri Light"/>
            </a:endParaRPr>
          </a:p>
          <a:p>
            <a:pPr marL="457200" indent="-457200">
              <a:buFont typeface="Arial"/>
              <a:buChar char="•"/>
            </a:pPr>
            <a:r>
              <a:rPr lang="en-GB" sz="3000" dirty="0">
                <a:ea typeface="Calibri Light"/>
                <a:cs typeface="Calibri Light"/>
              </a:rPr>
              <a:t>The Ghost Appears: The ghost of the late King Hamlet is seen but does not speak.</a:t>
            </a:r>
          </a:p>
          <a:p>
            <a:pPr marL="457200" indent="-457200">
              <a:buFont typeface="Arial"/>
              <a:buChar char="•"/>
            </a:pPr>
            <a:r>
              <a:rPr lang="en-GB" sz="3000" dirty="0">
                <a:ea typeface="Calibri Light"/>
                <a:cs typeface="Calibri Light"/>
              </a:rPr>
              <a:t>Horatio’s Interpretation: Horatio views the ghost as a bad omen for Denmark.</a:t>
            </a:r>
          </a:p>
          <a:p>
            <a:pPr marL="457200" indent="-457200">
              <a:buFont typeface="Arial"/>
              <a:buChar char="•"/>
            </a:pPr>
            <a:r>
              <a:rPr lang="en-GB" sz="3000" dirty="0">
                <a:ea typeface="Calibri Light"/>
                <a:cs typeface="Calibri Light"/>
              </a:rPr>
              <a:t>Political Context: Discussion of Prince Fortinbras of Norway preparing for conflict.</a:t>
            </a:r>
            <a:br>
              <a:rPr lang="en-GB" sz="3000" dirty="0">
                <a:ea typeface="Calibri Light"/>
                <a:cs typeface="Calibri Light"/>
              </a:rPr>
            </a:br>
            <a:r>
              <a:rPr lang="en-GB" sz="3000" dirty="0">
                <a:ea typeface="Calibri Light"/>
                <a:cs typeface="Calibri Light"/>
              </a:rPr>
              <a:t>The Ghost Reappears and Leaves: The ghost vanishes at dawn.</a:t>
            </a:r>
            <a:br>
              <a:rPr lang="en-GB" sz="3000" dirty="0">
                <a:ea typeface="Calibri Light"/>
                <a:cs typeface="Calibri Light"/>
              </a:rPr>
            </a:br>
            <a:r>
              <a:rPr lang="en-GB" sz="3000" dirty="0">
                <a:ea typeface="Calibri Light"/>
                <a:cs typeface="Calibri Light"/>
              </a:rPr>
              <a:t>Decision to Inform Hamlet: The group resolves to tell Prince Hamlet about the ghost.</a:t>
            </a:r>
          </a:p>
          <a:p>
            <a:endParaRPr lang="en-GB" sz="3000" dirty="0">
              <a:ea typeface="Calibri Light"/>
              <a:cs typeface="Calibri Light"/>
            </a:endParaRPr>
          </a:p>
          <a:p>
            <a:br>
              <a:rPr lang="en-GB" dirty="0"/>
            </a:br>
            <a:br>
              <a:rPr lang="en-GB" dirty="0"/>
            </a:br>
            <a:endParaRPr lang="en-GB" sz="3000" dirty="0"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2548984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1, Scene 5: Form, structure and language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71055" y="1690688"/>
            <a:ext cx="988290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Soliloquy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Stichomythia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Language of incest/sexual refs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Dramatic effects – ghost understand and commenting off stage – discuss impact/staging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Ref to ‘distracted globe’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Structural – end of Act One, exposition done. Main conflict established, now to rising action.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Language – loads of possibilities within Ghost’s long dialogue &amp; also Hamlet’s responses/soliloquy.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259534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489195" y="270224"/>
            <a:ext cx="113148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u="sng" dirty="0"/>
              <a:t>Act 1, Scene 5: Context</a:t>
            </a:r>
            <a:endParaRPr lang="en-GB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07127"/>
            <a:ext cx="92940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Religion – Protestantism/Catholicism</a:t>
            </a:r>
          </a:p>
          <a:p>
            <a:r>
              <a:rPr lang="en-GB" sz="2800" dirty="0"/>
              <a:t>Marriage – role of women</a:t>
            </a:r>
          </a:p>
          <a:p>
            <a:r>
              <a:rPr lang="en-GB" sz="2800" dirty="0"/>
              <a:t>Belief in supernatural</a:t>
            </a:r>
          </a:p>
          <a:p>
            <a:r>
              <a:rPr lang="en-GB" sz="2800" dirty="0"/>
              <a:t>Power of royalty? Roles within court ‘My Lord’.</a:t>
            </a:r>
          </a:p>
        </p:txBody>
      </p:sp>
    </p:spTree>
    <p:extLst>
      <p:ext uri="{BB962C8B-B14F-4D97-AF65-F5344CB8AC3E}">
        <p14:creationId xmlns:p14="http://schemas.microsoft.com/office/powerpoint/2010/main" val="3930942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1, Scene 5: Close Analysis Predictions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1764145"/>
            <a:ext cx="967970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0-60</a:t>
            </a:r>
          </a:p>
          <a:p>
            <a:r>
              <a:rPr lang="en-GB" sz="2800" dirty="0"/>
              <a:t>100-160</a:t>
            </a:r>
          </a:p>
          <a:p>
            <a:r>
              <a:rPr lang="en-GB" sz="2800" dirty="0"/>
              <a:t>130-end</a:t>
            </a:r>
          </a:p>
        </p:txBody>
      </p:sp>
    </p:spTree>
    <p:extLst>
      <p:ext uri="{BB962C8B-B14F-4D97-AF65-F5344CB8AC3E}">
        <p14:creationId xmlns:p14="http://schemas.microsoft.com/office/powerpoint/2010/main" val="12146008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Plot Summary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526473" y="1690688"/>
            <a:ext cx="1104669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Polonius not convinced Laertes will behave, sends Reynaldo to spy on him.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Ophelia tells Polonius about Hamlet’s recent ‘madness’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4000" dirty="0"/>
              <a:t>Polonius assumes it is because of love and wants to let the king know.</a:t>
            </a:r>
          </a:p>
        </p:txBody>
      </p:sp>
    </p:spTree>
    <p:extLst>
      <p:ext uri="{BB962C8B-B14F-4D97-AF65-F5344CB8AC3E}">
        <p14:creationId xmlns:p14="http://schemas.microsoft.com/office/powerpoint/2010/main" val="2344013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Themes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905164" y="2087418"/>
            <a:ext cx="835890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Trust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Political manipulation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Love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200" dirty="0"/>
              <a:t>Parental control</a:t>
            </a:r>
          </a:p>
        </p:txBody>
      </p:sp>
    </p:spTree>
    <p:extLst>
      <p:ext uri="{BB962C8B-B14F-4D97-AF65-F5344CB8AC3E}">
        <p14:creationId xmlns:p14="http://schemas.microsoft.com/office/powerpoint/2010/main" val="23516477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Quotes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198255"/>
            <a:ext cx="8010236" cy="3011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757382" y="1801091"/>
            <a:ext cx="1020618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’a sigh so piteous and profound as it did seem to shatter all his bulk’ – H acting mad in front of O</a:t>
            </a:r>
          </a:p>
          <a:p>
            <a:endParaRPr lang="en-GB" sz="3200" dirty="0"/>
          </a:p>
          <a:p>
            <a:r>
              <a:rPr lang="en-GB" sz="3200" dirty="0"/>
              <a:t>‘this is the very ecstasy of love’ P’s assumption of H being ‘madly’ in love</a:t>
            </a:r>
          </a:p>
          <a:p>
            <a:endParaRPr lang="en-GB" sz="3200" dirty="0"/>
          </a:p>
          <a:p>
            <a:r>
              <a:rPr lang="en-GB" sz="3200" dirty="0"/>
              <a:t>‘Whose violent property fordoes itself and leads the will to do desperate undertakings’ foreshadows O’s demise?</a:t>
            </a:r>
          </a:p>
        </p:txBody>
      </p:sp>
    </p:spTree>
    <p:extLst>
      <p:ext uri="{BB962C8B-B14F-4D97-AF65-F5344CB8AC3E}">
        <p14:creationId xmlns:p14="http://schemas.microsoft.com/office/powerpoint/2010/main" val="2614416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L/F/S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11200" y="1801091"/>
            <a:ext cx="891309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Fact that the scene with O and H takes place off stage – she is recounting the disturbing behaviour of Hamlet.</a:t>
            </a:r>
          </a:p>
          <a:p>
            <a:endParaRPr lang="en-GB" sz="3200" dirty="0"/>
          </a:p>
          <a:p>
            <a:r>
              <a:rPr lang="en-GB" sz="3200" dirty="0"/>
              <a:t>Polonius – forgetful, controlling language and style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09920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1: Context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720436" y="1967345"/>
            <a:ext cx="1018770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Contrasting expectations of sons vs. daughters – love/marriage/expectations</a:t>
            </a:r>
          </a:p>
          <a:p>
            <a:endParaRPr lang="en-GB" sz="3200" dirty="0"/>
          </a:p>
          <a:p>
            <a:r>
              <a:rPr lang="en-GB" sz="3200" dirty="0"/>
              <a:t>Status within society – royalty vs. commoners</a:t>
            </a:r>
          </a:p>
          <a:p>
            <a:endParaRPr lang="en-GB" sz="3200" dirty="0"/>
          </a:p>
          <a:p>
            <a:r>
              <a:rPr lang="en-GB" sz="3200" dirty="0"/>
              <a:t>Corruption – court</a:t>
            </a:r>
          </a:p>
          <a:p>
            <a:endParaRPr lang="en-GB" sz="3200" dirty="0"/>
          </a:p>
          <a:p>
            <a:r>
              <a:rPr lang="en-GB" sz="3200" dirty="0"/>
              <a:t>Love – sickness?</a:t>
            </a:r>
          </a:p>
          <a:p>
            <a:endParaRPr lang="en-GB" sz="3200" dirty="0"/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83843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16766"/>
            <a:ext cx="10515600" cy="1325563"/>
          </a:xfrm>
        </p:spPr>
        <p:txBody>
          <a:bodyPr/>
          <a:lstStyle/>
          <a:p>
            <a:r>
              <a:rPr lang="en-GB" u="sng" dirty="0"/>
              <a:t>Act 2, Scene 2: Plot Summary 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240146" y="1034906"/>
            <a:ext cx="111482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R&amp;G ‘friends’ from </a:t>
            </a:r>
            <a:r>
              <a:rPr lang="en-GB" sz="2000" dirty="0" err="1"/>
              <a:t>Uni</a:t>
            </a:r>
            <a:r>
              <a:rPr lang="en-GB" sz="2000" dirty="0"/>
              <a:t> sent for by C to do his bidding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C aim to use them to explain H’s behaviour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P believes he knows – love for 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G suggests its just plain grief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V ambassador from N returns – Young F had been raising an army against D but when Old King of N found out, he was angry.  He stopped him, paid him an income and gave him permission to send his army to P instead, with a letter asking permission to pass through D on way.  C happy.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P tells C plan to hide behind curtain and see how he interacts with 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appears, everyone else but P leaves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‘fishmonger’ with 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R&amp;G greet 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isn’t straight with R&amp;G says D  is a prison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very suspicious of R&amp;G – says he knows their intentions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R&amp;G tell H about the Players.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welcomes them, seems to know them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Main actor delivers a speech about Fall of Troy – H v impressed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H instructs Players to perform ‘Murder of </a:t>
            </a:r>
            <a:r>
              <a:rPr lang="en-GB" sz="2000" dirty="0" err="1"/>
              <a:t>Gonzago</a:t>
            </a:r>
            <a:r>
              <a:rPr lang="en-GB" sz="2000" dirty="0"/>
              <a:t>’ to catch C and expose his guilt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‘Rogue and Peasant’ soliloquy no. 4</a:t>
            </a:r>
          </a:p>
        </p:txBody>
      </p:sp>
    </p:spTree>
    <p:extLst>
      <p:ext uri="{BB962C8B-B14F-4D97-AF65-F5344CB8AC3E}">
        <p14:creationId xmlns:p14="http://schemas.microsoft.com/office/powerpoint/2010/main" val="7135237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2: Themes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096655"/>
            <a:ext cx="95434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Betrayal – R&amp;G/Polonius</a:t>
            </a:r>
          </a:p>
          <a:p>
            <a:endParaRPr lang="en-GB" sz="3200" dirty="0"/>
          </a:p>
          <a:p>
            <a:r>
              <a:rPr lang="en-GB" sz="3200" dirty="0"/>
              <a:t>Madness- H &amp; P</a:t>
            </a:r>
          </a:p>
          <a:p>
            <a:endParaRPr lang="en-GB" sz="3200" dirty="0"/>
          </a:p>
          <a:p>
            <a:r>
              <a:rPr lang="en-GB" sz="3200" dirty="0"/>
              <a:t>Love - letters</a:t>
            </a:r>
          </a:p>
          <a:p>
            <a:endParaRPr lang="en-GB" sz="3200" dirty="0"/>
          </a:p>
          <a:p>
            <a:r>
              <a:rPr lang="en-GB" sz="3200" dirty="0"/>
              <a:t>Appearance/deception – players – acting etc.</a:t>
            </a:r>
          </a:p>
        </p:txBody>
      </p:sp>
    </p:spTree>
    <p:extLst>
      <p:ext uri="{BB962C8B-B14F-4D97-AF65-F5344CB8AC3E}">
        <p14:creationId xmlns:p14="http://schemas.microsoft.com/office/powerpoint/2010/main" val="267760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866" y="13303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ACT 1, SCENE 1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Plot Summary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2. Act 1, Scene 1: Key Themes</a:t>
            </a:r>
            <a:br>
              <a:rPr lang="en-GB" dirty="0"/>
            </a:br>
            <a:r>
              <a:rPr lang="en-GB" dirty="0"/>
              <a:t>RELIGION – afterlife, heaven/hell, cock crowing</a:t>
            </a:r>
            <a:br>
              <a:rPr lang="en-GB" dirty="0"/>
            </a:br>
            <a:r>
              <a:rPr lang="en-GB" dirty="0"/>
              <a:t>SIGHT – seeing is believing</a:t>
            </a:r>
            <a:br>
              <a:rPr lang="en-GB" dirty="0"/>
            </a:br>
            <a:r>
              <a:rPr lang="en-GB" dirty="0"/>
              <a:t>HONOUR/MASCULINITY – old Hamlet vs. young </a:t>
            </a:r>
            <a:r>
              <a:rPr lang="en-GB" dirty="0" err="1"/>
              <a:t>Fortinbras</a:t>
            </a:r>
            <a:br>
              <a:rPr lang="en-GB" dirty="0"/>
            </a:br>
            <a:r>
              <a:rPr lang="en-GB" dirty="0"/>
              <a:t>SUPERNATURAL: Ghost, unnatural, something wrong with kingdom</a:t>
            </a:r>
            <a:br>
              <a:rPr lang="en-GB" dirty="0"/>
            </a:br>
            <a:br>
              <a:rPr lang="en-GB" dirty="0"/>
            </a:br>
            <a:r>
              <a:rPr lang="en-GB" dirty="0"/>
              <a:t>3. Language, Form &amp; Structure</a:t>
            </a:r>
            <a:br>
              <a:rPr lang="en-GB" dirty="0"/>
            </a:br>
            <a:r>
              <a:rPr lang="en-GB" dirty="0"/>
              <a:t>Opening</a:t>
            </a:r>
            <a:br>
              <a:rPr lang="en-GB" dirty="0"/>
            </a:br>
            <a:r>
              <a:rPr lang="en-GB" dirty="0"/>
              <a:t>Form: Revenge Tragedy – ghost etc.</a:t>
            </a:r>
          </a:p>
        </p:txBody>
      </p:sp>
    </p:spTree>
    <p:extLst>
      <p:ext uri="{BB962C8B-B14F-4D97-AF65-F5344CB8AC3E}">
        <p14:creationId xmlns:p14="http://schemas.microsoft.com/office/powerpoint/2010/main" val="133456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2: Quotations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847273"/>
            <a:ext cx="94141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‘What should it be more than his father’s death’ C on H’s madness</a:t>
            </a:r>
          </a:p>
          <a:p>
            <a:endParaRPr lang="en-GB" sz="3200" dirty="0"/>
          </a:p>
          <a:p>
            <a:r>
              <a:rPr lang="en-GB" sz="3200" dirty="0"/>
              <a:t>‘Brevity is the soul of wit’ P in a nutshell</a:t>
            </a:r>
          </a:p>
          <a:p>
            <a:endParaRPr lang="en-GB" sz="3200" dirty="0"/>
          </a:p>
          <a:p>
            <a:r>
              <a:rPr lang="en-GB" sz="3200" dirty="0"/>
              <a:t>‘Doubt that the stars are </a:t>
            </a:r>
            <a:r>
              <a:rPr lang="en-GB" sz="3200" dirty="0" err="1"/>
              <a:t>fire..the</a:t>
            </a:r>
            <a:r>
              <a:rPr lang="en-GB" sz="3200" dirty="0"/>
              <a:t> sun doth move…truth to be a liar…but never doubt I love.’ H on O</a:t>
            </a:r>
          </a:p>
          <a:p>
            <a:endParaRPr lang="en-GB" sz="3200" dirty="0"/>
          </a:p>
          <a:p>
            <a:r>
              <a:rPr lang="en-GB" sz="3200" dirty="0"/>
              <a:t>‘Lord H is a prince out of thy star’ H out of O’s league</a:t>
            </a:r>
          </a:p>
        </p:txBody>
      </p:sp>
    </p:spTree>
    <p:extLst>
      <p:ext uri="{BB962C8B-B14F-4D97-AF65-F5344CB8AC3E}">
        <p14:creationId xmlns:p14="http://schemas.microsoft.com/office/powerpoint/2010/main" val="28993665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27" y="245053"/>
            <a:ext cx="7188200" cy="678584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Act 2, Scene 2: Quotations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11727" y="1099128"/>
            <a:ext cx="941416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‘</a:t>
            </a:r>
            <a:r>
              <a:rPr lang="en-GB" sz="2000" dirty="0"/>
              <a:t>Though this be madness, yet there is method </a:t>
            </a:r>
            <a:r>
              <a:rPr lang="en-GB" sz="2000" dirty="0" err="1"/>
              <a:t>in’t</a:t>
            </a:r>
            <a:r>
              <a:rPr lang="en-GB" sz="2000" dirty="0"/>
              <a:t>.’</a:t>
            </a:r>
          </a:p>
          <a:p>
            <a:endParaRPr lang="en-GB" sz="2000" dirty="0"/>
          </a:p>
          <a:p>
            <a:r>
              <a:rPr lang="en-GB" sz="2000" dirty="0"/>
              <a:t>‘there is nothing either good or bad, but thinking makes it so: to me it is a prison.’</a:t>
            </a:r>
          </a:p>
          <a:p>
            <a:endParaRPr lang="en-GB" sz="2000" dirty="0"/>
          </a:p>
          <a:p>
            <a:r>
              <a:rPr lang="en-GB" sz="2000" dirty="0"/>
              <a:t>‘He that plays the king shall be welcome’ – Pun on play – H’s view of C generally</a:t>
            </a:r>
          </a:p>
          <a:p>
            <a:endParaRPr lang="en-GB" sz="2000" dirty="0"/>
          </a:p>
          <a:p>
            <a:r>
              <a:rPr lang="en-GB" sz="2000" dirty="0"/>
              <a:t>‘I am but mad north-north-west’ ‘hawk from a handsaw’</a:t>
            </a:r>
          </a:p>
          <a:p>
            <a:endParaRPr lang="en-GB" sz="2000" dirty="0"/>
          </a:p>
          <a:p>
            <a:r>
              <a:rPr lang="en-GB" sz="2000" dirty="0"/>
              <a:t>‘What a piece of work is a man!’ / ‘what is this quintessence of dust?’</a:t>
            </a:r>
          </a:p>
          <a:p>
            <a:endParaRPr lang="en-GB" sz="2000" dirty="0"/>
          </a:p>
          <a:p>
            <a:r>
              <a:rPr lang="en-GB" sz="2000" dirty="0"/>
              <a:t>‘O, what a rogue and peasant slave am I!’ / ‘muddy-</a:t>
            </a:r>
            <a:r>
              <a:rPr lang="en-GB" sz="2000" dirty="0" err="1"/>
              <a:t>mettled</a:t>
            </a:r>
            <a:r>
              <a:rPr lang="en-GB" sz="2000" dirty="0"/>
              <a:t> rascal’</a:t>
            </a:r>
          </a:p>
          <a:p>
            <a:endParaRPr lang="en-GB" sz="2000" dirty="0"/>
          </a:p>
          <a:p>
            <a:r>
              <a:rPr lang="en-GB" sz="2000" dirty="0"/>
              <a:t>‘Remorseless, treacherous, lecherous, </a:t>
            </a:r>
            <a:r>
              <a:rPr lang="en-GB" sz="2000" dirty="0" err="1"/>
              <a:t>kindless</a:t>
            </a:r>
            <a:r>
              <a:rPr lang="en-GB" sz="2000" dirty="0"/>
              <a:t> villain!’</a:t>
            </a:r>
          </a:p>
          <a:p>
            <a:endParaRPr lang="en-GB" sz="2000" dirty="0"/>
          </a:p>
          <a:p>
            <a:r>
              <a:rPr lang="en-GB" sz="2000" dirty="0"/>
              <a:t>‘The play’s the thing wherein I’ll catch the conscience of the king’</a:t>
            </a:r>
          </a:p>
          <a:p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234525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/>
              <a:t>Act 2, Scene 2: L/FS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25600"/>
            <a:ext cx="103747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C’s speech to R&amp;G – Pronouns, persuasive rhetoric</a:t>
            </a:r>
          </a:p>
          <a:p>
            <a:endParaRPr lang="en-GB" sz="2800" dirty="0"/>
          </a:p>
          <a:p>
            <a:r>
              <a:rPr lang="en-GB" sz="2800" dirty="0"/>
              <a:t>Commerce/transactional </a:t>
            </a:r>
            <a:r>
              <a:rPr lang="en-GB" sz="2800" dirty="0" err="1"/>
              <a:t>lang</a:t>
            </a:r>
            <a:r>
              <a:rPr lang="en-GB" sz="2800" dirty="0"/>
              <a:t> of C/G’s dealings with </a:t>
            </a:r>
            <a:r>
              <a:rPr lang="en-GB" sz="2800" dirty="0" err="1"/>
              <a:t>R&amp;g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Ophelia – H – celestial imagery</a:t>
            </a:r>
          </a:p>
          <a:p>
            <a:endParaRPr lang="en-GB" sz="2800" dirty="0"/>
          </a:p>
          <a:p>
            <a:r>
              <a:rPr lang="en-GB" sz="2800" dirty="0"/>
              <a:t>H speaking with P in PROSE – Madness?</a:t>
            </a:r>
          </a:p>
          <a:p>
            <a:endParaRPr lang="en-GB" sz="2800" dirty="0"/>
          </a:p>
          <a:p>
            <a:r>
              <a:rPr lang="en-GB" sz="2800" dirty="0"/>
              <a:t>Sexual innuendo – H with R&amp;G</a:t>
            </a:r>
          </a:p>
          <a:p>
            <a:endParaRPr lang="en-GB" sz="2800" dirty="0"/>
          </a:p>
          <a:p>
            <a:r>
              <a:rPr lang="en-GB" sz="2800" dirty="0"/>
              <a:t>Rhyming C @ end – significance of this scene </a:t>
            </a:r>
            <a:r>
              <a:rPr lang="en-GB" sz="2800"/>
              <a:t>in plot, just before climax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474820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890" y="15019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u="sng" dirty="0"/>
              <a:t>Act 3, Scene 1: Plot Summary</a:t>
            </a:r>
            <a:br>
              <a:rPr lang="en-GB" dirty="0"/>
            </a:b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73890" y="584094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C&amp;P plan to use O to spy on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asks R&amp;G their opinion on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R&amp;G tell C about players, C agrees to watch 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H’s ‘To be’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Interrupted by 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Nunnery rejection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not convinced ‘not like madness’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getting twitchy, plan B to send H to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 asks for last chance to let G have a 121 with H to find out for sure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378692" y="3958671"/>
            <a:ext cx="3260436" cy="2677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2400" u="sng" dirty="0"/>
              <a:t>Themes:</a:t>
            </a:r>
          </a:p>
          <a:p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Corruption/deception – spying x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Love – rejection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Existential angst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7" name="Rectangle 6"/>
          <p:cNvSpPr/>
          <p:nvPr/>
        </p:nvSpPr>
        <p:spPr>
          <a:xfrm>
            <a:off x="5754255" y="155706"/>
            <a:ext cx="5310908" cy="477053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u="sng" dirty="0"/>
              <a:t>Quotes:</a:t>
            </a:r>
          </a:p>
          <a:p>
            <a:r>
              <a:rPr lang="en-GB" sz="2000" dirty="0"/>
              <a:t>‘crafty madness’</a:t>
            </a:r>
          </a:p>
          <a:p>
            <a:r>
              <a:rPr lang="en-GB" sz="2000" dirty="0"/>
              <a:t>C’s aside – reveals his intentions? Ref to ‘conscience’ &amp; ‘deed’</a:t>
            </a:r>
          </a:p>
          <a:p>
            <a:r>
              <a:rPr lang="en-GB" sz="2000" dirty="0"/>
              <a:t>ENTIRE SOLILOQUY </a:t>
            </a:r>
          </a:p>
          <a:p>
            <a:r>
              <a:rPr lang="en-GB" sz="2000" dirty="0"/>
              <a:t>‘we are arrant knaves all of us’</a:t>
            </a:r>
          </a:p>
          <a:p>
            <a:r>
              <a:rPr lang="en-GB" sz="2000" dirty="0"/>
              <a:t>Nunnery – brothel?</a:t>
            </a:r>
          </a:p>
          <a:p>
            <a:r>
              <a:rPr lang="en-GB" sz="2000" dirty="0"/>
              <a:t>‘wise men know well enough what monsters you make of them’</a:t>
            </a:r>
          </a:p>
          <a:p>
            <a:r>
              <a:rPr lang="en-GB" sz="2000" dirty="0"/>
              <a:t>‘O what a noble mind his here </a:t>
            </a:r>
            <a:r>
              <a:rPr lang="en-GB" sz="2000" dirty="0" err="1"/>
              <a:t>o’erthrown</a:t>
            </a:r>
            <a:r>
              <a:rPr lang="en-GB" sz="2000" dirty="0"/>
              <a:t>’</a:t>
            </a:r>
          </a:p>
          <a:p>
            <a:r>
              <a:rPr lang="en-GB" sz="2000" dirty="0"/>
              <a:t>‘courtier’s, soldier’s, scholar’s, eye, tongue, sword’</a:t>
            </a:r>
          </a:p>
          <a:p>
            <a:r>
              <a:rPr lang="en-GB" sz="2000" dirty="0"/>
              <a:t>‘was  not like madness’</a:t>
            </a:r>
          </a:p>
          <a:p>
            <a:r>
              <a:rPr lang="en-GB" sz="2000" dirty="0"/>
              <a:t>‘madness in great ones must not </a:t>
            </a:r>
            <a:r>
              <a:rPr lang="en-GB" sz="2000" dirty="0" err="1"/>
              <a:t>unwatch’d</a:t>
            </a:r>
            <a:r>
              <a:rPr lang="en-GB" sz="2000" dirty="0"/>
              <a:t> go’ (rhyming couplet – significant)</a:t>
            </a:r>
          </a:p>
        </p:txBody>
      </p:sp>
      <p:sp>
        <p:nvSpPr>
          <p:cNvPr id="8" name="Rectangle 7"/>
          <p:cNvSpPr/>
          <p:nvPr/>
        </p:nvSpPr>
        <p:spPr>
          <a:xfrm>
            <a:off x="8067964" y="5068347"/>
            <a:ext cx="43826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u="sng" dirty="0"/>
              <a:t>Language/Form:</a:t>
            </a:r>
          </a:p>
          <a:p>
            <a:r>
              <a:rPr lang="en-GB" sz="2400" dirty="0"/>
              <a:t>Aside – Claudius</a:t>
            </a:r>
          </a:p>
          <a:p>
            <a:r>
              <a:rPr lang="en-GB" sz="2400" dirty="0"/>
              <a:t>Soliloquy – To Be</a:t>
            </a:r>
          </a:p>
          <a:p>
            <a:r>
              <a:rPr lang="en-GB" sz="2400" dirty="0"/>
              <a:t>Prose – H and O</a:t>
            </a:r>
          </a:p>
          <a:p>
            <a:br>
              <a:rPr lang="en-GB" sz="2400" dirty="0"/>
            </a:b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362858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91" y="-78220"/>
            <a:ext cx="3604491" cy="1325563"/>
          </a:xfrm>
        </p:spPr>
        <p:txBody>
          <a:bodyPr/>
          <a:lstStyle/>
          <a:p>
            <a:r>
              <a:rPr lang="en-GB" u="sng" dirty="0"/>
              <a:t>Act 3, Scene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1818" y="1431636"/>
            <a:ext cx="728749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takes control of players – almost like S himself, very specific instructions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CONTEXT – S criticism of travelling theatre companies, ref meta theatre etc. (Prose) HYPOCRITICAL?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 verifies that G &amp; C will watch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affirms his close relationship with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asks H to witness C’s reaction to 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 arrives with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sits with O and uses lots of sexual innuendo ‘lap’, ‘country matters’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 ‘seems’ confused re length of time since father’s death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Dumb show CONTEXT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Play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‘the lady doth protest too much’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At point of play when poison is poured in ear, C rises up and exists, thus giving confirmation to H&amp;H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Play is stopped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sends R&amp;G to H to bring him to </a:t>
            </a:r>
            <a:r>
              <a:rPr lang="en-GB"/>
              <a:t>her closet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20655" y="139160"/>
            <a:ext cx="2650837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Themes</a:t>
            </a:r>
          </a:p>
          <a:p>
            <a:r>
              <a:rPr lang="en-GB" dirty="0"/>
              <a:t>Acting &amp; deception</a:t>
            </a:r>
          </a:p>
          <a:p>
            <a:r>
              <a:rPr lang="en-GB" dirty="0"/>
              <a:t>Appearance and reality</a:t>
            </a:r>
          </a:p>
          <a:p>
            <a:r>
              <a:rPr lang="en-GB" dirty="0"/>
              <a:t>Revenge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23890" y="158031"/>
            <a:ext cx="26508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Form, structure and language</a:t>
            </a:r>
          </a:p>
          <a:p>
            <a:r>
              <a:rPr lang="en-GB" dirty="0"/>
              <a:t>Prose</a:t>
            </a:r>
          </a:p>
          <a:p>
            <a:r>
              <a:rPr lang="en-GB" dirty="0"/>
              <a:t>Play within a play</a:t>
            </a:r>
          </a:p>
          <a:p>
            <a:r>
              <a:rPr lang="en-GB" dirty="0"/>
              <a:t>Stagecraft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91072" y="139160"/>
            <a:ext cx="2650837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</a:p>
          <a:p>
            <a:r>
              <a:rPr lang="en-GB" dirty="0"/>
              <a:t>‘You would play on me’</a:t>
            </a:r>
          </a:p>
          <a:p>
            <a:r>
              <a:rPr lang="en-GB" dirty="0"/>
              <a:t>‘I have nothing with this answer’</a:t>
            </a:r>
          </a:p>
          <a:p>
            <a:r>
              <a:rPr lang="en-GB" dirty="0"/>
              <a:t>‘country matters’</a:t>
            </a:r>
          </a:p>
        </p:txBody>
      </p:sp>
    </p:spTree>
    <p:extLst>
      <p:ext uri="{BB962C8B-B14F-4D97-AF65-F5344CB8AC3E}">
        <p14:creationId xmlns:p14="http://schemas.microsoft.com/office/powerpoint/2010/main" val="19395492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441037" y="260989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3, Scene 3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0" y="4784009"/>
            <a:ext cx="11436927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 ‘I like him not, nor stands it safe with us to let his madness rage’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‘am I revenged to take him in the purging of his soul, when he is fit and </a:t>
            </a:r>
            <a:r>
              <a:rPr lang="en-GB" sz="2400" dirty="0" err="1"/>
              <a:t>season’d</a:t>
            </a:r>
            <a:r>
              <a:rPr lang="en-GB" sz="2400" dirty="0"/>
              <a:t> for his passage?’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 ‘my offence is rank, it smells to heaven’, ‘offence’ word play</a:t>
            </a:r>
          </a:p>
        </p:txBody>
      </p:sp>
      <p:sp>
        <p:nvSpPr>
          <p:cNvPr id="5" name="Rectangle 4"/>
          <p:cNvSpPr/>
          <p:nvPr/>
        </p:nvSpPr>
        <p:spPr>
          <a:xfrm>
            <a:off x="6712527" y="165141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Secrecy &amp; 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712527" y="1236781"/>
            <a:ext cx="459278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Climax – highest point of tension, guilt exposed and H fails to act, C admits to murder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712527" y="3416416"/>
            <a:ext cx="459278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Context: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Religion – faith in God @ time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9418" y="1086068"/>
            <a:ext cx="6096000" cy="304698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GB" sz="24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 tells R&amp;G to take H to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P says he’ll hide behind arras and spy on G&amp;H, then report back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 – sorry not sorry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sees C but doesn’t kill him </a:t>
            </a:r>
            <a:r>
              <a:rPr lang="en-GB" sz="2400" dirty="0" err="1"/>
              <a:t>bc</a:t>
            </a:r>
            <a:r>
              <a:rPr lang="en-GB" sz="2400" dirty="0"/>
              <a:t> of heaven </a:t>
            </a:r>
            <a:r>
              <a:rPr lang="en-GB" sz="2400" dirty="0" err="1"/>
              <a:t>poss</a:t>
            </a:r>
            <a:endParaRPr lang="en-GB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decides to wait – wants certainty of hell</a:t>
            </a:r>
          </a:p>
        </p:txBody>
      </p:sp>
    </p:spTree>
    <p:extLst>
      <p:ext uri="{BB962C8B-B14F-4D97-AF65-F5344CB8AC3E}">
        <p14:creationId xmlns:p14="http://schemas.microsoft.com/office/powerpoint/2010/main" val="20839213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3, Scene 4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1" y="4784009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‘Mother/father offended’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‘Idle/wicked tongue’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‘Kill a king and marry his mother’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‘Rank sweat of an </a:t>
            </a:r>
            <a:r>
              <a:rPr lang="en-GB" sz="2400" dirty="0" err="1"/>
              <a:t>enseamed</a:t>
            </a:r>
            <a:r>
              <a:rPr lang="en-GB" sz="2400" dirty="0"/>
              <a:t> bed’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Sexuality/women roles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verbal attack on 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Ghost’s interruption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7012131" y="2981339"/>
            <a:ext cx="459278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Context: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Role of women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418576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Closet scene, P tells G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cries out for help, P echoes her words, H kills P ‘A rat! Dead for a ducat, </a:t>
            </a:r>
            <a:r>
              <a:rPr lang="en-GB" sz="1900" dirty="0" err="1"/>
              <a:t>dead.’H</a:t>
            </a:r>
            <a:r>
              <a:rPr lang="en-GB" sz="1900" dirty="0"/>
              <a:t> not bothered.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confrontational with G ‘speak daggers, use none’ – accuses of incest &amp; betrayal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v afraid, H v abusive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Ghost enters, only H can see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Ghost reprimands H, reminds him of his 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sees this as confirmation of H’s 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tells G not to sleep with C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says he regrets killing P, has to go to England, doesn’t trust R&amp;G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leaves dragging out P’s body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53100" y="4822750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‘whet thy almost blunted purpose’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‘It is not madness’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‘thou hast cleft my heart in twain’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‘trust as adders </a:t>
            </a:r>
            <a:r>
              <a:rPr lang="en-GB" sz="2400" dirty="0" err="1"/>
              <a:t>fang’d</a:t>
            </a:r>
            <a:r>
              <a:rPr lang="en-GB" sz="24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1376047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1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961331" y="1575885"/>
            <a:ext cx="459278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Short scene – pace picks up falling action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Rhyming couplet @ end – swift action needed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5248564" cy="27238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Tiny scene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R&amp;G told to leave C&amp;G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C&amp;G exchange views on H’ state of mind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‘mad as the sea and wind when both contend’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G tells C about murder of 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Spurs C to send H away asap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 tells R&amp;G of H’s actions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/>
              <a:t>C v scared ‘soul full of discord and dismay’</a:t>
            </a:r>
          </a:p>
        </p:txBody>
      </p:sp>
    </p:spTree>
    <p:extLst>
      <p:ext uri="{BB962C8B-B14F-4D97-AF65-F5344CB8AC3E}">
        <p14:creationId xmlns:p14="http://schemas.microsoft.com/office/powerpoint/2010/main" val="10842346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2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Madness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Corruption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652425"/>
            <a:ext cx="459278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‘The body is with the king’ Body </a:t>
            </a:r>
            <a:r>
              <a:rPr lang="en-GB" sz="2400" dirty="0" err="1"/>
              <a:t>Politik</a:t>
            </a:r>
            <a:endParaRPr lang="en-GB" sz="2400" dirty="0"/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184665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Another short scene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hides P’s body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R&amp;G want to know where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being very evasive/mad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6085060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3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1" y="4784009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‘At supper’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‘convocation of politic worms’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‘you shall nose him as you go upstairs’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Imagery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Ends with rhyming couplet ‘done/begun’ – beginning of end plot structure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24314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Quite short scene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worried ‘how dangerous it is that this man goes </a:t>
            </a:r>
            <a:r>
              <a:rPr lang="en-GB" sz="1900" dirty="0" err="1"/>
              <a:t>losse</a:t>
            </a:r>
            <a:r>
              <a:rPr lang="en-GB" sz="1900" dirty="0"/>
              <a:t>!’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brought before C and tells him where P’s body is (riddles)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fawningly tells H he’s being sent to English for his ‘especial safety’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tells R&amp;G to follow him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orders H’s death via letters (soliloquy)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53100" y="4822750"/>
            <a:ext cx="493799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refuses to call C Father – ‘mother’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‘the present death of H’</a:t>
            </a:r>
          </a:p>
        </p:txBody>
      </p:sp>
    </p:spTree>
    <p:extLst>
      <p:ext uri="{BB962C8B-B14F-4D97-AF65-F5344CB8AC3E}">
        <p14:creationId xmlns:p14="http://schemas.microsoft.com/office/powerpoint/2010/main" val="97976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067" y="27019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3. Context: Renaissance belief in importance of scholars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Religious belief</a:t>
            </a:r>
            <a:br>
              <a:rPr lang="en-GB" dirty="0"/>
            </a:br>
            <a:br>
              <a:rPr lang="en-GB" dirty="0"/>
            </a:br>
            <a:r>
              <a:rPr lang="en-GB" dirty="0"/>
              <a:t>4. Key quotes: 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Horatio ‘fair and warlike’ vs ‘hot and full ‘</a:t>
            </a:r>
            <a:br>
              <a:rPr lang="en-GB" dirty="0"/>
            </a:br>
            <a:br>
              <a:rPr lang="en-GB" dirty="0"/>
            </a:br>
            <a:r>
              <a:rPr lang="en-GB" dirty="0"/>
              <a:t>Marcellus ‘so </a:t>
            </a:r>
            <a:r>
              <a:rPr lang="en-GB" dirty="0" err="1"/>
              <a:t>hallow’d</a:t>
            </a:r>
            <a:r>
              <a:rPr lang="en-GB" dirty="0"/>
              <a:t> and gracious’ that ‘no spirit dares stir abroad’.</a:t>
            </a:r>
          </a:p>
        </p:txBody>
      </p:sp>
    </p:spTree>
    <p:extLst>
      <p:ext uri="{BB962C8B-B14F-4D97-AF65-F5344CB8AC3E}">
        <p14:creationId xmlns:p14="http://schemas.microsoft.com/office/powerpoint/2010/main" val="3717132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4</a:t>
            </a:r>
            <a:endParaRPr lang="en-GB" sz="2800" dirty="0"/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Duty/kingship/honour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Action vs </a:t>
            </a:r>
            <a:r>
              <a:rPr lang="en-GB" sz="2400" dirty="0" err="1"/>
              <a:t>innaction</a:t>
            </a:r>
            <a:endParaRPr lang="en-GB" sz="2400" dirty="0"/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15696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F as foil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33085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V short again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 err="1"/>
              <a:t>Fortinbras</a:t>
            </a:r>
            <a:r>
              <a:rPr lang="en-GB" sz="1900" dirty="0"/>
              <a:t> and army on stage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watches and laments his lack of valour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Soliloquy ‘how all occasions do inform against me and spur my dull revenge’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‘thinking too precisely on </a:t>
            </a:r>
            <a:r>
              <a:rPr lang="en-GB" sz="1900" dirty="0" err="1"/>
              <a:t>th’event</a:t>
            </a:r>
            <a:r>
              <a:rPr lang="en-GB" sz="1900" dirty="0"/>
              <a:t>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‘even for an eggshell’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‘O, from this time on my thoughts be bloody or be nothing worth’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BF9E78-8CE5-11A2-58CE-ADC9857792FA}"/>
              </a:ext>
            </a:extLst>
          </p:cNvPr>
          <p:cNvSpPr txBox="1"/>
          <p:nvPr/>
        </p:nvSpPr>
        <p:spPr>
          <a:xfrm>
            <a:off x="546652" y="4157869"/>
            <a:ext cx="7818782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Calibri"/>
                <a:cs typeface="Calibri"/>
              </a:rPr>
              <a:t>Possible extracts?</a:t>
            </a: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0-60 Gertrude/Gentleman/Ophelia/Claudius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140ish-end Laertes/Ophelia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66088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5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1391" y="4784009"/>
            <a:ext cx="4937992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‘At supper’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‘convocation of politic worms’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‘you shall nose him as you go upstairs’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1331" y="170432"/>
            <a:ext cx="4694381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Themes: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Deception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7062930" y="1347625"/>
            <a:ext cx="4592782" cy="23083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L/F/S: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C’s soliloquy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Imagery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Ends with rhyming couplet ‘done/begun’ – beginning of end plot structure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27238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Ophelia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is informed of O’s madness (grief)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advises that she needs speaking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G’s aside suggests it’s a prologue of future woe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wanting to distance herself from 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 arrives, sings, mad, flowers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/>
              <a:t>C enters</a:t>
            </a:r>
            <a:endParaRPr lang="en-GB" sz="1900" dirty="0"/>
          </a:p>
        </p:txBody>
      </p:sp>
      <p:sp>
        <p:nvSpPr>
          <p:cNvPr id="11" name="Rectangle 10"/>
          <p:cNvSpPr/>
          <p:nvPr/>
        </p:nvSpPr>
        <p:spPr>
          <a:xfrm>
            <a:off x="5753100" y="4822750"/>
            <a:ext cx="4937992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400" dirty="0"/>
              <a:t>Key Quotes: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 refuses to call C Father – ‘mother’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‘the present death of H’</a:t>
            </a:r>
          </a:p>
        </p:txBody>
      </p:sp>
    </p:spTree>
    <p:extLst>
      <p:ext uri="{BB962C8B-B14F-4D97-AF65-F5344CB8AC3E}">
        <p14:creationId xmlns:p14="http://schemas.microsoft.com/office/powerpoint/2010/main" val="13619903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1037" y="2609562"/>
            <a:ext cx="3604491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u="sng" dirty="0"/>
          </a:p>
        </p:txBody>
      </p:sp>
      <p:sp>
        <p:nvSpPr>
          <p:cNvPr id="8" name="Rectangle 7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5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80819" y="516681"/>
            <a:ext cx="6707908" cy="506292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Ophelia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is informed of O’s madness (grief)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advises that she needs speaking 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G’s aside suggests it’s a prologue of future woe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G wanting to distance herself from 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 arrives, sings, mad, flowers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enters, thinks it’s caused by grief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 back from France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 followers say he ‘will be king’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tries to calm L down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 as H’s foil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tries to manipulate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O comes back L v shocked ‘a document in madness’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C on mission to win over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  <p:sp>
        <p:nvSpPr>
          <p:cNvPr id="2" name="TextBox 1"/>
          <p:cNvSpPr txBox="1"/>
          <p:nvPr/>
        </p:nvSpPr>
        <p:spPr>
          <a:xfrm>
            <a:off x="6918036" y="585931"/>
            <a:ext cx="4331855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Themes</a:t>
            </a:r>
          </a:p>
          <a:p>
            <a:r>
              <a:rPr lang="en-GB" dirty="0"/>
              <a:t>Madness</a:t>
            </a:r>
          </a:p>
          <a:p>
            <a:r>
              <a:rPr lang="en-GB" dirty="0"/>
              <a:t>Revenge</a:t>
            </a:r>
          </a:p>
          <a:p>
            <a:r>
              <a:rPr lang="en-GB" dirty="0"/>
              <a:t>Father/son relationships</a:t>
            </a:r>
          </a:p>
          <a:p>
            <a:r>
              <a:rPr lang="en-GB" dirty="0"/>
              <a:t>Guilt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18036" y="2206913"/>
            <a:ext cx="433185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L/F/S</a:t>
            </a:r>
          </a:p>
          <a:p>
            <a:r>
              <a:rPr lang="en-GB" dirty="0"/>
              <a:t>Ophelia’s singing</a:t>
            </a:r>
          </a:p>
          <a:p>
            <a:r>
              <a:rPr lang="en-GB" dirty="0"/>
              <a:t>Use of prose by Ophelia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918035" y="3272343"/>
            <a:ext cx="4331855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</a:p>
          <a:p>
            <a:endParaRPr lang="en-GB" u="sng" dirty="0"/>
          </a:p>
          <a:p>
            <a:r>
              <a:rPr lang="en-GB" dirty="0"/>
              <a:t>‘no trophy, sword, not hatchment o’er his bones’</a:t>
            </a:r>
          </a:p>
          <a:p>
            <a:endParaRPr lang="en-GB" dirty="0"/>
          </a:p>
          <a:p>
            <a:r>
              <a:rPr lang="en-GB" dirty="0"/>
              <a:t>‘let come what comes, only I’ll be </a:t>
            </a:r>
            <a:r>
              <a:rPr lang="en-GB" dirty="0" err="1"/>
              <a:t>reveng’d</a:t>
            </a:r>
            <a:r>
              <a:rPr lang="en-GB" dirty="0"/>
              <a:t> most thoroughly for my father’</a:t>
            </a:r>
          </a:p>
          <a:p>
            <a:endParaRPr lang="en-GB" u="sng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39876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6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80819" y="516681"/>
            <a:ext cx="6707908" cy="24314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met by sailors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H reads H’s letter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900" dirty="0"/>
              <a:t>Letter says: 2 days at sea, H boarded a pirate ship, ‘put on a compelled valour’, became their prisoner, H wants H to give C the letters, ‘I have words to speak in thine ear will make thee dumb’, R&amp;G still on their way to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900" dirty="0"/>
          </a:p>
        </p:txBody>
      </p:sp>
      <p:sp>
        <p:nvSpPr>
          <p:cNvPr id="4" name="Rectangle 3"/>
          <p:cNvSpPr/>
          <p:nvPr/>
        </p:nvSpPr>
        <p:spPr>
          <a:xfrm>
            <a:off x="8467437" y="585931"/>
            <a:ext cx="3087254" cy="261610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1900" dirty="0"/>
              <a:t>L/F/S:</a:t>
            </a:r>
          </a:p>
          <a:p>
            <a:r>
              <a:rPr lang="en-GB" sz="1900" dirty="0"/>
              <a:t>Deus ex </a:t>
            </a:r>
            <a:r>
              <a:rPr lang="en-GB" sz="1900" dirty="0" err="1"/>
              <a:t>machina</a:t>
            </a:r>
            <a:endParaRPr lang="en-GB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Deus ex </a:t>
            </a:r>
            <a:r>
              <a:rPr lang="en-GB" dirty="0" err="1"/>
              <a:t>machina</a:t>
            </a:r>
            <a:r>
              <a:rPr lang="en-GB" dirty="0"/>
              <a:t> is a plot device whereby a seemingly unsolvable problem in a story is suddenly and abruptly resolved by an unexpected and unlikely occurrence.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42785214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4, Scene 7</a:t>
            </a:r>
            <a:endParaRPr lang="en-GB" sz="2800" dirty="0"/>
          </a:p>
        </p:txBody>
      </p:sp>
      <p:sp>
        <p:nvSpPr>
          <p:cNvPr id="3" name="Rectangle 2"/>
          <p:cNvSpPr/>
          <p:nvPr/>
        </p:nvSpPr>
        <p:spPr>
          <a:xfrm>
            <a:off x="214968" y="507445"/>
            <a:ext cx="5082309" cy="563231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000" dirty="0"/>
              <a:t>Plot Summary: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&amp; L, C on charm offensive, L wants to know why C hasn’t done anything in response to P’s murder, C says he didn’t want to upset G and that H is loved by the people. L wants revenge.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receives letters from 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‘you should know I am set naked on your kingdom’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‘sudden and strange return’ H - C v worried, unpredictable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manipulates L to exact revenge via fencing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L ‘I will be ruled’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flatters L – reputation for being a good fencer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C says ‘was your father dear to you, or are you the painting of a sorrow?’</a:t>
            </a:r>
          </a:p>
        </p:txBody>
      </p:sp>
      <p:sp>
        <p:nvSpPr>
          <p:cNvPr id="4" name="Rectangle 3"/>
          <p:cNvSpPr/>
          <p:nvPr/>
        </p:nvSpPr>
        <p:spPr>
          <a:xfrm>
            <a:off x="5449454" y="324321"/>
            <a:ext cx="6096000" cy="31393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 ‘what would you undertake to show yourself in deed your father’s son more than in words?’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 ‘To cut his throat </a:t>
            </a:r>
            <a:r>
              <a:rPr lang="en-GB" dirty="0" err="1"/>
              <a:t>I’th</a:t>
            </a:r>
            <a:r>
              <a:rPr lang="en-GB" dirty="0"/>
              <a:t>’ church’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 ‘I will do it’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 plans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comes in to deliver news of O’s death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 responds with a description full of natural imagery ‘other-worldly’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Suicide = sin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 ‘forbids’ his tears – I have a speech </a:t>
            </a:r>
            <a:r>
              <a:rPr lang="en-GB" dirty="0" err="1"/>
              <a:t>o’fire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C&amp;G follow him </a:t>
            </a:r>
            <a:r>
              <a:rPr lang="en-GB" dirty="0" err="1"/>
              <a:t>bc</a:t>
            </a:r>
            <a:r>
              <a:rPr lang="en-GB" dirty="0"/>
              <a:t> they’re worried he will erupt again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69527" y="3805382"/>
            <a:ext cx="149629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</a:t>
            </a:r>
            <a:r>
              <a:rPr lang="en-GB" dirty="0"/>
              <a:t>s</a:t>
            </a:r>
          </a:p>
          <a:p>
            <a:r>
              <a:rPr lang="en-GB" dirty="0"/>
              <a:t>Madness</a:t>
            </a:r>
          </a:p>
          <a:p>
            <a:r>
              <a:rPr lang="en-GB" dirty="0"/>
              <a:t>Death</a:t>
            </a:r>
          </a:p>
          <a:p>
            <a:r>
              <a:rPr lang="en-GB" dirty="0"/>
              <a:t>Revenge</a:t>
            </a:r>
          </a:p>
        </p:txBody>
      </p:sp>
      <p:sp>
        <p:nvSpPr>
          <p:cNvPr id="7" name="Rectangle 6"/>
          <p:cNvSpPr/>
          <p:nvPr/>
        </p:nvSpPr>
        <p:spPr>
          <a:xfrm>
            <a:off x="7462981" y="3759215"/>
            <a:ext cx="2521527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L/F/S</a:t>
            </a:r>
          </a:p>
          <a:p>
            <a:r>
              <a:rPr lang="en-GB" dirty="0"/>
              <a:t>Doubling/foil – </a:t>
            </a:r>
            <a:r>
              <a:rPr lang="en-GB" dirty="0" err="1"/>
              <a:t>LvsH</a:t>
            </a:r>
            <a:endParaRPr lang="en-GB" dirty="0"/>
          </a:p>
          <a:p>
            <a:r>
              <a:rPr lang="en-GB" dirty="0"/>
              <a:t>Imagery – description of O by 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69526" y="5121564"/>
            <a:ext cx="567112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  <a:endParaRPr lang="en-GB" dirty="0"/>
          </a:p>
          <a:p>
            <a:r>
              <a:rPr lang="en-GB" dirty="0"/>
              <a:t>‘put me in your heart for a friend’ C to L</a:t>
            </a:r>
          </a:p>
          <a:p>
            <a:r>
              <a:rPr lang="en-GB" dirty="0"/>
              <a:t>‘my revenge will come’ L</a:t>
            </a:r>
          </a:p>
          <a:p>
            <a:r>
              <a:rPr lang="en-GB" dirty="0"/>
              <a:t>‘mermaid-like’ G on O</a:t>
            </a:r>
          </a:p>
          <a:p>
            <a:r>
              <a:rPr lang="en-GB" dirty="0"/>
              <a:t>‘I have a speech </a:t>
            </a:r>
            <a:r>
              <a:rPr lang="en-GB" dirty="0" err="1"/>
              <a:t>o’fire</a:t>
            </a:r>
            <a:r>
              <a:rPr lang="en-GB" dirty="0"/>
              <a:t>’ L</a:t>
            </a:r>
          </a:p>
        </p:txBody>
      </p:sp>
    </p:spTree>
    <p:extLst>
      <p:ext uri="{BB962C8B-B14F-4D97-AF65-F5344CB8AC3E}">
        <p14:creationId xmlns:p14="http://schemas.microsoft.com/office/powerpoint/2010/main" val="28910140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1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80819" y="585931"/>
            <a:ext cx="9377217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700" u="sng" dirty="0"/>
              <a:t>Plot summary</a:t>
            </a:r>
          </a:p>
          <a:p>
            <a:r>
              <a:rPr lang="en-GB" sz="1700" dirty="0"/>
              <a:t>Gravediggers scene (Comic Relief)</a:t>
            </a:r>
          </a:p>
          <a:p>
            <a:r>
              <a:rPr lang="en-GB" sz="1700" dirty="0"/>
              <a:t>Prose – status</a:t>
            </a:r>
          </a:p>
          <a:p>
            <a:r>
              <a:rPr lang="en-GB" sz="1700" dirty="0"/>
              <a:t>Gravediggers discuss O right to be buried in sanctified ground – suicide</a:t>
            </a:r>
          </a:p>
          <a:p>
            <a:r>
              <a:rPr lang="en-GB" sz="1700" dirty="0"/>
              <a:t>H&amp;H interrupt them</a:t>
            </a:r>
          </a:p>
          <a:p>
            <a:r>
              <a:rPr lang="en-GB" sz="1700" dirty="0"/>
              <a:t>H doesn’t know it’s for O</a:t>
            </a:r>
          </a:p>
          <a:p>
            <a:r>
              <a:rPr lang="en-GB" sz="1700" dirty="0"/>
              <a:t>H questions life/death/mortality – idea that status doesn’t matter, death as the great leveller</a:t>
            </a:r>
          </a:p>
          <a:p>
            <a:r>
              <a:rPr lang="en-GB" sz="1700" dirty="0"/>
              <a:t>G’s obfuscate with H – ‘for no man sir…for none either’ stichomythic exchange</a:t>
            </a:r>
          </a:p>
          <a:p>
            <a:r>
              <a:rPr lang="en-GB" sz="1700" dirty="0"/>
              <a:t>H takes skull – ‘Alas, poor </a:t>
            </a:r>
            <a:r>
              <a:rPr lang="en-GB" sz="1700" dirty="0" err="1"/>
              <a:t>Yorick</a:t>
            </a:r>
            <a:r>
              <a:rPr lang="en-GB" sz="1700" dirty="0"/>
              <a:t>.  I knew him Horatio….’</a:t>
            </a:r>
          </a:p>
          <a:p>
            <a:r>
              <a:rPr lang="en-GB" sz="1700" dirty="0"/>
              <a:t>O’s funeral party arrive – C/G/L</a:t>
            </a:r>
          </a:p>
          <a:p>
            <a:r>
              <a:rPr lang="en-GB" sz="1700" dirty="0"/>
              <a:t>H spots L</a:t>
            </a:r>
          </a:p>
          <a:p>
            <a:r>
              <a:rPr lang="en-GB" sz="1700" dirty="0"/>
              <a:t>L not happy with priest’s liturgy – ‘her death was doubtful’</a:t>
            </a:r>
          </a:p>
          <a:p>
            <a:r>
              <a:rPr lang="en-GB" sz="1700" dirty="0"/>
              <a:t>‘churlish priest’</a:t>
            </a:r>
          </a:p>
          <a:p>
            <a:r>
              <a:rPr lang="en-GB" sz="1700" dirty="0"/>
              <a:t>H realises it’s O ‘What, the fair Ophelia!’</a:t>
            </a:r>
          </a:p>
          <a:p>
            <a:r>
              <a:rPr lang="en-GB" sz="1700" dirty="0"/>
              <a:t>L &amp; H have a grief off</a:t>
            </a:r>
          </a:p>
          <a:p>
            <a:r>
              <a:rPr lang="en-GB" sz="1700" dirty="0"/>
              <a:t>H leaps into grave</a:t>
            </a:r>
          </a:p>
          <a:p>
            <a:r>
              <a:rPr lang="en-GB" sz="1700" dirty="0"/>
              <a:t>H&amp;L have to be separated – C says </a:t>
            </a:r>
          </a:p>
          <a:p>
            <a:r>
              <a:rPr lang="en-GB" sz="1700" dirty="0"/>
              <a:t>‘I </a:t>
            </a:r>
            <a:r>
              <a:rPr lang="en-GB" sz="1700" dirty="0" err="1"/>
              <a:t>lov’d</a:t>
            </a:r>
            <a:r>
              <a:rPr lang="en-GB" sz="1700" dirty="0"/>
              <a:t> Ophelia. Forty thousand brothers could not with all their quantity of love make up my sum’</a:t>
            </a:r>
          </a:p>
          <a:p>
            <a:r>
              <a:rPr lang="en-GB" sz="1700" dirty="0"/>
              <a:t>G asserts H is mad ‘This is mere madness’</a:t>
            </a:r>
          </a:p>
          <a:p>
            <a:r>
              <a:rPr lang="en-GB" sz="1700" dirty="0"/>
              <a:t>H ‘the cat will mew, and dog will have his day’</a:t>
            </a:r>
          </a:p>
          <a:p>
            <a:r>
              <a:rPr lang="en-GB" sz="1700" dirty="0"/>
              <a:t>C tells H to stay with H</a:t>
            </a:r>
          </a:p>
          <a:p>
            <a:r>
              <a:rPr lang="en-GB" sz="1700" dirty="0"/>
              <a:t>C tells L to get going with their cunning plan</a:t>
            </a:r>
          </a:p>
          <a:p>
            <a:r>
              <a:rPr lang="en-GB" sz="1700" dirty="0"/>
              <a:t>C tells G to get someone to watch H</a:t>
            </a:r>
          </a:p>
        </p:txBody>
      </p:sp>
    </p:spTree>
    <p:extLst>
      <p:ext uri="{BB962C8B-B14F-4D97-AF65-F5344CB8AC3E}">
        <p14:creationId xmlns:p14="http://schemas.microsoft.com/office/powerpoint/2010/main" val="367517572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1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45320" y="4589981"/>
            <a:ext cx="4549953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</a:t>
            </a:r>
            <a:r>
              <a:rPr lang="en-GB" dirty="0"/>
              <a:t>s</a:t>
            </a:r>
          </a:p>
          <a:p>
            <a:r>
              <a:rPr lang="en-GB" dirty="0"/>
              <a:t>Religion – O should have been buried in </a:t>
            </a:r>
            <a:r>
              <a:rPr lang="en-GB" dirty="0" err="1"/>
              <a:t>unconsecrated</a:t>
            </a:r>
            <a:r>
              <a:rPr lang="en-GB" dirty="0"/>
              <a:t> ground (C’s involvement meant that she was afforded a ‘proper’ funeral)</a:t>
            </a:r>
          </a:p>
          <a:p>
            <a:r>
              <a:rPr lang="en-GB" dirty="0"/>
              <a:t>Mortality – skull could have been anyone</a:t>
            </a:r>
          </a:p>
          <a:p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45320" y="932288"/>
            <a:ext cx="2521527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L/F/S</a:t>
            </a:r>
          </a:p>
          <a:p>
            <a:r>
              <a:rPr lang="en-GB" dirty="0"/>
              <a:t>Gravediggers – prose</a:t>
            </a:r>
          </a:p>
          <a:p>
            <a:r>
              <a:rPr lang="en-GB" dirty="0"/>
              <a:t>Comic Relief</a:t>
            </a:r>
          </a:p>
          <a:p>
            <a:r>
              <a:rPr lang="en-GB" dirty="0"/>
              <a:t>Hierarchy/status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27417" y="2189017"/>
            <a:ext cx="567112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  <a:endParaRPr lang="en-GB" dirty="0"/>
          </a:p>
          <a:p>
            <a:r>
              <a:rPr lang="en-GB" dirty="0"/>
              <a:t>‘Alas poor </a:t>
            </a:r>
            <a:r>
              <a:rPr lang="en-GB" dirty="0" err="1"/>
              <a:t>Yorick</a:t>
            </a:r>
            <a:r>
              <a:rPr lang="en-GB" dirty="0"/>
              <a:t>, I knew him Horatio’</a:t>
            </a:r>
          </a:p>
          <a:p>
            <a:r>
              <a:rPr lang="en-GB" dirty="0"/>
              <a:t>‘What the fair Ophelia!’</a:t>
            </a:r>
          </a:p>
          <a:p>
            <a:r>
              <a:rPr lang="en-GB" dirty="0"/>
              <a:t>‘This is I Hamlet the Dane’</a:t>
            </a:r>
          </a:p>
          <a:p>
            <a:r>
              <a:rPr lang="en-GB" dirty="0"/>
              <a:t>‘I </a:t>
            </a:r>
            <a:r>
              <a:rPr lang="en-GB" dirty="0" err="1"/>
              <a:t>lov’d</a:t>
            </a:r>
            <a:r>
              <a:rPr lang="en-GB" dirty="0"/>
              <a:t> Ophelia. Forty thousand brothers could not with all their quantity of love make up my sum.’</a:t>
            </a:r>
          </a:p>
        </p:txBody>
      </p:sp>
    </p:spTree>
    <p:extLst>
      <p:ext uri="{BB962C8B-B14F-4D97-AF65-F5344CB8AC3E}">
        <p14:creationId xmlns:p14="http://schemas.microsoft.com/office/powerpoint/2010/main" val="75890884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2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47780" y="720435"/>
            <a:ext cx="9688947" cy="50783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Plot</a:t>
            </a:r>
            <a:endParaRPr lang="en-GB" dirty="0"/>
          </a:p>
          <a:p>
            <a:r>
              <a:rPr lang="en-GB" dirty="0"/>
              <a:t>H&amp;H</a:t>
            </a:r>
          </a:p>
          <a:p>
            <a:r>
              <a:rPr lang="en-GB" dirty="0"/>
              <a:t>H tells H that he intercepted the letter issuing his death</a:t>
            </a:r>
          </a:p>
          <a:p>
            <a:r>
              <a:rPr lang="en-GB" dirty="0"/>
              <a:t>H rewrote letter telling England to kill those carrying it</a:t>
            </a:r>
          </a:p>
          <a:p>
            <a:r>
              <a:rPr lang="en-GB" dirty="0"/>
              <a:t>‘bugs and goblins’</a:t>
            </a:r>
          </a:p>
          <a:p>
            <a:r>
              <a:rPr lang="en-GB" dirty="0"/>
              <a:t>‘He should those bearers put to sudden death not shriving-time </a:t>
            </a:r>
            <a:r>
              <a:rPr lang="en-GB" dirty="0" err="1"/>
              <a:t>allow’d</a:t>
            </a:r>
            <a:r>
              <a:rPr lang="en-GB" dirty="0"/>
              <a:t>’</a:t>
            </a:r>
          </a:p>
          <a:p>
            <a:r>
              <a:rPr lang="en-GB" dirty="0"/>
              <a:t>‘They are not near my conscience’</a:t>
            </a:r>
          </a:p>
          <a:p>
            <a:r>
              <a:rPr lang="en-GB" dirty="0"/>
              <a:t>‘he that hath </a:t>
            </a:r>
            <a:r>
              <a:rPr lang="en-GB" dirty="0" err="1"/>
              <a:t>kill’d</a:t>
            </a:r>
            <a:r>
              <a:rPr lang="en-GB" dirty="0"/>
              <a:t> my king and </a:t>
            </a:r>
            <a:r>
              <a:rPr lang="en-GB" dirty="0" err="1"/>
              <a:t>whor’d</a:t>
            </a:r>
            <a:r>
              <a:rPr lang="en-GB" dirty="0"/>
              <a:t> my mother’</a:t>
            </a:r>
          </a:p>
          <a:p>
            <a:r>
              <a:rPr lang="en-GB" dirty="0"/>
              <a:t>‘The interim is mine’</a:t>
            </a:r>
          </a:p>
          <a:p>
            <a:r>
              <a:rPr lang="en-GB" dirty="0"/>
              <a:t>H admits being sorry for treatment of L – ‘the bravery of his grief did put me into a </a:t>
            </a:r>
            <a:r>
              <a:rPr lang="en-GB" dirty="0" err="1"/>
              <a:t>tor’ring</a:t>
            </a:r>
            <a:r>
              <a:rPr lang="en-GB" dirty="0"/>
              <a:t> passion’</a:t>
            </a:r>
          </a:p>
          <a:p>
            <a:r>
              <a:rPr lang="en-GB" dirty="0" err="1"/>
              <a:t>Oscric</a:t>
            </a:r>
            <a:r>
              <a:rPr lang="en-GB" dirty="0"/>
              <a:t> – speaks highly of L’s </a:t>
            </a:r>
            <a:r>
              <a:rPr lang="en-GB" dirty="0" err="1"/>
              <a:t>swordmanship</a:t>
            </a:r>
            <a:endParaRPr lang="en-GB" dirty="0"/>
          </a:p>
          <a:p>
            <a:r>
              <a:rPr lang="en-GB" dirty="0"/>
              <a:t>O tells H about the fight and C putting a bet on Hamlet to win</a:t>
            </a:r>
          </a:p>
          <a:p>
            <a:r>
              <a:rPr lang="en-GB" dirty="0"/>
              <a:t>H suspicious but agrees to fight, against Horatio’s advice</a:t>
            </a:r>
          </a:p>
          <a:p>
            <a:r>
              <a:rPr lang="en-GB" dirty="0"/>
              <a:t>H apologises to L in front of court.  L accepts.</a:t>
            </a:r>
          </a:p>
          <a:p>
            <a:r>
              <a:rPr lang="en-GB" dirty="0"/>
              <a:t>Honour must be satisfied – fight must continue. H praises L highly.</a:t>
            </a:r>
          </a:p>
          <a:p>
            <a:r>
              <a:rPr lang="en-GB" dirty="0"/>
              <a:t>C asks O for a glass of wine to toast Hamlet’s victory when it happens.  He will poison Hamlet’s glass so that he will die when he drinks.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84514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3200" y="474528"/>
            <a:ext cx="8931564" cy="62478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sz="2000" dirty="0"/>
              <a:t>H doesn’t want to stop for a drink during the fight</a:t>
            </a:r>
          </a:p>
          <a:p>
            <a:r>
              <a:rPr lang="en-GB" sz="2000" dirty="0"/>
              <a:t>G picks up poisoned drink – C can’t stop her without revealing himself</a:t>
            </a:r>
          </a:p>
          <a:p>
            <a:r>
              <a:rPr lang="en-GB" sz="2000" dirty="0"/>
              <a:t>L appears to be having second thoughts ‘it is almost against my conscience’</a:t>
            </a:r>
          </a:p>
          <a:p>
            <a:r>
              <a:rPr lang="en-GB" sz="2000" dirty="0"/>
              <a:t>L wounds H, then they change swords in scuffle</a:t>
            </a:r>
          </a:p>
          <a:p>
            <a:r>
              <a:rPr lang="en-GB" sz="2000" dirty="0"/>
              <a:t>H wounds L </a:t>
            </a:r>
          </a:p>
          <a:p>
            <a:r>
              <a:rPr lang="en-GB" sz="2000" dirty="0"/>
              <a:t>G falls, they assume she’s fainted at H’s injury but she realises she’s been poisoned and (warns?) Hamlet </a:t>
            </a:r>
          </a:p>
          <a:p>
            <a:r>
              <a:rPr lang="en-GB" sz="2000" dirty="0"/>
              <a:t>L admits he’s poisoned H and C in on it</a:t>
            </a:r>
          </a:p>
          <a:p>
            <a:r>
              <a:rPr lang="en-GB" sz="2000" dirty="0"/>
              <a:t>H stabs C then forces him to drink wine C dies</a:t>
            </a:r>
          </a:p>
          <a:p>
            <a:r>
              <a:rPr lang="en-GB" sz="2000" dirty="0"/>
              <a:t>L asks for H’s forgiveness and forgives him for his &amp; P’s death</a:t>
            </a:r>
          </a:p>
          <a:p>
            <a:r>
              <a:rPr lang="en-GB" sz="2000" dirty="0"/>
              <a:t>L Dies</a:t>
            </a:r>
          </a:p>
          <a:p>
            <a:r>
              <a:rPr lang="en-GB" sz="2000" dirty="0"/>
              <a:t>H blames G with last breaths ‘wretched queen adieu’</a:t>
            </a:r>
          </a:p>
          <a:p>
            <a:r>
              <a:rPr lang="en-GB" sz="2000" dirty="0"/>
              <a:t>H speaks to Horatio asks him to ‘report me and my cause aright’ (perfect king)</a:t>
            </a:r>
          </a:p>
          <a:p>
            <a:r>
              <a:rPr lang="en-GB" sz="2000" dirty="0"/>
              <a:t>H says ‘I do prophesy </a:t>
            </a:r>
            <a:r>
              <a:rPr lang="en-GB" sz="2000" dirty="0" err="1"/>
              <a:t>th’election</a:t>
            </a:r>
            <a:r>
              <a:rPr lang="en-GB" sz="2000" dirty="0"/>
              <a:t> lights on </a:t>
            </a:r>
            <a:r>
              <a:rPr lang="en-GB" sz="2000" dirty="0" err="1"/>
              <a:t>Fortinbras</a:t>
            </a:r>
            <a:r>
              <a:rPr lang="en-GB" sz="2000" dirty="0"/>
              <a:t>. He has my dying voice’</a:t>
            </a:r>
          </a:p>
          <a:p>
            <a:r>
              <a:rPr lang="en-GB" sz="2000" dirty="0"/>
              <a:t>Hs last words ‘the rest is silence’</a:t>
            </a:r>
          </a:p>
          <a:p>
            <a:r>
              <a:rPr lang="en-GB" sz="2000" dirty="0"/>
              <a:t>Horatio ‘now cracks a noble heart’- last one alive on stage</a:t>
            </a:r>
          </a:p>
          <a:p>
            <a:r>
              <a:rPr lang="en-GB" sz="2000" dirty="0"/>
              <a:t>Says he will explain all truthfully – ‘high on a stage’ (</a:t>
            </a:r>
            <a:r>
              <a:rPr lang="en-GB" sz="2000" dirty="0" err="1"/>
              <a:t>metatheatrical</a:t>
            </a:r>
            <a:r>
              <a:rPr lang="en-GB" sz="2000" dirty="0"/>
              <a:t> ref)</a:t>
            </a:r>
          </a:p>
          <a:p>
            <a:r>
              <a:rPr lang="en-GB" sz="2000" dirty="0"/>
              <a:t>H tells F he’s the next king </a:t>
            </a:r>
          </a:p>
          <a:p>
            <a:r>
              <a:rPr lang="en-GB" sz="2000" dirty="0"/>
              <a:t>F ‘Bear H like a soldier to the stage, for he was likely, had he been put on. To have </a:t>
            </a:r>
            <a:r>
              <a:rPr lang="en-GB" sz="2000" dirty="0" err="1"/>
              <a:t>prov’d</a:t>
            </a:r>
            <a:r>
              <a:rPr lang="en-GB" sz="2000" dirty="0"/>
              <a:t> most royal’</a:t>
            </a:r>
          </a:p>
        </p:txBody>
      </p:sp>
      <p:sp>
        <p:nvSpPr>
          <p:cNvPr id="3" name="Rectangle 2"/>
          <p:cNvSpPr/>
          <p:nvPr/>
        </p:nvSpPr>
        <p:spPr>
          <a:xfrm>
            <a:off x="9382226" y="474528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2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208445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819" y="62711"/>
            <a:ext cx="22284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u="sng" dirty="0"/>
              <a:t>Act 5, Scene 2</a:t>
            </a:r>
            <a:endParaRPr lang="en-GB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70052" y="2411739"/>
            <a:ext cx="2139262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Theme</a:t>
            </a:r>
            <a:r>
              <a:rPr lang="en-GB" dirty="0"/>
              <a:t>s</a:t>
            </a:r>
          </a:p>
          <a:p>
            <a:r>
              <a:rPr lang="en-GB" dirty="0"/>
              <a:t>Honour/vengeance/justice</a:t>
            </a:r>
          </a:p>
          <a:p>
            <a:r>
              <a:rPr lang="en-GB" dirty="0"/>
              <a:t>Death</a:t>
            </a:r>
          </a:p>
          <a:p>
            <a:r>
              <a:rPr lang="en-GB" dirty="0"/>
              <a:t>Kingship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829" y="701379"/>
            <a:ext cx="2521527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GB" dirty="0"/>
              <a:t>L/F/S</a:t>
            </a:r>
          </a:p>
          <a:p>
            <a:r>
              <a:rPr lang="en-GB" dirty="0"/>
              <a:t>Stichomythia</a:t>
            </a:r>
          </a:p>
          <a:p>
            <a:r>
              <a:rPr lang="en-GB" dirty="0"/>
              <a:t>Revenge tragedy</a:t>
            </a:r>
          </a:p>
          <a:p>
            <a:r>
              <a:rPr lang="en-GB" dirty="0"/>
              <a:t>Order restored from chaos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2726" y="212435"/>
            <a:ext cx="7324437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Quotes</a:t>
            </a:r>
          </a:p>
          <a:p>
            <a:r>
              <a:rPr lang="en-GB" dirty="0"/>
              <a:t>‘They are not near my conscience’</a:t>
            </a:r>
          </a:p>
          <a:p>
            <a:r>
              <a:rPr lang="en-GB" dirty="0"/>
              <a:t>‘He that hath  </a:t>
            </a:r>
            <a:r>
              <a:rPr lang="en-GB" dirty="0" err="1"/>
              <a:t>kill’d</a:t>
            </a:r>
            <a:r>
              <a:rPr lang="en-GB" dirty="0"/>
              <a:t> my king and whored my mother’</a:t>
            </a:r>
          </a:p>
          <a:p>
            <a:r>
              <a:rPr lang="en-GB" dirty="0"/>
              <a:t>‘If your mind dislike something obey it’</a:t>
            </a:r>
          </a:p>
          <a:p>
            <a:r>
              <a:rPr lang="en-GB" dirty="0"/>
              <a:t>‘Gertrude do not drink’ ‘I will, my Lord; I pray you, pardon me’ (aside) ‘It is the </a:t>
            </a:r>
            <a:r>
              <a:rPr lang="en-GB" dirty="0" err="1"/>
              <a:t>poison’d</a:t>
            </a:r>
            <a:r>
              <a:rPr lang="en-GB" dirty="0"/>
              <a:t> cup: it is too late’</a:t>
            </a:r>
          </a:p>
          <a:p>
            <a:r>
              <a:rPr lang="en-GB" dirty="0"/>
              <a:t>‘the king, the king’s to blame’ L</a:t>
            </a:r>
          </a:p>
          <a:p>
            <a:r>
              <a:rPr lang="en-GB" dirty="0"/>
              <a:t>‘Here, thou incestuous, murderous, damned Dane’</a:t>
            </a:r>
          </a:p>
          <a:p>
            <a:r>
              <a:rPr lang="en-GB" dirty="0"/>
              <a:t>‘Now cracks a noble heart’</a:t>
            </a:r>
          </a:p>
          <a:p>
            <a:r>
              <a:rPr lang="en-GB" dirty="0"/>
              <a:t>‘for he was likely, had he been put on, to have proved most royal’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4744" y="4199777"/>
            <a:ext cx="936031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Context</a:t>
            </a:r>
            <a:endParaRPr lang="en-GB" dirty="0"/>
          </a:p>
          <a:p>
            <a:r>
              <a:rPr lang="en-GB" dirty="0"/>
              <a:t>Succession – no clear successor, </a:t>
            </a:r>
            <a:r>
              <a:rPr lang="en-GB" dirty="0" err="1"/>
              <a:t>destablisiing</a:t>
            </a:r>
            <a:r>
              <a:rPr lang="en-GB" dirty="0"/>
              <a:t>, C taking the throne old fashioned but not unfamiliar (would go back to H after C’s death if no children).  </a:t>
            </a:r>
          </a:p>
          <a:p>
            <a:r>
              <a:rPr lang="en-GB" dirty="0"/>
              <a:t>Women – ‘I know I have the body of a weak and feeble woman, but I have the heart and stomach of a king’</a:t>
            </a:r>
          </a:p>
          <a:p>
            <a:r>
              <a:rPr lang="en-GB" dirty="0"/>
              <a:t>G/O’s honour – submissive, not enjoy sex, G of high status/wealth not expected to remarry, H’s assertion that it’s evidence of G’s sexual appetite.  O’s mad singing, lots of shocking refs to sex (evidence of madness – she’s noblewoman too)</a:t>
            </a:r>
          </a:p>
        </p:txBody>
      </p:sp>
    </p:spTree>
    <p:extLst>
      <p:ext uri="{BB962C8B-B14F-4D97-AF65-F5344CB8AC3E}">
        <p14:creationId xmlns:p14="http://schemas.microsoft.com/office/powerpoint/2010/main" val="635536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82" y="161203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Extract Analysis: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Has come  up before – chose 60 lines: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20-80</a:t>
            </a:r>
            <a:br>
              <a:rPr lang="en-GB" dirty="0"/>
            </a:br>
            <a:r>
              <a:rPr lang="en-GB" dirty="0"/>
              <a:t>40-100</a:t>
            </a:r>
            <a:br>
              <a:rPr lang="en-GB" dirty="0"/>
            </a:br>
            <a:r>
              <a:rPr lang="en-GB" dirty="0"/>
              <a:t>110-170</a:t>
            </a:r>
          </a:p>
        </p:txBody>
      </p:sp>
    </p:spTree>
    <p:extLst>
      <p:ext uri="{BB962C8B-B14F-4D97-AF65-F5344CB8AC3E}">
        <p14:creationId xmlns:p14="http://schemas.microsoft.com/office/powerpoint/2010/main" val="210136797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General Context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7279" y="1690688"/>
            <a:ext cx="278094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Stagecraft</a:t>
            </a:r>
          </a:p>
          <a:p>
            <a:r>
              <a:rPr lang="en-GB" dirty="0"/>
              <a:t>Globe – trap door ‘BELOW’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4733" y="2903964"/>
            <a:ext cx="7038903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Religion</a:t>
            </a:r>
          </a:p>
          <a:p>
            <a:r>
              <a:rPr lang="en-GB" dirty="0"/>
              <a:t>Elizabethan England = Protestant (Mary Queen of Scots Catholic)</a:t>
            </a:r>
          </a:p>
          <a:p>
            <a:r>
              <a:rPr lang="en-GB" dirty="0"/>
              <a:t>Purgatory – Ghosts = Catholic</a:t>
            </a:r>
          </a:p>
          <a:p>
            <a:r>
              <a:rPr lang="en-GB" dirty="0"/>
              <a:t>Claudius – Chapel scene - punishment</a:t>
            </a:r>
          </a:p>
          <a:p>
            <a:r>
              <a:rPr lang="en-GB" dirty="0"/>
              <a:t>Suicide – Ophelia’s funeral on consecrated ground- excommunication (Gravediggers voicing their thoughts on this – ‘it’s not what you know’ etc.  Corruption/hypocrisy)</a:t>
            </a:r>
          </a:p>
          <a:p>
            <a:r>
              <a:rPr lang="en-GB" dirty="0"/>
              <a:t>Suicide – Hamlet – ‘to be or not to be’</a:t>
            </a:r>
          </a:p>
          <a:p>
            <a:r>
              <a:rPr lang="en-GB" dirty="0"/>
              <a:t>Wittenberg – Lutheran Church – Protestant Reformation – questioned Catholic Church’s use of Priests  - saw it as ‘getting in the way’ with one’s conversation with God.  Hamlet representative of this thoughtful, intellectual/impetuous younger/newer way of thinking?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13745" y="711199"/>
            <a:ext cx="427643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Actors/Travelling Players</a:t>
            </a:r>
          </a:p>
          <a:p>
            <a:r>
              <a:rPr lang="en-GB" dirty="0"/>
              <a:t>Shakespeare’s (personal?) views of these groups seen in Act? Sense of distrust in their skills versus more ‘professional’ companies.  Employment of young men etc.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520707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Schools of critical theory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7091" y="1551709"/>
            <a:ext cx="6483927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Feminist</a:t>
            </a:r>
          </a:p>
          <a:p>
            <a:r>
              <a:rPr lang="en-GB" dirty="0"/>
              <a:t>Be careful…. </a:t>
            </a:r>
          </a:p>
          <a:p>
            <a:r>
              <a:rPr lang="en-GB" dirty="0"/>
              <a:t>It is us who are able to apply this way of reading the play – Shakespeare was not a feminist!</a:t>
            </a:r>
          </a:p>
          <a:p>
            <a:r>
              <a:rPr lang="en-GB" dirty="0"/>
              <a:t>View of women at that time within a patriarchal system</a:t>
            </a:r>
          </a:p>
          <a:p>
            <a:r>
              <a:rPr lang="en-GB" dirty="0"/>
              <a:t>Gertrude – powerful? Complicit? Amount of lines…. How she is viewed by Hamlet/Claudius</a:t>
            </a:r>
          </a:p>
          <a:p>
            <a:r>
              <a:rPr lang="en-GB" dirty="0"/>
              <a:t>Ophelia – portrayal as a sister/daughter/lover – madness/suicide</a:t>
            </a:r>
          </a:p>
          <a:p>
            <a:r>
              <a:rPr lang="en-GB" dirty="0"/>
              <a:t>Shakespeare critical of women?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091" y="4183214"/>
            <a:ext cx="6233245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Marxist</a:t>
            </a:r>
          </a:p>
          <a:p>
            <a:r>
              <a:rPr lang="en-GB" dirty="0"/>
              <a:t>‘religion is the opiate of the masses’</a:t>
            </a:r>
          </a:p>
          <a:p>
            <a:r>
              <a:rPr lang="en-GB" dirty="0"/>
              <a:t>Control and power – struggle between the </a:t>
            </a:r>
          </a:p>
          <a:p>
            <a:r>
              <a:rPr lang="en-GB" dirty="0"/>
              <a:t>Powerful dominant classes and subordinates</a:t>
            </a:r>
          </a:p>
          <a:p>
            <a:r>
              <a:rPr lang="en-GB" dirty="0"/>
              <a:t>(</a:t>
            </a:r>
            <a:r>
              <a:rPr lang="en-GB" dirty="0" err="1"/>
              <a:t>borgeouise</a:t>
            </a:r>
            <a:r>
              <a:rPr lang="en-GB" dirty="0"/>
              <a:t>/proletariat)</a:t>
            </a:r>
          </a:p>
          <a:p>
            <a:r>
              <a:rPr lang="en-GB" dirty="0"/>
              <a:t>Hamlet is a play about politics – powerful characters</a:t>
            </a:r>
          </a:p>
          <a:p>
            <a:r>
              <a:rPr lang="en-GB" dirty="0"/>
              <a:t>Are cruel, manipulative and murderous.  Is Shakespeare</a:t>
            </a:r>
          </a:p>
          <a:p>
            <a:r>
              <a:rPr lang="en-GB" dirty="0" err="1"/>
              <a:t>Criticical</a:t>
            </a:r>
            <a:r>
              <a:rPr lang="en-GB" dirty="0"/>
              <a:t> of this group? He does offer an alternative in </a:t>
            </a:r>
            <a:r>
              <a:rPr lang="en-GB" dirty="0" err="1"/>
              <a:t>Fortinbras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98699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509" y="443345"/>
            <a:ext cx="7462982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New Historicism</a:t>
            </a:r>
          </a:p>
          <a:p>
            <a:r>
              <a:rPr lang="en-GB" dirty="0"/>
              <a:t>Looks at the past as being reflective of that time</a:t>
            </a:r>
          </a:p>
          <a:p>
            <a:r>
              <a:rPr lang="en-GB" dirty="0"/>
              <a:t>Need to understand the Tudor political/religious/cultural contexts</a:t>
            </a:r>
          </a:p>
          <a:p>
            <a:endParaRPr lang="en-GB" dirty="0"/>
          </a:p>
          <a:p>
            <a:r>
              <a:rPr lang="en-GB" dirty="0"/>
              <a:t>-Concerns about succession (Elizabeth I)</a:t>
            </a:r>
          </a:p>
          <a:p>
            <a:r>
              <a:rPr lang="en-GB" dirty="0"/>
              <a:t>-Roles of women (especially noble)</a:t>
            </a:r>
          </a:p>
          <a:p>
            <a:r>
              <a:rPr lang="en-GB" dirty="0"/>
              <a:t>-Madness</a:t>
            </a:r>
          </a:p>
          <a:p>
            <a:r>
              <a:rPr lang="en-GB" dirty="0"/>
              <a:t>-Religious beliefs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509" y="3029527"/>
            <a:ext cx="367158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 err="1"/>
              <a:t>Psychoanaltytical</a:t>
            </a:r>
            <a:endParaRPr lang="en-GB" dirty="0"/>
          </a:p>
          <a:p>
            <a:r>
              <a:rPr lang="en-GB" dirty="0"/>
              <a:t>Oedipus Complex</a:t>
            </a:r>
          </a:p>
          <a:p>
            <a:r>
              <a:rPr lang="en-GB" dirty="0"/>
              <a:t>Freud – obsession with Mother &amp; sex</a:t>
            </a:r>
          </a:p>
        </p:txBody>
      </p:sp>
    </p:spTree>
    <p:extLst>
      <p:ext uri="{BB962C8B-B14F-4D97-AF65-F5344CB8AC3E}">
        <p14:creationId xmlns:p14="http://schemas.microsoft.com/office/powerpoint/2010/main" val="7642353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Film/Stage Interpretations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8764" y="2235200"/>
            <a:ext cx="7139709" cy="304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327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6" y="2905124"/>
            <a:ext cx="10515600" cy="1325563"/>
          </a:xfrm>
        </p:spPr>
        <p:txBody>
          <a:bodyPr>
            <a:noAutofit/>
          </a:bodyPr>
          <a:lstStyle/>
          <a:p>
            <a:r>
              <a:rPr lang="en-GB" sz="3200" dirty="0"/>
              <a:t>ACT1 SCENE 2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1. Plot Summary</a:t>
            </a:r>
            <a:br>
              <a:rPr lang="en-GB" sz="3200" dirty="0"/>
            </a:br>
            <a:br>
              <a:rPr lang="en-GB" sz="3200" dirty="0"/>
            </a:br>
            <a:r>
              <a:rPr lang="en-GB" sz="3200" dirty="0"/>
              <a:t>-Court – huge change of scene and mood.  </a:t>
            </a:r>
            <a:br>
              <a:rPr lang="en-GB" sz="3200" dirty="0"/>
            </a:br>
            <a:r>
              <a:rPr lang="en-GB" sz="3200" dirty="0"/>
              <a:t>-Claudius’ welcome speech – refs death of bro, announces marriage to G.  </a:t>
            </a:r>
            <a:br>
              <a:rPr lang="en-GB" sz="3200" dirty="0"/>
            </a:br>
            <a:r>
              <a:rPr lang="en-GB" sz="3200" dirty="0"/>
              <a:t>-Hamlet mourning in corner.  </a:t>
            </a:r>
            <a:br>
              <a:rPr lang="en-GB" sz="3200" dirty="0"/>
            </a:br>
            <a:r>
              <a:rPr lang="en-GB" sz="3200" dirty="0"/>
              <a:t>-Laertes wants permission to go back to </a:t>
            </a:r>
            <a:r>
              <a:rPr lang="en-GB" sz="3200" dirty="0" err="1"/>
              <a:t>Uni</a:t>
            </a:r>
            <a:r>
              <a:rPr lang="en-GB" sz="3200" dirty="0"/>
              <a:t> – granted.  </a:t>
            </a:r>
            <a:br>
              <a:rPr lang="en-GB" sz="3200" dirty="0"/>
            </a:br>
            <a:r>
              <a:rPr lang="en-GB" sz="3200" dirty="0"/>
              <a:t>-Claudius wants Hamlet to snap out of it.  </a:t>
            </a:r>
            <a:br>
              <a:rPr lang="en-GB" sz="3200" dirty="0"/>
            </a:br>
            <a:r>
              <a:rPr lang="en-GB" sz="3200" dirty="0"/>
              <a:t>-Hamlet clearly not happy, remains civil ‘seems’.  I will obey you ‘madam’.</a:t>
            </a:r>
            <a:br>
              <a:rPr lang="en-GB" sz="3200" dirty="0"/>
            </a:br>
            <a:r>
              <a:rPr lang="en-GB" sz="3200" dirty="0"/>
              <a:t>-S1: ‘Too </a:t>
            </a:r>
            <a:r>
              <a:rPr lang="en-GB" sz="3200" dirty="0" err="1"/>
              <a:t>too</a:t>
            </a:r>
            <a:r>
              <a:rPr lang="en-GB" sz="3200" dirty="0"/>
              <a:t> sullied flesh’.</a:t>
            </a:r>
            <a:br>
              <a:rPr lang="en-GB" sz="3200" dirty="0"/>
            </a:br>
            <a:r>
              <a:rPr lang="en-GB" sz="3200" dirty="0"/>
              <a:t>-Horatio – tells Hamlet about Ghost.</a:t>
            </a:r>
            <a:br>
              <a:rPr lang="en-GB" sz="3200" dirty="0"/>
            </a:br>
            <a:r>
              <a:rPr lang="en-GB" sz="3200" dirty="0"/>
              <a:t>-Hamlet senses all is not well ‘foul deeds’.</a:t>
            </a:r>
          </a:p>
        </p:txBody>
      </p:sp>
    </p:spTree>
    <p:extLst>
      <p:ext uri="{BB962C8B-B14F-4D97-AF65-F5344CB8AC3E}">
        <p14:creationId xmlns:p14="http://schemas.microsoft.com/office/powerpoint/2010/main" val="3177102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564" y="2785053"/>
            <a:ext cx="10515600" cy="1325563"/>
          </a:xfrm>
        </p:spPr>
        <p:txBody>
          <a:bodyPr>
            <a:noAutofit/>
          </a:bodyPr>
          <a:lstStyle/>
          <a:p>
            <a:r>
              <a:rPr lang="en-GB" sz="2800" dirty="0"/>
              <a:t>2. Key Themes (A1/S2)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Appearances vs. reality – presentation of court versus Hamlet’s own experiences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Kingship – Court/corruption/facades etc. heirship/heredity 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Love/marriage – Claudius/Gertrude, institution of marriage (G’s motives for marrying?)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Love – Hamlet’s for father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Love/sex – H’s view of mother – becomes clear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Parents – Claudius ‘kin/kind’, Polonius/Laertes</a:t>
            </a:r>
            <a:br>
              <a:rPr lang="en-GB" sz="2800" dirty="0"/>
            </a:br>
            <a:br>
              <a:rPr lang="en-GB" sz="2800" dirty="0"/>
            </a:br>
            <a:r>
              <a:rPr lang="en-GB" sz="2800" dirty="0"/>
              <a:t>Freedom/control – Claudius’ power over Hamlet </a:t>
            </a:r>
          </a:p>
        </p:txBody>
      </p:sp>
    </p:spTree>
    <p:extLst>
      <p:ext uri="{BB962C8B-B14F-4D97-AF65-F5344CB8AC3E}">
        <p14:creationId xmlns:p14="http://schemas.microsoft.com/office/powerpoint/2010/main" val="2059169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091" y="321916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3. Lang, form and structure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-Claudius’ speech – PR effort to win them over! Rhetoric and manipulation.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-Exposition of character and role in play’s structure – G/C/H/L.  Foil? 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-Good/evil – right and wrong thing/way of doing things? Motivation for going against one’s natural instincts?</a:t>
            </a:r>
            <a:br>
              <a:rPr lang="en-GB" sz="3600" dirty="0"/>
            </a:br>
            <a:br>
              <a:rPr lang="en-GB" sz="3600" dirty="0"/>
            </a:br>
            <a:r>
              <a:rPr lang="en-GB" sz="3600" dirty="0"/>
              <a:t>-CONTEXT – Heredity- succession.  </a:t>
            </a:r>
            <a:br>
              <a:rPr lang="en-GB" sz="3600" dirty="0"/>
            </a:br>
            <a:r>
              <a:rPr lang="en-GB" sz="3600" dirty="0"/>
              <a:t>Women – roles in society, G’s decision to marry (practical?) 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329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7" y="238788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4. Key Quotes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1. ‘seems’</a:t>
            </a:r>
            <a:br>
              <a:rPr lang="en-GB" dirty="0"/>
            </a:br>
            <a:r>
              <a:rPr lang="en-GB" dirty="0"/>
              <a:t>2. ‘unmanly grief’</a:t>
            </a:r>
            <a:br>
              <a:rPr lang="en-GB" dirty="0"/>
            </a:br>
            <a:r>
              <a:rPr lang="en-GB" dirty="0"/>
              <a:t>3. ‘obey you madam’</a:t>
            </a:r>
            <a:br>
              <a:rPr lang="en-GB" dirty="0"/>
            </a:br>
            <a:r>
              <a:rPr lang="en-GB" dirty="0"/>
              <a:t>4. ‘funeral meats furnished forth the marriage’</a:t>
            </a:r>
            <a:br>
              <a:rPr lang="en-GB" dirty="0"/>
            </a:br>
            <a:r>
              <a:rPr lang="en-GB" dirty="0"/>
              <a:t>5. Claudius’ speech close analysis</a:t>
            </a:r>
            <a:br>
              <a:rPr lang="en-GB" dirty="0"/>
            </a:br>
            <a:r>
              <a:rPr lang="en-GB" dirty="0"/>
              <a:t>6. S1 same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6908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526AB8624909448F0C1DB18541E8D6" ma:contentTypeVersion="12" ma:contentTypeDescription="Create a new document." ma:contentTypeScope="" ma:versionID="9a3ec67f2984a6aff7527f09aa0bdb3f">
  <xsd:schema xmlns:xsd="http://www.w3.org/2001/XMLSchema" xmlns:xs="http://www.w3.org/2001/XMLSchema" xmlns:p="http://schemas.microsoft.com/office/2006/metadata/properties" xmlns:ns3="77891d30-d80c-47a3-8132-75cc39e9b529" xmlns:ns4="0f4a3177-1252-4761-9ea9-79fd1f536a4d" targetNamespace="http://schemas.microsoft.com/office/2006/metadata/properties" ma:root="true" ma:fieldsID="58763e1389fa8c43d8424d17f53606a8" ns3:_="" ns4:_="">
    <xsd:import namespace="77891d30-d80c-47a3-8132-75cc39e9b529"/>
    <xsd:import namespace="0f4a3177-1252-4761-9ea9-79fd1f536a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891d30-d80c-47a3-8132-75cc39e9b5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4a3177-1252-4761-9ea9-79fd1f536a4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F08D65-9377-434F-B990-35F123E7C15C}">
  <ds:schemaRefs>
    <ds:schemaRef ds:uri="http://purl.org/dc/elements/1.1/"/>
    <ds:schemaRef ds:uri="http://schemas.microsoft.com/office/2006/metadata/properties"/>
    <ds:schemaRef ds:uri="77891d30-d80c-47a3-8132-75cc39e9b529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0f4a3177-1252-4761-9ea9-79fd1f536a4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6DA244B-7E98-4F22-9DC3-E875F73528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79E8C28-5D93-456E-9D65-0587EE4FD2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891d30-d80c-47a3-8132-75cc39e9b529"/>
    <ds:schemaRef ds:uri="0f4a3177-1252-4761-9ea9-79fd1f536a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5051</Words>
  <Application>Microsoft Office PowerPoint</Application>
  <PresentationFormat>Widescreen</PresentationFormat>
  <Paragraphs>564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Office Theme</vt:lpstr>
      <vt:lpstr>Hamlet Revision</vt:lpstr>
      <vt:lpstr>1. Act 1, Scene 1: Plot Summary   The Guards on Watch: Francisco is relieved by Barnardo; Marcellus and Horatio join them. The Ghost Appears: The ghost of the late King Hamlet is seen but does not speak. Horatio’s Interpretation: Horatio views the ghost as a bad omen for Denmark. Political Context: Discussion of Prince Fortinbras of Norway preparing for conflict. The Ghost Reappears and Leaves: The ghost vanishes at dawn. Decision to Inform Hamlet: The group resolves to tell Prince Hamlet about the ghost.    </vt:lpstr>
      <vt:lpstr>ACT 1, SCENE 1  1. Plot Summary    2. Act 1, Scene 1: Key Themes RELIGION – afterlife, heaven/hell, cock crowing SIGHT – seeing is believing HONOUR/MASCULINITY – old Hamlet vs. young Fortinbras SUPERNATURAL: Ghost, unnatural, something wrong with kingdom  3. Language, Form &amp; Structure Opening Form: Revenge Tragedy – ghost etc.</vt:lpstr>
      <vt:lpstr>3. Context: Renaissance belief in importance of scholars  Religious belief  4. Key quotes:   Horatio ‘fair and warlike’ vs ‘hot and full ‘  Marcellus ‘so hallow’d and gracious’ that ‘no spirit dares stir abroad’.</vt:lpstr>
      <vt:lpstr>Extract Analysis:  Has come  up before – chose 60 lines:  20-80 40-100 110-170</vt:lpstr>
      <vt:lpstr>ACT1 SCENE 2  1. Plot Summary  -Court – huge change of scene and mood.   -Claudius’ welcome speech – refs death of bro, announces marriage to G.   -Hamlet mourning in corner.   -Laertes wants permission to go back to Uni – granted.   -Claudius wants Hamlet to snap out of it.   -Hamlet clearly not happy, remains civil ‘seems’.  I will obey you ‘madam’. -S1: ‘Too too sullied flesh’. -Horatio – tells Hamlet about Ghost. -Hamlet senses all is not well ‘foul deeds’.</vt:lpstr>
      <vt:lpstr>2. Key Themes (A1/S2)  Appearances vs. reality – presentation of court versus Hamlet’s own experiences  Kingship – Court/corruption/facades etc. heirship/heredity   Love/marriage – Claudius/Gertrude, institution of marriage (G’s motives for marrying?)  Love – Hamlet’s for father  Love/sex – H’s view of mother – becomes clear  Parents – Claudius ‘kin/kind’, Polonius/Laertes  Freedom/control – Claudius’ power over Hamlet </vt:lpstr>
      <vt:lpstr>3. Lang, form and structure  -Claudius’ speech – PR effort to win them over! Rhetoric and manipulation.  -Exposition of character and role in play’s structure – G/C/H/L.  Foil?   -Good/evil – right and wrong thing/way of doing things? Motivation for going against one’s natural instincts?  -CONTEXT – Heredity- succession.   Women – roles in society, G’s decision to marry (practical?)  </vt:lpstr>
      <vt:lpstr>4. Key Quotes  1. ‘seems’ 2. ‘unmanly grief’ 3. ‘obey you madam’ 4. ‘funeral meats furnished forth the marriage’ 5. Claudius’ speech close analysis 6. S1 same </vt:lpstr>
      <vt:lpstr>5. Predict 60 lines..?  60-120 150-210 40-100</vt:lpstr>
      <vt:lpstr>Act 1 Scene 3  1. Plot Summary  -Laertes says goodbye to Ophelia and gives advice about Hamlet -Polonius says goodbye and delivers precepts -Polonius questions Ophelia about rel with Hamlet -She agrees to obey</vt:lpstr>
      <vt:lpstr>2. Key Themes  -Fathers and sons -Fathers and daughters -Women and sexuality  3. L/F/S  Lang linked to ‘worth’ – themes men vs women Polonius’- style  4. Context/quotes Roles of women/daughters- ‘I shall obey my lord’ Hierarchy – roles within society L ‘His greatness weighed, his will is not his own’ </vt:lpstr>
      <vt:lpstr>Act 1, Scene 4  1. Plot summary  1. H&amp;H go to meet ghost – witching hour 2. Claudius is having a vulgar party 3. Ghost appears 4. Won’t speak 5. M&amp;H don’t want H to go, he’s defiant 6. M ‘something is rotten in the state of Denmark’  </vt:lpstr>
      <vt:lpstr>Act 1, Scene 4  2. Themes  -Supernatural/religion/hell – ‘angels and ministers of grace defend us’. -Corruption – ‘they clep us drunkards’, ‘with swinish phrase’ -Action vs. inaction – H has just delivered his Soliloquy but now shows a more proactive/pragmatic side ‘unhand me gentlemen-I’ll make a ghost of him that lets me’. Also Hamlet questions the ghost thoroughly. -Leadership/kingship – Horatio says ‘be ruled’, Hamlet responds ‘My fate cries out’. -FATE – Tragedy (context) </vt:lpstr>
      <vt:lpstr>3. Key Quotes  ‘be thou a spirit of health or a goblin damned…airs from heaven or blasts from hell’.  ‘my fate cries out’  ‘something is rotten in the state of Denmark’    </vt:lpstr>
      <vt:lpstr>PowerPoint Presentation</vt:lpstr>
      <vt:lpstr>Act 1, Scene 5</vt:lpstr>
      <vt:lpstr>Act 1, Scene 5</vt:lpstr>
      <vt:lpstr>Act 1, Scene 5</vt:lpstr>
      <vt:lpstr>Act 1, Scene 5: Form, structure and language</vt:lpstr>
      <vt:lpstr> </vt:lpstr>
      <vt:lpstr>Act 1, Scene 5: Close Analysis Predictions </vt:lpstr>
      <vt:lpstr>Act 2, Scene 1: Plot Summary </vt:lpstr>
      <vt:lpstr>Act 2, Scene 1: Themes</vt:lpstr>
      <vt:lpstr>Act 2, Scene 1: Quotes</vt:lpstr>
      <vt:lpstr>Act 2, Scene 1: L/F/S </vt:lpstr>
      <vt:lpstr>Act 2, Scene 1: Context</vt:lpstr>
      <vt:lpstr>Act 2, Scene 2: Plot Summary </vt:lpstr>
      <vt:lpstr>Act 2, Scene 2: Themes</vt:lpstr>
      <vt:lpstr>Act 2, Scene 2: Quotations</vt:lpstr>
      <vt:lpstr>Act 2, Scene 2: Quotations</vt:lpstr>
      <vt:lpstr>Act 2, Scene 2: L/FS</vt:lpstr>
      <vt:lpstr>PowerPoint Presentation</vt:lpstr>
      <vt:lpstr>Act 3, Scene 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General Context</vt:lpstr>
      <vt:lpstr>Schools of critical theory</vt:lpstr>
      <vt:lpstr>PowerPoint Presentation</vt:lpstr>
      <vt:lpstr>Film/Stage Interpretations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Hamlet Revision</dc:title>
  <dc:creator>Ballantyne H C</dc:creator>
  <cp:lastModifiedBy>Ballantyne H C</cp:lastModifiedBy>
  <cp:revision>81</cp:revision>
  <cp:lastPrinted>2022-02-21T09:37:36Z</cp:lastPrinted>
  <dcterms:created xsi:type="dcterms:W3CDTF">2022-02-21T09:27:39Z</dcterms:created>
  <dcterms:modified xsi:type="dcterms:W3CDTF">2026-04-29T08:38:01Z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0x010100CF526AB8624909448F0C1DB18541E8D6</vt:lpwstr>
  </property>
</Properties>
</file>