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handoutMasterIdLst>
    <p:handoutMasterId r:id="rId8"/>
  </p:handoutMasterIdLst>
  <p:sldIdLst>
    <p:sldId id="256" r:id="rId2"/>
    <p:sldId id="257" r:id="rId3"/>
    <p:sldId id="261" r:id="rId4"/>
    <p:sldId id="262" r:id="rId5"/>
    <p:sldId id="263" r:id="rId6"/>
    <p:sldId id="264" r:id="rId7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3AF14-CD1B-43FA-BE20-4D9E060B4352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92341-8C62-49E6-B4F8-4D571A97A7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570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11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71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7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12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098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579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54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28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14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655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96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903A7-C908-407C-A3B1-C7E038A5ADF4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F7150-7036-4B01-A9B6-E330CCB2C7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607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Act 1, scene 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66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92D050"/>
                </a:solidFill>
              </a:rPr>
              <a:t>Act 1 scene 3 </a:t>
            </a:r>
            <a:r>
              <a:rPr lang="en-GB" dirty="0" smtClean="0">
                <a:solidFill>
                  <a:srgbClr val="92D050"/>
                </a:solidFill>
              </a:rPr>
              <a:t>– key characters</a:t>
            </a:r>
            <a:endParaRPr lang="en-GB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732449"/>
            <a:ext cx="6762013" cy="4058751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en-GB" b="1" dirty="0" smtClean="0"/>
              <a:t>Polonius </a:t>
            </a:r>
            <a:r>
              <a:rPr lang="en-GB" dirty="0" smtClean="0"/>
              <a:t>– office not specified but King stresses his importance as his advisor. In the original story, he is not named but spies/eavesdrops on </a:t>
            </a:r>
            <a:r>
              <a:rPr lang="en-GB" dirty="0" err="1" smtClean="0"/>
              <a:t>Amleth</a:t>
            </a:r>
            <a:r>
              <a:rPr lang="en-GB" dirty="0" smtClean="0"/>
              <a:t> at Feng’s instruction.</a:t>
            </a:r>
          </a:p>
          <a:p>
            <a:pPr>
              <a:buFontTx/>
              <a:buChar char="-"/>
            </a:pPr>
            <a:r>
              <a:rPr lang="en-GB" b="1" dirty="0" smtClean="0"/>
              <a:t>Laertes </a:t>
            </a:r>
            <a:r>
              <a:rPr lang="en-GB" dirty="0" smtClean="0"/>
              <a:t>– no equivalent in Shakespeare’s sources. Laertes is the name of Odysseus’s father in Homer’s The Odyssey. Like Hamlet, he is a student, but in Paris</a:t>
            </a:r>
          </a:p>
          <a:p>
            <a:pPr>
              <a:buFontTx/>
              <a:buChar char="-"/>
            </a:pPr>
            <a:r>
              <a:rPr lang="en-GB" b="1" dirty="0" smtClean="0"/>
              <a:t>Ophelia </a:t>
            </a:r>
            <a:r>
              <a:rPr lang="en-GB" dirty="0" smtClean="0"/>
              <a:t>– described as ‘in love with Hamlet’ in one quarto. In the sources, she is a nameless young women who has been brought up with the hero and is used by Feng as temptation for him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5808" y="1998653"/>
            <a:ext cx="3882683" cy="257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38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Lines 1-52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900" indent="0">
              <a:buNone/>
            </a:pPr>
            <a:r>
              <a:rPr lang="en-GB" dirty="0" smtClean="0"/>
              <a:t>Notice: Laertes’ brotherly advice about Ophelia’s relationship with Hamlet</a:t>
            </a:r>
          </a:p>
          <a:p>
            <a:pPr marL="36900" indent="0">
              <a:buNone/>
            </a:pPr>
            <a:endParaRPr lang="en-GB" dirty="0"/>
          </a:p>
          <a:p>
            <a:pPr marL="494100" indent="-457200">
              <a:buAutoNum type="arabicPeriod"/>
            </a:pPr>
            <a:r>
              <a:rPr lang="en-GB" dirty="0" smtClean="0"/>
              <a:t>To what extent is his advice sensible and realistic?</a:t>
            </a:r>
          </a:p>
          <a:p>
            <a:pPr marL="494100" indent="-457200">
              <a:buAutoNum type="arabicPeriod"/>
            </a:pPr>
            <a:r>
              <a:rPr lang="en-GB" dirty="0" smtClean="0"/>
              <a:t>What picture of the brother/sister relationship do you derive from this section?</a:t>
            </a:r>
          </a:p>
          <a:p>
            <a:pPr marL="494100" indent="-457200">
              <a:buAutoNum type="arabicPeriod"/>
            </a:pPr>
            <a:r>
              <a:rPr lang="en-GB" dirty="0" smtClean="0"/>
              <a:t>What does Ophelia’s response tell you about her?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58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Lines 53-86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Notice: There are several ways of seeing Polonius:</a:t>
            </a:r>
          </a:p>
          <a:p>
            <a:pPr lvl="1"/>
            <a:r>
              <a:rPr lang="en-GB" dirty="0" smtClean="0"/>
              <a:t>A doddery old man, a figure of fun</a:t>
            </a:r>
          </a:p>
          <a:p>
            <a:pPr lvl="1"/>
            <a:r>
              <a:rPr lang="en-GB" dirty="0" smtClean="0"/>
              <a:t>As a cunning, cynical politician</a:t>
            </a:r>
          </a:p>
          <a:p>
            <a:pPr lvl="1"/>
            <a:r>
              <a:rPr lang="en-GB" dirty="0" smtClean="0"/>
              <a:t>As a good father, concerned for his children’ welfare</a:t>
            </a:r>
            <a:endParaRPr lang="en-GB" dirty="0"/>
          </a:p>
          <a:p>
            <a:pPr marL="450000" lvl="1" indent="0">
              <a:buNone/>
            </a:pPr>
            <a:endParaRPr lang="en-GB" dirty="0" smtClean="0"/>
          </a:p>
          <a:p>
            <a:pPr marL="450000" lvl="1" indent="0">
              <a:buNone/>
            </a:pPr>
            <a:r>
              <a:rPr lang="en-GB" dirty="0" smtClean="0"/>
              <a:t>What </a:t>
            </a:r>
            <a:r>
              <a:rPr lang="en-GB" dirty="0" smtClean="0"/>
              <a:t>are your first impressions of Polonius?</a:t>
            </a:r>
          </a:p>
          <a:p>
            <a:pPr marL="450000" lvl="1" indent="0">
              <a:buNone/>
            </a:pPr>
            <a:r>
              <a:rPr lang="en-GB" dirty="0" smtClean="0"/>
              <a:t>To what extent is Polonius ‘true to his own self’? </a:t>
            </a:r>
          </a:p>
          <a:p>
            <a:pPr marL="450000" lvl="1" indent="0">
              <a:buNone/>
            </a:pPr>
            <a:r>
              <a:rPr lang="en-GB" dirty="0" smtClean="0"/>
              <a:t>Do you think Polonius believes in his own advice or are there signs of merely superficial morality? </a:t>
            </a:r>
          </a:p>
          <a:p>
            <a:pPr marL="450000" lvl="1" indent="0">
              <a:buNone/>
            </a:pPr>
            <a:r>
              <a:rPr lang="en-GB" dirty="0" smtClean="0"/>
              <a:t>How is the style of Polonius’ speech appropriate to his role in the court?</a:t>
            </a:r>
          </a:p>
        </p:txBody>
      </p:sp>
    </p:spTree>
    <p:extLst>
      <p:ext uri="{BB962C8B-B14F-4D97-AF65-F5344CB8AC3E}">
        <p14:creationId xmlns:p14="http://schemas.microsoft.com/office/powerpoint/2010/main" val="53739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Lines 87- end of scene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6900" indent="0">
              <a:buNone/>
            </a:pPr>
            <a:r>
              <a:rPr lang="en-GB" dirty="0" smtClean="0"/>
              <a:t>Notice      - the expected relationship of father to daughter is unquestioning obedience</a:t>
            </a:r>
          </a:p>
          <a:p>
            <a:pPr marL="36900" indent="0">
              <a:buNone/>
            </a:pPr>
            <a:r>
              <a:rPr lang="en-GB" dirty="0"/>
              <a:t>	</a:t>
            </a:r>
            <a:r>
              <a:rPr lang="en-GB" dirty="0" smtClean="0"/>
              <a:t>          - The language Polonius uses to talk to his daughter (e.g. his sarcasm)</a:t>
            </a:r>
          </a:p>
          <a:p>
            <a:pPr marL="36900" indent="0">
              <a:buNone/>
            </a:pPr>
            <a:endParaRPr lang="en-GB" dirty="0"/>
          </a:p>
          <a:p>
            <a:pPr marL="36900" indent="0">
              <a:buNone/>
            </a:pPr>
            <a:r>
              <a:rPr lang="en-GB" dirty="0" smtClean="0"/>
              <a:t>How do you feel about the relationship between Ophelia and her father? Is there anything more behind her response of ‘I shall obey, my Lord.’</a:t>
            </a:r>
          </a:p>
          <a:p>
            <a:pPr marL="36900" indent="0">
              <a:buNone/>
            </a:pPr>
            <a:r>
              <a:rPr lang="en-GB" dirty="0" smtClean="0"/>
              <a:t>How does Polonius’s method of interrogation undermine Ophelia’s response? How does he shift the meaning of words? Explain his use of ‘tender’. </a:t>
            </a:r>
          </a:p>
          <a:p>
            <a:pPr marL="36900" indent="0">
              <a:buNone/>
            </a:pPr>
            <a:endParaRPr lang="en-GB" dirty="0"/>
          </a:p>
          <a:p>
            <a:pPr marL="3690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362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900" indent="0">
              <a:buNone/>
            </a:pPr>
            <a:r>
              <a:rPr lang="en-GB" sz="4000" dirty="0" smtClean="0"/>
              <a:t>Why are Ophelia’s brother and father so concerned about her relationship with Hamlet? Are they motivated by concern for her welfare or is it something else?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32168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1569</TotalTime>
  <Words>299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Act 1, scene 3</vt:lpstr>
      <vt:lpstr>Act 1 scene 3 – key characters</vt:lpstr>
      <vt:lpstr>Lines 1-52</vt:lpstr>
      <vt:lpstr>Lines 53-86</vt:lpstr>
      <vt:lpstr>Lines 87- end of scene</vt:lpstr>
      <vt:lpstr>Summing up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Sofie Khachik</dc:creator>
  <cp:lastModifiedBy>Sofie Khachik</cp:lastModifiedBy>
  <cp:revision>16</cp:revision>
  <cp:lastPrinted>2015-09-18T15:23:56Z</cp:lastPrinted>
  <dcterms:created xsi:type="dcterms:W3CDTF">2015-09-18T14:55:57Z</dcterms:created>
  <dcterms:modified xsi:type="dcterms:W3CDTF">2016-10-02T16:01:08Z</dcterms:modified>
</cp:coreProperties>
</file>