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53" d="100"/>
          <a:sy n="53" d="100"/>
        </p:scale>
        <p:origin x="7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ED432A-21A4-4F4C-BC63-646059A5B2CC}" type="datetimeFigureOut">
              <a:rPr lang="en-GB" smtClean="0"/>
              <a:t>26/09/2017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DDD76-7C4C-4485-9188-74D1A51E2E8D}" type="slidenum">
              <a:rPr lang="en-GB" smtClean="0"/>
              <a:t>‹#›</a:t>
            </a:fld>
            <a:endParaRPr lang="en-GB"/>
          </a:p>
        </p:txBody>
      </p:sp>
    </p:spTree>
    <p:extLst>
      <p:ext uri="{BB962C8B-B14F-4D97-AF65-F5344CB8AC3E}">
        <p14:creationId xmlns:p14="http://schemas.microsoft.com/office/powerpoint/2010/main" val="788404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ED432A-21A4-4F4C-BC63-646059A5B2CC}" type="datetimeFigureOut">
              <a:rPr lang="en-GB" smtClean="0"/>
              <a:t>26/09/2017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DDD76-7C4C-4485-9188-74D1A51E2E8D}" type="slidenum">
              <a:rPr lang="en-GB" smtClean="0"/>
              <a:t>‹#›</a:t>
            </a:fld>
            <a:endParaRPr lang="en-GB"/>
          </a:p>
        </p:txBody>
      </p:sp>
    </p:spTree>
    <p:extLst>
      <p:ext uri="{BB962C8B-B14F-4D97-AF65-F5344CB8AC3E}">
        <p14:creationId xmlns:p14="http://schemas.microsoft.com/office/powerpoint/2010/main" val="279368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ED432A-21A4-4F4C-BC63-646059A5B2CC}" type="datetimeFigureOut">
              <a:rPr lang="en-GB" smtClean="0"/>
              <a:t>26/09/2017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DDD76-7C4C-4485-9188-74D1A51E2E8D}" type="slidenum">
              <a:rPr lang="en-GB" smtClean="0"/>
              <a:t>‹#›</a:t>
            </a:fld>
            <a:endParaRPr lang="en-GB"/>
          </a:p>
        </p:txBody>
      </p:sp>
    </p:spTree>
    <p:extLst>
      <p:ext uri="{BB962C8B-B14F-4D97-AF65-F5344CB8AC3E}">
        <p14:creationId xmlns:p14="http://schemas.microsoft.com/office/powerpoint/2010/main" val="115265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9ED432A-21A4-4F4C-BC63-646059A5B2CC}" type="datetimeFigureOut">
              <a:rPr lang="en-GB" smtClean="0"/>
              <a:t>26/09/2017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DDD76-7C4C-4485-9188-74D1A51E2E8D}" type="slidenum">
              <a:rPr lang="en-GB" smtClean="0"/>
              <a:t>‹#›</a:t>
            </a:fld>
            <a:endParaRPr lang="en-GB"/>
          </a:p>
        </p:txBody>
      </p:sp>
    </p:spTree>
    <p:extLst>
      <p:ext uri="{BB962C8B-B14F-4D97-AF65-F5344CB8AC3E}">
        <p14:creationId xmlns:p14="http://schemas.microsoft.com/office/powerpoint/2010/main" val="3151138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9ED432A-21A4-4F4C-BC63-646059A5B2CC}" type="datetimeFigureOut">
              <a:rPr lang="en-GB" smtClean="0"/>
              <a:t>26/09/2017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DDD76-7C4C-4485-9188-74D1A51E2E8D}" type="slidenum">
              <a:rPr lang="en-GB" smtClean="0"/>
              <a:t>‹#›</a:t>
            </a:fld>
            <a:endParaRPr lang="en-GB"/>
          </a:p>
        </p:txBody>
      </p:sp>
    </p:spTree>
    <p:extLst>
      <p:ext uri="{BB962C8B-B14F-4D97-AF65-F5344CB8AC3E}">
        <p14:creationId xmlns:p14="http://schemas.microsoft.com/office/powerpoint/2010/main" val="2515524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9ED432A-21A4-4F4C-BC63-646059A5B2CC}" type="datetimeFigureOut">
              <a:rPr lang="en-GB" smtClean="0"/>
              <a:t>26/09/2017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1DDD76-7C4C-4485-9188-74D1A51E2E8D}" type="slidenum">
              <a:rPr lang="en-GB" smtClean="0"/>
              <a:t>‹#›</a:t>
            </a:fld>
            <a:endParaRPr lang="en-GB"/>
          </a:p>
        </p:txBody>
      </p:sp>
    </p:spTree>
    <p:extLst>
      <p:ext uri="{BB962C8B-B14F-4D97-AF65-F5344CB8AC3E}">
        <p14:creationId xmlns:p14="http://schemas.microsoft.com/office/powerpoint/2010/main" val="2268933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9ED432A-21A4-4F4C-BC63-646059A5B2CC}" type="datetimeFigureOut">
              <a:rPr lang="en-GB" smtClean="0"/>
              <a:t>26/09/2017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1DDD76-7C4C-4485-9188-74D1A51E2E8D}" type="slidenum">
              <a:rPr lang="en-GB" smtClean="0"/>
              <a:t>‹#›</a:t>
            </a:fld>
            <a:endParaRPr lang="en-GB"/>
          </a:p>
        </p:txBody>
      </p:sp>
    </p:spTree>
    <p:extLst>
      <p:ext uri="{BB962C8B-B14F-4D97-AF65-F5344CB8AC3E}">
        <p14:creationId xmlns:p14="http://schemas.microsoft.com/office/powerpoint/2010/main" val="3390359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9ED432A-21A4-4F4C-BC63-646059A5B2CC}" type="datetimeFigureOut">
              <a:rPr lang="en-GB" smtClean="0"/>
              <a:t>26/09/2017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1DDD76-7C4C-4485-9188-74D1A51E2E8D}" type="slidenum">
              <a:rPr lang="en-GB" smtClean="0"/>
              <a:t>‹#›</a:t>
            </a:fld>
            <a:endParaRPr lang="en-GB"/>
          </a:p>
        </p:txBody>
      </p:sp>
    </p:spTree>
    <p:extLst>
      <p:ext uri="{BB962C8B-B14F-4D97-AF65-F5344CB8AC3E}">
        <p14:creationId xmlns:p14="http://schemas.microsoft.com/office/powerpoint/2010/main" val="3350905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D432A-21A4-4F4C-BC63-646059A5B2CC}" type="datetimeFigureOut">
              <a:rPr lang="en-GB" smtClean="0"/>
              <a:t>26/09/2017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1DDD76-7C4C-4485-9188-74D1A51E2E8D}" type="slidenum">
              <a:rPr lang="en-GB" smtClean="0"/>
              <a:t>‹#›</a:t>
            </a:fld>
            <a:endParaRPr lang="en-GB"/>
          </a:p>
        </p:txBody>
      </p:sp>
    </p:spTree>
    <p:extLst>
      <p:ext uri="{BB962C8B-B14F-4D97-AF65-F5344CB8AC3E}">
        <p14:creationId xmlns:p14="http://schemas.microsoft.com/office/powerpoint/2010/main" val="4050271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ED432A-21A4-4F4C-BC63-646059A5B2CC}" type="datetimeFigureOut">
              <a:rPr lang="en-GB" smtClean="0"/>
              <a:t>26/09/2017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1DDD76-7C4C-4485-9188-74D1A51E2E8D}" type="slidenum">
              <a:rPr lang="en-GB" smtClean="0"/>
              <a:t>‹#›</a:t>
            </a:fld>
            <a:endParaRPr lang="en-GB"/>
          </a:p>
        </p:txBody>
      </p:sp>
    </p:spTree>
    <p:extLst>
      <p:ext uri="{BB962C8B-B14F-4D97-AF65-F5344CB8AC3E}">
        <p14:creationId xmlns:p14="http://schemas.microsoft.com/office/powerpoint/2010/main" val="2670603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ED432A-21A4-4F4C-BC63-646059A5B2CC}" type="datetimeFigureOut">
              <a:rPr lang="en-GB" smtClean="0"/>
              <a:t>26/09/2017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1DDD76-7C4C-4485-9188-74D1A51E2E8D}" type="slidenum">
              <a:rPr lang="en-GB" smtClean="0"/>
              <a:t>‹#›</a:t>
            </a:fld>
            <a:endParaRPr lang="en-GB"/>
          </a:p>
        </p:txBody>
      </p:sp>
    </p:spTree>
    <p:extLst>
      <p:ext uri="{BB962C8B-B14F-4D97-AF65-F5344CB8AC3E}">
        <p14:creationId xmlns:p14="http://schemas.microsoft.com/office/powerpoint/2010/main" val="2482443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ED432A-21A4-4F4C-BC63-646059A5B2CC}" type="datetimeFigureOut">
              <a:rPr lang="en-GB" smtClean="0"/>
              <a:t>26/09/2017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1DDD76-7C4C-4485-9188-74D1A51E2E8D}" type="slidenum">
              <a:rPr lang="en-GB" smtClean="0"/>
              <a:t>‹#›</a:t>
            </a:fld>
            <a:endParaRPr lang="en-GB"/>
          </a:p>
        </p:txBody>
      </p:sp>
    </p:spTree>
    <p:extLst>
      <p:ext uri="{BB962C8B-B14F-4D97-AF65-F5344CB8AC3E}">
        <p14:creationId xmlns:p14="http://schemas.microsoft.com/office/powerpoint/2010/main" val="853142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Death of a Salesman</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375572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your Essay</a:t>
            </a:r>
            <a:endParaRPr lang="en-GB" dirty="0"/>
          </a:p>
        </p:txBody>
      </p:sp>
      <p:sp>
        <p:nvSpPr>
          <p:cNvPr id="3" name="Content Placeholder 2"/>
          <p:cNvSpPr>
            <a:spLocks noGrp="1"/>
          </p:cNvSpPr>
          <p:nvPr>
            <p:ph idx="1"/>
          </p:nvPr>
        </p:nvSpPr>
        <p:spPr/>
        <p:txBody>
          <a:bodyPr/>
          <a:lstStyle/>
          <a:p>
            <a:r>
              <a:rPr lang="en-GB" b="1" dirty="0"/>
              <a:t>Explore the view that, Biff’s tragic faults are the result of Willy’s failings’. </a:t>
            </a:r>
          </a:p>
          <a:p>
            <a:r>
              <a:rPr lang="en-GB" b="1" dirty="0"/>
              <a:t>Remember to include in your answer relevant comment on Miller’s dramatic methods.</a:t>
            </a:r>
          </a:p>
          <a:p>
            <a:r>
              <a:rPr lang="en-GB" dirty="0" smtClean="0"/>
              <a:t>(values for the children, living vicariously through his sons, flawed relationships, elements of tragedy (hubris), staging, language)</a:t>
            </a:r>
            <a:endParaRPr lang="en-GB" dirty="0"/>
          </a:p>
        </p:txBody>
      </p:sp>
    </p:spTree>
    <p:extLst>
      <p:ext uri="{BB962C8B-B14F-4D97-AF65-F5344CB8AC3E}">
        <p14:creationId xmlns:p14="http://schemas.microsoft.com/office/powerpoint/2010/main" val="2919666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Paragraph</a:t>
            </a:r>
            <a:endParaRPr lang="en-GB" dirty="0"/>
          </a:p>
        </p:txBody>
      </p:sp>
      <p:sp>
        <p:nvSpPr>
          <p:cNvPr id="3" name="Content Placeholder 2"/>
          <p:cNvSpPr>
            <a:spLocks noGrp="1"/>
          </p:cNvSpPr>
          <p:nvPr>
            <p:ph idx="1"/>
          </p:nvPr>
        </p:nvSpPr>
        <p:spPr/>
        <p:txBody>
          <a:bodyPr/>
          <a:lstStyle/>
          <a:p>
            <a:r>
              <a:rPr lang="en-GB" dirty="0"/>
              <a:t>Arguably, the most tragic element of Biff’s personality is his views of women, passed onto him by his father. As a teenager, Willy comments to Biff that “there’ll be plenty of girls for a boy like you”, suggesting that women are not individually valuable but more like trophies or achievements. In this way, Feminist critics would argue that this is the most tragic failing of Willy as a father, since it is what causes Biff to feel lonely and unable to value women for their personality. Through this, Miller is highlighting the tragedy of society at the time in relation to the misogynistic outlook of the media and stereotypical roles for women, such as Linda always with a “washing basket” and being trapped within this stereotype.</a:t>
            </a:r>
          </a:p>
          <a:p>
            <a:endParaRPr lang="en-GB" dirty="0"/>
          </a:p>
        </p:txBody>
      </p:sp>
    </p:spTree>
    <p:extLst>
      <p:ext uri="{BB962C8B-B14F-4D97-AF65-F5344CB8AC3E}">
        <p14:creationId xmlns:p14="http://schemas.microsoft.com/office/powerpoint/2010/main" val="65202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Greek tragedy</a:t>
            </a:r>
            <a:endParaRPr lang="en-GB" dirty="0"/>
          </a:p>
        </p:txBody>
      </p:sp>
      <p:sp>
        <p:nvSpPr>
          <p:cNvPr id="3" name="Content Placeholder 2"/>
          <p:cNvSpPr>
            <a:spLocks noGrp="1"/>
          </p:cNvSpPr>
          <p:nvPr>
            <p:ph idx="1"/>
          </p:nvPr>
        </p:nvSpPr>
        <p:spPr/>
        <p:txBody>
          <a:bodyPr/>
          <a:lstStyle/>
          <a:p>
            <a:r>
              <a:rPr lang="en-GB" dirty="0" smtClean="0"/>
              <a:t>They often deal with a fraught relationship between men and gods</a:t>
            </a:r>
          </a:p>
          <a:p>
            <a:r>
              <a:rPr lang="en-GB" dirty="0" smtClean="0"/>
              <a:t>The main character often suffer from hubris, which was a crime in Athens</a:t>
            </a:r>
          </a:p>
          <a:p>
            <a:r>
              <a:rPr lang="en-GB" dirty="0" smtClean="0"/>
              <a:t>Aristotle believes true tragedy should evoke pity and fear</a:t>
            </a:r>
          </a:p>
          <a:p>
            <a:r>
              <a:rPr lang="en-GB" dirty="0" smtClean="0"/>
              <a:t>They would take place in one setting</a:t>
            </a:r>
          </a:p>
          <a:p>
            <a:r>
              <a:rPr lang="en-GB" dirty="0" smtClean="0"/>
              <a:t>They include a chorus who introduces the play and tries unsuccessfully to stop the tragic hero</a:t>
            </a:r>
          </a:p>
          <a:p>
            <a:r>
              <a:rPr lang="en-GB" dirty="0" smtClean="0"/>
              <a:t>They are in two Acts</a:t>
            </a:r>
          </a:p>
          <a:p>
            <a:endParaRPr lang="en-GB" dirty="0"/>
          </a:p>
        </p:txBody>
      </p:sp>
    </p:spTree>
    <p:extLst>
      <p:ext uri="{BB962C8B-B14F-4D97-AF65-F5344CB8AC3E}">
        <p14:creationId xmlns:p14="http://schemas.microsoft.com/office/powerpoint/2010/main" val="1383084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Modern Tragedy</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 modern tragedies, smaller men with smaller dreams act through impulse, rather than hubris.</a:t>
            </a:r>
          </a:p>
          <a:p>
            <a:r>
              <a:rPr lang="en-GB" dirty="0" smtClean="0"/>
              <a:t>Normalised characters – modern tragedy involves normal people in tragic situations</a:t>
            </a:r>
          </a:p>
          <a:p>
            <a:r>
              <a:rPr lang="en-GB" dirty="0" smtClean="0"/>
              <a:t> Domestic tragedy – tragedy often takes place at home, with the characters experiencing a more “common” conflict or a domestic disaster which makes the audience feels pity rather than fear</a:t>
            </a:r>
          </a:p>
          <a:p>
            <a:r>
              <a:rPr lang="en-GB" dirty="0" smtClean="0"/>
              <a:t>Antihero – rather than a tragic hero, they are often passive, petty and ineffectual</a:t>
            </a:r>
          </a:p>
          <a:p>
            <a:r>
              <a:rPr lang="en-GB" dirty="0" smtClean="0"/>
              <a:t>Tragicomedy – modern tragedy may use more comedy, but often dark comedy, sarcasm or parody. </a:t>
            </a:r>
          </a:p>
          <a:p>
            <a:endParaRPr lang="en-GB" dirty="0"/>
          </a:p>
        </p:txBody>
      </p:sp>
    </p:spTree>
    <p:extLst>
      <p:ext uri="{BB962C8B-B14F-4D97-AF65-F5344CB8AC3E}">
        <p14:creationId xmlns:p14="http://schemas.microsoft.com/office/powerpoint/2010/main" val="3901904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Millerian</a:t>
            </a:r>
            <a:r>
              <a:rPr lang="en-GB" dirty="0" smtClean="0"/>
              <a:t> tragedy</a:t>
            </a:r>
            <a:endParaRPr lang="en-GB" dirty="0"/>
          </a:p>
        </p:txBody>
      </p:sp>
      <p:sp>
        <p:nvSpPr>
          <p:cNvPr id="3" name="Content Placeholder 2"/>
          <p:cNvSpPr>
            <a:spLocks noGrp="1"/>
          </p:cNvSpPr>
          <p:nvPr>
            <p:ph idx="1"/>
          </p:nvPr>
        </p:nvSpPr>
        <p:spPr/>
        <p:txBody>
          <a:bodyPr/>
          <a:lstStyle/>
          <a:p>
            <a:r>
              <a:rPr lang="en-GB" dirty="0" smtClean="0"/>
              <a:t>Miller focusses on normalised men as his anti-hero</a:t>
            </a:r>
          </a:p>
          <a:p>
            <a:r>
              <a:rPr lang="en-GB" dirty="0" smtClean="0"/>
              <a:t>His worlds are predominantly male, with disempowered female characters</a:t>
            </a:r>
          </a:p>
          <a:p>
            <a:r>
              <a:rPr lang="en-GB" dirty="0" smtClean="0"/>
              <a:t>They all take place in domestic settings – usually a living room</a:t>
            </a:r>
          </a:p>
          <a:p>
            <a:r>
              <a:rPr lang="en-GB" dirty="0" smtClean="0"/>
              <a:t>He uses two acts and a chorus in a more modern and creative setting</a:t>
            </a:r>
          </a:p>
          <a:p>
            <a:r>
              <a:rPr lang="en-GB" dirty="0" smtClean="0"/>
              <a:t>His characters use the dialect of their time and place</a:t>
            </a:r>
          </a:p>
          <a:p>
            <a:r>
              <a:rPr lang="en-GB" dirty="0" smtClean="0"/>
              <a:t>The antihero loses his reputation throughout the play with his family, rather than with the world</a:t>
            </a:r>
          </a:p>
          <a:p>
            <a:endParaRPr lang="en-GB" dirty="0"/>
          </a:p>
        </p:txBody>
      </p:sp>
    </p:spTree>
    <p:extLst>
      <p:ext uri="{BB962C8B-B14F-4D97-AF65-F5344CB8AC3E}">
        <p14:creationId xmlns:p14="http://schemas.microsoft.com/office/powerpoint/2010/main" val="3322920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Normalised Drama</a:t>
            </a:r>
            <a:endParaRPr lang="en-GB" dirty="0"/>
          </a:p>
        </p:txBody>
      </p:sp>
      <p:sp>
        <p:nvSpPr>
          <p:cNvPr id="3" name="Content Placeholder 2"/>
          <p:cNvSpPr>
            <a:spLocks noGrp="1"/>
          </p:cNvSpPr>
          <p:nvPr>
            <p:ph idx="1"/>
          </p:nvPr>
        </p:nvSpPr>
        <p:spPr/>
        <p:txBody>
          <a:bodyPr/>
          <a:lstStyle/>
          <a:p>
            <a:r>
              <a:rPr lang="en-GB" b="1" dirty="0" smtClean="0">
                <a:solidFill>
                  <a:srgbClr val="FF0000"/>
                </a:solidFill>
              </a:rPr>
              <a:t>Normalised characters </a:t>
            </a:r>
            <a:r>
              <a:rPr lang="en-GB" dirty="0" smtClean="0">
                <a:solidFill>
                  <a:srgbClr val="FF0000"/>
                </a:solidFill>
              </a:rPr>
              <a:t>– modern tragedy involves normal people in tragic situations</a:t>
            </a:r>
          </a:p>
          <a:p>
            <a:r>
              <a:rPr lang="en-GB" b="1" dirty="0" smtClean="0">
                <a:solidFill>
                  <a:schemeClr val="accent6"/>
                </a:solidFill>
              </a:rPr>
              <a:t> Domestic tragedy </a:t>
            </a:r>
            <a:r>
              <a:rPr lang="en-GB" dirty="0" smtClean="0">
                <a:solidFill>
                  <a:schemeClr val="accent6"/>
                </a:solidFill>
              </a:rPr>
              <a:t>– tragedy often takes place at home, with the characters experiencing a more “common” conflict or a domestic disaster which makes the audience feels pity rather than fear</a:t>
            </a:r>
          </a:p>
          <a:p>
            <a:r>
              <a:rPr lang="en-GB" b="1" dirty="0" smtClean="0">
                <a:solidFill>
                  <a:srgbClr val="00B050"/>
                </a:solidFill>
              </a:rPr>
              <a:t>Antihero</a:t>
            </a:r>
            <a:r>
              <a:rPr lang="en-GB" dirty="0" smtClean="0">
                <a:solidFill>
                  <a:srgbClr val="00B050"/>
                </a:solidFill>
              </a:rPr>
              <a:t> – rather than a tragic hero, they are often passive, petty and ineffectual</a:t>
            </a:r>
          </a:p>
          <a:p>
            <a:r>
              <a:rPr lang="en-GB" b="1" dirty="0" smtClean="0">
                <a:solidFill>
                  <a:srgbClr val="0070C0"/>
                </a:solidFill>
              </a:rPr>
              <a:t>Tragicomedy</a:t>
            </a:r>
            <a:r>
              <a:rPr lang="en-GB" dirty="0" smtClean="0">
                <a:solidFill>
                  <a:srgbClr val="0070C0"/>
                </a:solidFill>
              </a:rPr>
              <a:t> – modern tragedy may use more comedy, but often dark comedy, sarcasm or parody. </a:t>
            </a:r>
          </a:p>
          <a:p>
            <a:endParaRPr lang="en-GB" dirty="0"/>
          </a:p>
        </p:txBody>
      </p:sp>
    </p:spTree>
    <p:extLst>
      <p:ext uri="{BB962C8B-B14F-4D97-AF65-F5344CB8AC3E}">
        <p14:creationId xmlns:p14="http://schemas.microsoft.com/office/powerpoint/2010/main" val="96149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1005840"/>
            <a:ext cx="10515600" cy="5171123"/>
          </a:xfrm>
        </p:spPr>
        <p:txBody>
          <a:bodyPr>
            <a:normAutofit fontScale="92500" lnSpcReduction="20000"/>
          </a:bodyPr>
          <a:lstStyle/>
          <a:p>
            <a:r>
              <a:rPr lang="en-GB" b="1" dirty="0" smtClean="0"/>
              <a:t>Arthur Miller’s plays draw on two theatrical methods: </a:t>
            </a:r>
            <a:r>
              <a:rPr lang="en-GB" b="1" dirty="0" smtClean="0">
                <a:solidFill>
                  <a:srgbClr val="0070C0"/>
                </a:solidFill>
              </a:rPr>
              <a:t>Realism</a:t>
            </a:r>
            <a:r>
              <a:rPr lang="en-GB" b="1" dirty="0" smtClean="0"/>
              <a:t> and </a:t>
            </a:r>
            <a:r>
              <a:rPr lang="en-GB" b="1" dirty="0" smtClean="0">
                <a:solidFill>
                  <a:srgbClr val="CC0099"/>
                </a:solidFill>
              </a:rPr>
              <a:t>Expressionism</a:t>
            </a:r>
          </a:p>
          <a:p>
            <a:r>
              <a:rPr lang="en-GB" b="1" dirty="0" smtClean="0">
                <a:solidFill>
                  <a:srgbClr val="0070C0"/>
                </a:solidFill>
              </a:rPr>
              <a:t>REALISM</a:t>
            </a:r>
          </a:p>
          <a:p>
            <a:r>
              <a:rPr lang="en-GB" dirty="0" smtClean="0">
                <a:solidFill>
                  <a:srgbClr val="0070C0"/>
                </a:solidFill>
              </a:rPr>
              <a:t>An artistic movement which began in France in the 19th Century. It sought to accurately portray everyday characters, situations and problems. The language used was as close as possible to natural conversation. Costumes were contemporary and sets were three-dimensional and lifelike. The plays were usually about social problems.</a:t>
            </a:r>
          </a:p>
          <a:p>
            <a:endParaRPr lang="en-GB" dirty="0" smtClean="0"/>
          </a:p>
          <a:p>
            <a:r>
              <a:rPr lang="en-GB" b="1" dirty="0" smtClean="0">
                <a:solidFill>
                  <a:srgbClr val="CC0099"/>
                </a:solidFill>
              </a:rPr>
              <a:t>EXPRESSIONISM</a:t>
            </a:r>
          </a:p>
          <a:p>
            <a:r>
              <a:rPr lang="en-GB" dirty="0" smtClean="0">
                <a:solidFill>
                  <a:srgbClr val="CC0099"/>
                </a:solidFill>
              </a:rPr>
              <a:t>Was a reaction to realism and began in the 1900s. It sought to portray the inner psychological life of a character, concentrating on a subjective view of the world rather than an objective one. Plot, structure and characterisation were less important than poetic dialogue. Lighting was used to create atmosphere.</a:t>
            </a:r>
          </a:p>
          <a:p>
            <a:endParaRPr lang="en-GB" dirty="0"/>
          </a:p>
        </p:txBody>
      </p:sp>
    </p:spTree>
    <p:extLst>
      <p:ext uri="{BB962C8B-B14F-4D97-AF65-F5344CB8AC3E}">
        <p14:creationId xmlns:p14="http://schemas.microsoft.com/office/powerpoint/2010/main" val="92102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Flawed characters</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Like </a:t>
            </a:r>
            <a:r>
              <a:rPr lang="en-GB" dirty="0"/>
              <a:t>a traditional tragic hero Willy also has a tragic flaw, which brings upon his downfall. His flaw is identified as his obsession with his dream. He always give preference to face value and takes it granted for any kind of success in this world. This wrong conception leads him to the act of suicide. His “hubris”, his arrogance, lay in his thinking that he could reach the top in that society. He has become so much part of the system of false value in a materialistic world that he dare not even deign to think of himself as apart from it. He is all the time attempting to become a part of his society. Though it rejects him, he refuses to change his view and continues his struggle upstream. His unwillingness to submit passively to the established order and values takes him down. He has a set idea in his mind about how he wants to be and the way he wants his children to be and he doesn’t go beyond it. Though at an early age he had a chance to change and become like his brother Ben, but chose not to. He is a salesman and refuses to be anything else. So, Willy dies at the hands of his tragic flaws.</a:t>
            </a:r>
          </a:p>
          <a:p>
            <a:endParaRPr lang="en-GB" dirty="0"/>
          </a:p>
        </p:txBody>
      </p:sp>
    </p:spTree>
    <p:extLst>
      <p:ext uri="{BB962C8B-B14F-4D97-AF65-F5344CB8AC3E}">
        <p14:creationId xmlns:p14="http://schemas.microsoft.com/office/powerpoint/2010/main" val="254286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Song and Spectacle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 a Greek tragedy the songs and spectacle added beauty to the play and helped create environment. Here the flute playing replaces the Greek choral songs and helps create the environment of the play. The spectacle does the same thing.</a:t>
            </a:r>
          </a:p>
          <a:p>
            <a:endParaRPr lang="en-GB" dirty="0" smtClean="0"/>
          </a:p>
          <a:p>
            <a:r>
              <a:rPr lang="en-GB" dirty="0" smtClean="0"/>
              <a:t>But the most important factor in which the play differs from the classical tragedy is the presentation of the tragic hero. According to Miller an “average man” can be an apt subject for tragedy, as exaltation of tragic action is not only for the kings or the kingly but also a property of all men. Willy, an average man, is made the hero of the tragedy. As a hero he does not fully fit into the traditional pattern, but in some respects he comes out as a tragic hero.</a:t>
            </a:r>
          </a:p>
          <a:p>
            <a:endParaRPr lang="en-GB" dirty="0"/>
          </a:p>
        </p:txBody>
      </p:sp>
    </p:spTree>
    <p:extLst>
      <p:ext uri="{BB962C8B-B14F-4D97-AF65-F5344CB8AC3E}">
        <p14:creationId xmlns:p14="http://schemas.microsoft.com/office/powerpoint/2010/main" val="787649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Hamartia</a:t>
            </a:r>
          </a:p>
          <a:p>
            <a:r>
              <a:rPr lang="en-GB" dirty="0" smtClean="0"/>
              <a:t>Hubris</a:t>
            </a:r>
          </a:p>
          <a:p>
            <a:r>
              <a:rPr lang="en-GB" dirty="0" err="1" smtClean="0"/>
              <a:t>Peripetela</a:t>
            </a:r>
            <a:endParaRPr lang="en-GB" dirty="0" smtClean="0"/>
          </a:p>
          <a:p>
            <a:r>
              <a:rPr lang="en-GB" dirty="0" err="1" smtClean="0"/>
              <a:t>Anagnorisis</a:t>
            </a:r>
            <a:endParaRPr lang="en-GB" dirty="0" smtClean="0"/>
          </a:p>
          <a:p>
            <a:r>
              <a:rPr lang="en-GB" dirty="0" smtClean="0"/>
              <a:t>Nemesis</a:t>
            </a:r>
          </a:p>
          <a:p>
            <a:r>
              <a:rPr lang="en-GB" dirty="0" smtClean="0"/>
              <a:t>Catharsis</a:t>
            </a:r>
            <a:endParaRPr lang="en-GB" dirty="0"/>
          </a:p>
        </p:txBody>
      </p:sp>
    </p:spTree>
    <p:extLst>
      <p:ext uri="{BB962C8B-B14F-4D97-AF65-F5344CB8AC3E}">
        <p14:creationId xmlns:p14="http://schemas.microsoft.com/office/powerpoint/2010/main" val="6009881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1030</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Death of a Salesman</vt:lpstr>
      <vt:lpstr>Greek tragedy</vt:lpstr>
      <vt:lpstr>Modern Tragedy</vt:lpstr>
      <vt:lpstr>Millerian tragedy</vt:lpstr>
      <vt:lpstr>Normalised Drama</vt:lpstr>
      <vt:lpstr>PowerPoint Presentation</vt:lpstr>
      <vt:lpstr>Flawed characters</vt:lpstr>
      <vt:lpstr>Song and Spectacle</vt:lpstr>
      <vt:lpstr>PowerPoint Presentation</vt:lpstr>
      <vt:lpstr>For your Essay</vt:lpstr>
      <vt:lpstr>Example Paragraph</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Death of a Salesman</dc:title>
  <dc:creator>Pankhurst K</dc:creator>
  <cp:lastModifiedBy>Pankhurst K</cp:lastModifiedBy>
  <cp:revision>2</cp:revision>
  <dcterms:created xsi:type="dcterms:W3CDTF">2017-09-26T10:50:46Z</dcterms:created>
  <dcterms:modified xsi:type="dcterms:W3CDTF">2017-09-26T10:51:56Z</dcterms:modified>
</cp:coreProperties>
</file>