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8996C6-18BF-40CB-B97E-322AEED7534F}" type="datetimeFigureOut">
              <a:rPr lang="en-GB" smtClean="0"/>
              <a:t>02/02/2018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6DD0DB-5DBA-4813-939E-9BEC87D2844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5306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4D214EBF-EA4A-42B9-B5CE-2C5097C639EB}" type="datetime1">
              <a:rPr lang="en-US" smtClean="0"/>
              <a:t>2/2/2018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Jonathan Peel UCGS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4835A-33CE-47CA-B23B-E5DB76B8BE1F}" type="datetime1">
              <a:rPr lang="en-US" smtClean="0"/>
              <a:t>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UCGS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3DF1D4-5FC5-416E-9149-CC89DF6A29A3}" type="datetime1">
              <a:rPr lang="en-US" smtClean="0"/>
              <a:t>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UCGS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44B89-79B2-4891-B633-F6A461EE3175}" type="datetime1">
              <a:rPr lang="en-US" smtClean="0"/>
              <a:t>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UCGS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DC486-EB3E-4812-9D51-8588035DC000}" type="datetime1">
              <a:rPr lang="en-US" smtClean="0"/>
              <a:t>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UCGS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CD89F-8C10-4B07-A5DB-9582D4A1864F}" type="datetime1">
              <a:rPr lang="en-US" smtClean="0"/>
              <a:t>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UCGS 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9D80CE-E750-4837-B6DE-499E7AF20EB2}" type="datetime1">
              <a:rPr lang="en-US" smtClean="0"/>
              <a:t>2/2/2018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UCGS 2014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474CCB-99D8-4248-BB93-1B6C4601F4F3}" type="datetime1">
              <a:rPr lang="en-US" smtClean="0"/>
              <a:t>2/2/2018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UCGS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BF7ED3-A980-4A52-9E7F-62DCAED37D5E}" type="datetime1">
              <a:rPr lang="en-US" smtClean="0"/>
              <a:t>2/2/2018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UCGS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5C25C-FE9E-48F5-9B9A-0A32EC92AAAA}" type="datetime1">
              <a:rPr lang="en-US" smtClean="0"/>
              <a:t>2/2/2018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r>
              <a:rPr lang="en-US" smtClean="0"/>
              <a:t>Jonathan Peel UCGS 2014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C8380-2DB7-4DF2-B06D-583B9AD7EBB6}" type="datetime1">
              <a:rPr lang="en-US" smtClean="0"/>
              <a:t>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r>
              <a:rPr lang="en-US" smtClean="0"/>
              <a:t>Jonathan Peel UCGS 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97F5C1B1-8EB1-4A48-A9AE-D1BBD5A40A7E}" type="datetime1">
              <a:rPr lang="en-US" smtClean="0"/>
              <a:t>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Jonathan Peel UCGS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24400" y="3276600"/>
            <a:ext cx="3313355" cy="170216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Compare the depiction of love in La Belle Dame and His Last Duchess…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400" y="5257800"/>
            <a:ext cx="3309803" cy="1260629"/>
          </a:xfrm>
        </p:spPr>
        <p:txBody>
          <a:bodyPr/>
          <a:lstStyle/>
          <a:p>
            <a:fld id="{81A1E259-201B-4EB0-9485-CC226A299F2D}" type="datetime2">
              <a:rPr lang="en-GB" smtClean="0"/>
              <a:t>Friday, 02 February 2018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28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His Last Duchess-  the same approach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Character</a:t>
            </a:r>
          </a:p>
          <a:p>
            <a:r>
              <a:rPr lang="en-GB" dirty="0" smtClean="0"/>
              <a:t>Based on a real character – Alfonso II </a:t>
            </a:r>
            <a:r>
              <a:rPr lang="en-GB" dirty="0" err="1" smtClean="0"/>
              <a:t>d’Este</a:t>
            </a:r>
            <a:endParaRPr lang="en-GB" dirty="0" smtClean="0"/>
          </a:p>
          <a:p>
            <a:r>
              <a:rPr lang="en-GB" dirty="0" smtClean="0"/>
              <a:t>Total power – hinted at by his ability to dominate the poetic structure using enjambment and caesura</a:t>
            </a:r>
          </a:p>
          <a:p>
            <a:r>
              <a:rPr lang="en-GB" dirty="0" smtClean="0"/>
              <a:t>Proud of family lineage</a:t>
            </a:r>
          </a:p>
          <a:p>
            <a:r>
              <a:rPr lang="en-GB" dirty="0" smtClean="0"/>
              <a:t>“I gave commands”</a:t>
            </a:r>
          </a:p>
          <a:p>
            <a:r>
              <a:rPr lang="en-GB" dirty="0" smtClean="0"/>
              <a:t>Jealousy</a:t>
            </a:r>
          </a:p>
          <a:p>
            <a:r>
              <a:rPr lang="en-GB" dirty="0" smtClean="0"/>
              <a:t>Does not allow conversation</a:t>
            </a:r>
          </a:p>
          <a:p>
            <a:r>
              <a:rPr lang="en-GB" dirty="0" smtClean="0"/>
              <a:t>Proud of possessions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Style</a:t>
            </a:r>
          </a:p>
          <a:p>
            <a:r>
              <a:rPr lang="en-GB" dirty="0" smtClean="0"/>
              <a:t>A single block of text which reflects the power of the speaker and the marble blocks of Ferrara</a:t>
            </a:r>
          </a:p>
          <a:p>
            <a:r>
              <a:rPr lang="en-GB" dirty="0" smtClean="0"/>
              <a:t>Dramatic monologue – single speaker</a:t>
            </a:r>
          </a:p>
          <a:p>
            <a:r>
              <a:rPr lang="en-GB" dirty="0" smtClean="0"/>
              <a:t>Iambic Pentameter –many fractured lines</a:t>
            </a:r>
          </a:p>
          <a:p>
            <a:r>
              <a:rPr lang="en-GB" dirty="0" smtClean="0"/>
              <a:t>Heroic </a:t>
            </a:r>
            <a:r>
              <a:rPr lang="en-GB" smtClean="0"/>
              <a:t>couplet form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UCGS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350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Last Duchess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“… A wonder, now”</a:t>
            </a:r>
          </a:p>
          <a:p>
            <a:r>
              <a:rPr lang="en-GB" dirty="0" smtClean="0"/>
              <a:t>“spot of joy” prompted by </a:t>
            </a:r>
            <a:r>
              <a:rPr lang="en-GB" i="1" dirty="0" smtClean="0"/>
              <a:t>courtesy</a:t>
            </a:r>
            <a:r>
              <a:rPr lang="en-GB" dirty="0" smtClean="0"/>
              <a:t> –repeated.</a:t>
            </a:r>
          </a:p>
          <a:p>
            <a:r>
              <a:rPr lang="en-GB" dirty="0" smtClean="0"/>
              <a:t>“too soon made glad”</a:t>
            </a:r>
          </a:p>
          <a:p>
            <a:r>
              <a:rPr lang="en-GB" dirty="0" smtClean="0"/>
              <a:t>List of pleasures moves form personal gifts to utterly unsuitable elements – “white </a:t>
            </a:r>
            <a:r>
              <a:rPr lang="en-GB" u="sng" dirty="0" smtClean="0"/>
              <a:t>mule</a:t>
            </a:r>
            <a:r>
              <a:rPr lang="en-GB" dirty="0" smtClean="0"/>
              <a:t>”</a:t>
            </a:r>
          </a:p>
          <a:p>
            <a:r>
              <a:rPr lang="en-GB" dirty="0" smtClean="0"/>
              <a:t>“who passed without/Much the same smile”?</a:t>
            </a:r>
          </a:p>
          <a:p>
            <a:r>
              <a:rPr lang="en-GB" dirty="0" smtClean="0"/>
              <a:t>“all smiles stopped together”</a:t>
            </a:r>
          </a:p>
          <a:p>
            <a:r>
              <a:rPr lang="en-GB" dirty="0" smtClean="0"/>
              <a:t>As if alive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4876800"/>
            <a:ext cx="1219200" cy="166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UCGS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605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Duke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Keeps the portrait behind a curtain</a:t>
            </a:r>
          </a:p>
          <a:p>
            <a:r>
              <a:rPr lang="en-GB" dirty="0" smtClean="0"/>
              <a:t>Rhetorical questions give sense of pomposity “how should I say?”</a:t>
            </a:r>
          </a:p>
          <a:p>
            <a:r>
              <a:rPr lang="en-GB" dirty="0" smtClean="0"/>
              <a:t>Addresses guest with confidence: “Sir, </a:t>
            </a:r>
            <a:r>
              <a:rPr lang="en-GB" dirty="0" err="1" smtClean="0"/>
              <a:t>Twas</a:t>
            </a:r>
            <a:r>
              <a:rPr lang="en-GB" dirty="0" smtClean="0"/>
              <a:t> all one!”  consider the effect of the !</a:t>
            </a:r>
          </a:p>
          <a:p>
            <a:r>
              <a:rPr lang="en-GB" dirty="0" smtClean="0"/>
              <a:t>Sense of stream of consciousness, thinking aloud. Note the asides as he warms to his task</a:t>
            </a:r>
          </a:p>
          <a:p>
            <a:r>
              <a:rPr lang="en-GB" dirty="0"/>
              <a:t> </a:t>
            </a:r>
            <a:r>
              <a:rPr lang="en-GB" dirty="0" smtClean="0"/>
              <a:t>Pride: “I choose never to stoop”</a:t>
            </a:r>
          </a:p>
          <a:p>
            <a:r>
              <a:rPr lang="en-GB" dirty="0" smtClean="0"/>
              <a:t>A collector of fine art who can move from the former wife straight to a new bronze Neptune – another </a:t>
            </a:r>
            <a:r>
              <a:rPr lang="en-GB" dirty="0" err="1" smtClean="0"/>
              <a:t>rpiece</a:t>
            </a:r>
            <a:r>
              <a:rPr lang="en-GB" dirty="0" smtClean="0"/>
              <a:t> in his gallery</a:t>
            </a:r>
          </a:p>
          <a:p>
            <a:r>
              <a:rPr lang="en-GB" dirty="0" smtClean="0"/>
              <a:t>Greed? “no just pretence/of mine for dowry will be disallowed” – women as part of a financial arrangement</a:t>
            </a:r>
            <a:endParaRPr lang="en-GB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683683"/>
            <a:ext cx="1152525" cy="17928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UCGS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522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Setting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 a palace in Ferrara, </a:t>
            </a:r>
          </a:p>
          <a:p>
            <a:r>
              <a:rPr lang="en-GB" dirty="0" smtClean="0"/>
              <a:t>Claustrophobic – in front of a painting, a curtain having been drawn aside</a:t>
            </a:r>
          </a:p>
          <a:p>
            <a:r>
              <a:rPr lang="en-GB" dirty="0" smtClean="0"/>
              <a:t>Upstairs – at the end of the monologue, the pair will meet the “company below, then”</a:t>
            </a:r>
          </a:p>
          <a:p>
            <a:endParaRPr lang="en-GB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4552950"/>
            <a:ext cx="2286000" cy="2247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4160" y="838200"/>
            <a:ext cx="2542540" cy="173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UCGS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742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IDEAS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Male domination</a:t>
            </a:r>
          </a:p>
          <a:p>
            <a:r>
              <a:rPr lang="en-GB" dirty="0" smtClean="0"/>
              <a:t>Power </a:t>
            </a:r>
          </a:p>
          <a:p>
            <a:r>
              <a:rPr lang="en-GB" dirty="0" smtClean="0"/>
              <a:t>Ownership</a:t>
            </a:r>
          </a:p>
          <a:p>
            <a:r>
              <a:rPr lang="en-GB" dirty="0" smtClean="0"/>
              <a:t>Financial arrangements</a:t>
            </a:r>
          </a:p>
          <a:p>
            <a:r>
              <a:rPr lang="en-GB" dirty="0" smtClean="0"/>
              <a:t>Marriage as politics</a:t>
            </a:r>
          </a:p>
          <a:p>
            <a:r>
              <a:rPr lang="en-GB" dirty="0" smtClean="0"/>
              <a:t>Women as possessions</a:t>
            </a:r>
          </a:p>
          <a:p>
            <a:r>
              <a:rPr lang="en-GB" dirty="0" smtClean="0"/>
              <a:t>Jealousy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UCGS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498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Comparison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HLD sees love as a business transaction whereas LBD sees men as helpless victims of lust and trickery</a:t>
            </a:r>
          </a:p>
          <a:p>
            <a:r>
              <a:rPr lang="en-GB" dirty="0" smtClean="0"/>
              <a:t>In HLD, men are in control, in LBD, women are in control</a:t>
            </a:r>
          </a:p>
          <a:p>
            <a:r>
              <a:rPr lang="en-GB" dirty="0" smtClean="0"/>
              <a:t>HLD presents an all powerful protagonist whereas the knight in LBD is weak and enfeebled because of love</a:t>
            </a:r>
          </a:p>
          <a:p>
            <a:r>
              <a:rPr lang="en-GB" dirty="0" smtClean="0"/>
              <a:t>Women depicted as powerless and powerful – are both seen as some form of temptress?</a:t>
            </a:r>
          </a:p>
          <a:p>
            <a:r>
              <a:rPr lang="en-GB" dirty="0" smtClean="0"/>
              <a:t>Setting of HLD is grand and soulless, setting of LBD is monochrome and desolate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UCGS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546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Remind yourself of the poems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As you read, start to think about SCASI features…</a:t>
            </a:r>
          </a:p>
          <a:p>
            <a:endParaRPr lang="en-GB" dirty="0"/>
          </a:p>
          <a:p>
            <a:r>
              <a:rPr lang="en-GB" dirty="0" smtClean="0"/>
              <a:t>Focus particularly on the Character and the Style elements at first.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568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 Belle Dame Sans </a:t>
            </a:r>
            <a:r>
              <a:rPr lang="en-GB" dirty="0" err="1" smtClean="0"/>
              <a:t>Merci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CHARACTER</a:t>
            </a:r>
          </a:p>
          <a:p>
            <a:r>
              <a:rPr lang="en-GB" dirty="0" smtClean="0"/>
              <a:t>Traveller, knight</a:t>
            </a:r>
          </a:p>
          <a:p>
            <a:r>
              <a:rPr lang="en-GB" dirty="0" smtClean="0"/>
              <a:t>In the story, a fairy  -the Belle Dame</a:t>
            </a:r>
          </a:p>
          <a:p>
            <a:r>
              <a:rPr lang="en-GB" dirty="0" smtClean="0"/>
              <a:t>Semantic field of suffering and death</a:t>
            </a:r>
          </a:p>
          <a:p>
            <a:r>
              <a:rPr lang="en-GB" dirty="0" smtClean="0"/>
              <a:t>Imagery related to life ending used of the knight</a:t>
            </a:r>
          </a:p>
          <a:p>
            <a:r>
              <a:rPr lang="en-GB" dirty="0" smtClean="0"/>
              <a:t>Imagery related to wildness and passion used of the fairy..</a:t>
            </a:r>
          </a:p>
          <a:p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STYLE</a:t>
            </a:r>
          </a:p>
          <a:p>
            <a:r>
              <a:rPr lang="en-GB" dirty="0" smtClean="0"/>
              <a:t>Ballad, typical of Medieval poetry</a:t>
            </a:r>
          </a:p>
          <a:p>
            <a:r>
              <a:rPr lang="en-GB" dirty="0" smtClean="0"/>
              <a:t>Conversation</a:t>
            </a:r>
          </a:p>
          <a:p>
            <a:r>
              <a:rPr lang="en-GB" dirty="0" smtClean="0"/>
              <a:t>Simple 4 line stanzas, ABCB rhyme scheme</a:t>
            </a:r>
          </a:p>
          <a:p>
            <a:r>
              <a:rPr lang="en-GB" dirty="0" smtClean="0"/>
              <a:t>Framed by opening and final stanza – purpose of slight change?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UCGS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884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KNIGHT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Tells his story to an inquisitive observer</a:t>
            </a:r>
          </a:p>
          <a:p>
            <a:r>
              <a:rPr lang="en-GB" dirty="0" smtClean="0"/>
              <a:t>Key features of the character:</a:t>
            </a:r>
          </a:p>
          <a:p>
            <a:r>
              <a:rPr lang="en-GB" dirty="0" smtClean="0"/>
              <a:t>“alone and palely </a:t>
            </a:r>
            <a:r>
              <a:rPr lang="en-GB" u="sng" dirty="0" smtClean="0"/>
              <a:t>loitering</a:t>
            </a:r>
            <a:r>
              <a:rPr lang="en-GB" dirty="0" smtClean="0"/>
              <a:t>”</a:t>
            </a:r>
          </a:p>
          <a:p>
            <a:r>
              <a:rPr lang="en-GB" dirty="0" smtClean="0"/>
              <a:t>“so haggard and woe </a:t>
            </a:r>
            <a:r>
              <a:rPr lang="en-GB" dirty="0" err="1" smtClean="0"/>
              <a:t>begone</a:t>
            </a:r>
            <a:r>
              <a:rPr lang="en-GB" dirty="0" smtClean="0"/>
              <a:t>”</a:t>
            </a:r>
          </a:p>
          <a:p>
            <a:r>
              <a:rPr lang="en-GB" dirty="0" smtClean="0"/>
              <a:t>“lily on your brow… on thy cheek a fading rose”.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UCGS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654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Belle Dame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“full beautiful”</a:t>
            </a:r>
          </a:p>
          <a:p>
            <a:r>
              <a:rPr lang="en-GB" dirty="0" smtClean="0"/>
              <a:t>“… and her eyes were </a:t>
            </a:r>
            <a:r>
              <a:rPr lang="en-GB" i="1" dirty="0" smtClean="0"/>
              <a:t>wild</a:t>
            </a:r>
            <a:r>
              <a:rPr lang="en-GB" dirty="0" smtClean="0"/>
              <a:t>”</a:t>
            </a:r>
          </a:p>
          <a:p>
            <a:r>
              <a:rPr lang="en-GB" dirty="0" smtClean="0"/>
              <a:t>“ and made sweet moan” – a clearly erotic reference</a:t>
            </a:r>
          </a:p>
          <a:p>
            <a:r>
              <a:rPr lang="en-GB" dirty="0" smtClean="0"/>
              <a:t>“in language strange”</a:t>
            </a:r>
          </a:p>
          <a:p>
            <a:r>
              <a:rPr lang="en-GB" dirty="0" smtClean="0"/>
              <a:t>“wild </a:t>
            </a:r>
            <a:r>
              <a:rPr lang="en-GB" dirty="0" err="1" smtClean="0"/>
              <a:t>wild</a:t>
            </a:r>
            <a:r>
              <a:rPr lang="en-GB" dirty="0" smtClean="0"/>
              <a:t> eyes”</a:t>
            </a:r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4324783"/>
            <a:ext cx="2505075" cy="181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UCGS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381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vision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“pale kings and princes too”</a:t>
            </a:r>
          </a:p>
          <a:p>
            <a:r>
              <a:rPr lang="en-GB" dirty="0" smtClean="0"/>
              <a:t>“Death-pale”</a:t>
            </a:r>
          </a:p>
          <a:p>
            <a:r>
              <a:rPr lang="en-GB" dirty="0" smtClean="0"/>
              <a:t>“Starved lips”</a:t>
            </a:r>
          </a:p>
          <a:p>
            <a:r>
              <a:rPr lang="en-GB" dirty="0" smtClean="0"/>
              <a:t>“horrid warning gaped wide”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9032" y="4114800"/>
            <a:ext cx="2491068" cy="2228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UCGS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79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SETTING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An outdoor setting</a:t>
            </a:r>
          </a:p>
          <a:p>
            <a:r>
              <a:rPr lang="en-GB" dirty="0" smtClean="0"/>
              <a:t>“the sedge has withered from the lake” indicates death and a loss of natural beauty</a:t>
            </a:r>
          </a:p>
          <a:p>
            <a:r>
              <a:rPr lang="en-GB" dirty="0" smtClean="0"/>
              <a:t>“In the meads”</a:t>
            </a:r>
          </a:p>
          <a:p>
            <a:r>
              <a:rPr lang="en-GB" dirty="0" smtClean="0"/>
              <a:t>Transfer is made to “her elfin grot”.  The poetic language helps to hide the idea of entrapment clear in the move to the fairy’s cave.</a:t>
            </a:r>
          </a:p>
          <a:p>
            <a:r>
              <a:rPr lang="en-GB" smtClean="0"/>
              <a:t>Gothic decay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UCGS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984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meeting beside a dried lake</a:t>
            </a:r>
          </a:p>
          <a:p>
            <a:r>
              <a:rPr lang="en-GB" dirty="0" smtClean="0"/>
              <a:t>A story is told</a:t>
            </a:r>
          </a:p>
          <a:p>
            <a:r>
              <a:rPr lang="en-GB" dirty="0" smtClean="0"/>
              <a:t>In the story, we read of a meeting with a beautiful woman…</a:t>
            </a:r>
          </a:p>
          <a:p>
            <a:r>
              <a:rPr lang="en-GB" dirty="0" smtClean="0"/>
              <a:t>… enchantment</a:t>
            </a:r>
          </a:p>
          <a:p>
            <a:r>
              <a:rPr lang="en-GB" dirty="0" smtClean="0"/>
              <a:t>… entrapment</a:t>
            </a:r>
          </a:p>
          <a:p>
            <a:r>
              <a:rPr lang="en-GB" dirty="0" smtClean="0"/>
              <a:t>… waking in a state akin to death.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UCGS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734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IDEAS: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smtClean="0"/>
              <a:t>Men are unable to resist the lure of women (in thrall)?</a:t>
            </a:r>
          </a:p>
          <a:p>
            <a:r>
              <a:rPr lang="en-GB" dirty="0" smtClean="0"/>
              <a:t>Women are temptresses who will emasculate their victims?</a:t>
            </a:r>
          </a:p>
          <a:p>
            <a:r>
              <a:rPr lang="en-GB" dirty="0" smtClean="0"/>
              <a:t>Death is the end of all happiness and is unavoidable –”and no birds sing”</a:t>
            </a:r>
          </a:p>
          <a:p>
            <a:r>
              <a:rPr lang="en-GB" dirty="0" smtClean="0"/>
              <a:t>Men can not resist the pull of lust, even when warned clearly about the potential dangers.</a:t>
            </a:r>
          </a:p>
          <a:p>
            <a:r>
              <a:rPr lang="en-GB" dirty="0" smtClean="0"/>
              <a:t>NB, told from the male point of view… can we trust his interpretation?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Jonathan Peel UCGS 2014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492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176</TotalTime>
  <Words>825</Words>
  <Application>Microsoft Office PowerPoint</Application>
  <PresentationFormat>On-screen Show (4:3)</PresentationFormat>
  <Paragraphs>117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Calibri</vt:lpstr>
      <vt:lpstr>Century Gothic</vt:lpstr>
      <vt:lpstr>Wingdings 2</vt:lpstr>
      <vt:lpstr>Austin</vt:lpstr>
      <vt:lpstr>Compare the depiction of love in La Belle Dame and His Last Duchess…</vt:lpstr>
      <vt:lpstr>Remind yourself of the poems</vt:lpstr>
      <vt:lpstr>La Belle Dame Sans Merci</vt:lpstr>
      <vt:lpstr>THE KNIGHT</vt:lpstr>
      <vt:lpstr>The Belle Dame</vt:lpstr>
      <vt:lpstr>The vision</vt:lpstr>
      <vt:lpstr>SETTING</vt:lpstr>
      <vt:lpstr>Action</vt:lpstr>
      <vt:lpstr>IDEAS:</vt:lpstr>
      <vt:lpstr>His Last Duchess-  the same approach</vt:lpstr>
      <vt:lpstr>The Last Duchess</vt:lpstr>
      <vt:lpstr>The Duke</vt:lpstr>
      <vt:lpstr>Setting</vt:lpstr>
      <vt:lpstr>IDEAS</vt:lpstr>
      <vt:lpstr>Comparison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Compare the depiction of love in La Belle Dame and His Last Duchess…</dc:title>
  <dc:creator>Peel Jonathan</dc:creator>
  <cp:lastModifiedBy>Smeaton L</cp:lastModifiedBy>
  <cp:revision>12</cp:revision>
  <dcterms:created xsi:type="dcterms:W3CDTF">2006-08-16T00:00:00Z</dcterms:created>
  <dcterms:modified xsi:type="dcterms:W3CDTF">2018-02-02T15:09:16Z</dcterms:modified>
</cp:coreProperties>
</file>