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2A611B-B5E2-47D1-BA39-3BDF73391A21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B41C57-0FA4-414F-A2F3-CCC6E33B3F61}">
      <dgm:prSet phldrT="[Text]"/>
      <dgm:spPr/>
      <dgm:t>
        <a:bodyPr/>
        <a:lstStyle/>
        <a:p>
          <a:r>
            <a:rPr lang="en-US" dirty="0" smtClean="0"/>
            <a:t>4: Falling actions</a:t>
          </a:r>
          <a:endParaRPr lang="en-US" dirty="0"/>
        </a:p>
      </dgm:t>
    </dgm:pt>
    <dgm:pt modelId="{06EC153E-515A-4D88-8DA8-E3C56A75CC57}" type="parTrans" cxnId="{0246C3F5-D111-40FD-B938-904CBA1C5F17}">
      <dgm:prSet/>
      <dgm:spPr/>
      <dgm:t>
        <a:bodyPr/>
        <a:lstStyle/>
        <a:p>
          <a:endParaRPr lang="en-US"/>
        </a:p>
      </dgm:t>
    </dgm:pt>
    <dgm:pt modelId="{AAA45E88-6A68-4569-88A7-008E22BCAF5A}" type="sibTrans" cxnId="{0246C3F5-D111-40FD-B938-904CBA1C5F17}">
      <dgm:prSet/>
      <dgm:spPr/>
      <dgm:t>
        <a:bodyPr/>
        <a:lstStyle/>
        <a:p>
          <a:endParaRPr lang="en-US"/>
        </a:p>
      </dgm:t>
    </dgm:pt>
    <dgm:pt modelId="{CD13DBA8-DCA1-4F08-98C2-BF8848820E95}">
      <dgm:prSet phldrT="[Text]"/>
      <dgm:spPr/>
      <dgm:t>
        <a:bodyPr/>
        <a:lstStyle/>
        <a:p>
          <a:r>
            <a:rPr lang="en-US" dirty="0" smtClean="0"/>
            <a:t>5: Resolution -  a new status quo</a:t>
          </a:r>
          <a:endParaRPr lang="en-US" dirty="0"/>
        </a:p>
      </dgm:t>
    </dgm:pt>
    <dgm:pt modelId="{0FCC7767-03CB-469C-BC29-4575DC3451D0}" type="parTrans" cxnId="{2D56B9DC-D65D-425B-A28C-404EEA0E04FA}">
      <dgm:prSet/>
      <dgm:spPr/>
      <dgm:t>
        <a:bodyPr/>
        <a:lstStyle/>
        <a:p>
          <a:endParaRPr lang="en-US"/>
        </a:p>
      </dgm:t>
    </dgm:pt>
    <dgm:pt modelId="{FE1276BD-3476-4EB3-9F6D-F6E233E1FA21}" type="sibTrans" cxnId="{2D56B9DC-D65D-425B-A28C-404EEA0E04FA}">
      <dgm:prSet/>
      <dgm:spPr/>
      <dgm:t>
        <a:bodyPr/>
        <a:lstStyle/>
        <a:p>
          <a:endParaRPr lang="en-US"/>
        </a:p>
      </dgm:t>
    </dgm:pt>
    <dgm:pt modelId="{2C34EBA2-D788-49C0-9F6C-E1DEF314ABB8}">
      <dgm:prSet phldrT="[Text]"/>
      <dgm:spPr/>
      <dgm:t>
        <a:bodyPr/>
        <a:lstStyle/>
        <a:p>
          <a:r>
            <a:rPr lang="en-US" dirty="0" smtClean="0"/>
            <a:t>1:Exposition: status quo</a:t>
          </a:r>
          <a:endParaRPr lang="en-US" dirty="0"/>
        </a:p>
      </dgm:t>
    </dgm:pt>
    <dgm:pt modelId="{96166DCE-CE2A-4F8D-983C-04D207215698}" type="parTrans" cxnId="{7E7587C1-EB4C-4F1F-A22F-ED56BC520B54}">
      <dgm:prSet/>
      <dgm:spPr/>
      <dgm:t>
        <a:bodyPr/>
        <a:lstStyle/>
        <a:p>
          <a:endParaRPr lang="en-US"/>
        </a:p>
      </dgm:t>
    </dgm:pt>
    <dgm:pt modelId="{4380CA89-A909-4E97-8BFA-7E664FCDA7B5}" type="sibTrans" cxnId="{7E7587C1-EB4C-4F1F-A22F-ED56BC520B54}">
      <dgm:prSet/>
      <dgm:spPr/>
      <dgm:t>
        <a:bodyPr/>
        <a:lstStyle/>
        <a:p>
          <a:endParaRPr lang="en-US"/>
        </a:p>
      </dgm:t>
    </dgm:pt>
    <dgm:pt modelId="{CF8AAEDD-1D86-4A6F-BE24-6CB942869B9B}">
      <dgm:prSet phldrT="[Text]"/>
      <dgm:spPr/>
      <dgm:t>
        <a:bodyPr/>
        <a:lstStyle/>
        <a:p>
          <a:r>
            <a:rPr lang="en-US" dirty="0" smtClean="0"/>
            <a:t>2: Rising actions</a:t>
          </a:r>
          <a:endParaRPr lang="en-US" dirty="0"/>
        </a:p>
      </dgm:t>
    </dgm:pt>
    <dgm:pt modelId="{35F2DFAF-3B33-475F-8573-B328A69E0DAE}" type="parTrans" cxnId="{E4CEE4C3-E18E-4128-A84E-019586E63F43}">
      <dgm:prSet/>
      <dgm:spPr/>
      <dgm:t>
        <a:bodyPr/>
        <a:lstStyle/>
        <a:p>
          <a:endParaRPr lang="en-US"/>
        </a:p>
      </dgm:t>
    </dgm:pt>
    <dgm:pt modelId="{87A94B45-528D-4C21-8A2A-4FCB6CE1AFDE}" type="sibTrans" cxnId="{E4CEE4C3-E18E-4128-A84E-019586E63F43}">
      <dgm:prSet/>
      <dgm:spPr/>
      <dgm:t>
        <a:bodyPr/>
        <a:lstStyle/>
        <a:p>
          <a:endParaRPr lang="en-US"/>
        </a:p>
      </dgm:t>
    </dgm:pt>
    <dgm:pt modelId="{07F9F124-60B4-47A1-97B6-76310386391C}">
      <dgm:prSet phldrT="[Text]"/>
      <dgm:spPr/>
      <dgm:t>
        <a:bodyPr/>
        <a:lstStyle/>
        <a:p>
          <a:r>
            <a:rPr lang="en-US" dirty="0" smtClean="0"/>
            <a:t>3: Climax</a:t>
          </a:r>
          <a:endParaRPr lang="en-US" dirty="0"/>
        </a:p>
      </dgm:t>
    </dgm:pt>
    <dgm:pt modelId="{B5CA1C89-D9ED-46B6-A5FA-B962F395B3A5}" type="parTrans" cxnId="{4982DFA3-88A8-4532-A997-4B3FFEABCEAD}">
      <dgm:prSet/>
      <dgm:spPr/>
      <dgm:t>
        <a:bodyPr/>
        <a:lstStyle/>
        <a:p>
          <a:endParaRPr lang="en-US"/>
        </a:p>
      </dgm:t>
    </dgm:pt>
    <dgm:pt modelId="{48914C1F-4DA3-4579-A1EA-7DE7551438AC}" type="sibTrans" cxnId="{4982DFA3-88A8-4532-A997-4B3FFEABCEAD}">
      <dgm:prSet/>
      <dgm:spPr/>
      <dgm:t>
        <a:bodyPr/>
        <a:lstStyle/>
        <a:p>
          <a:endParaRPr lang="en-US"/>
        </a:p>
      </dgm:t>
    </dgm:pt>
    <dgm:pt modelId="{C7A10A1E-D086-43E3-BEC9-44935EF4AE18}" type="pres">
      <dgm:prSet presAssocID="{F92A611B-B5E2-47D1-BA39-3BDF73391A2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54A588-F962-43D8-AC47-495781A2D51C}" type="pres">
      <dgm:prSet presAssocID="{19B41C57-0FA4-414F-A2F3-CCC6E33B3F61}" presName="dummy" presStyleCnt="0"/>
      <dgm:spPr/>
    </dgm:pt>
    <dgm:pt modelId="{FF1F879F-2CEE-4E62-B955-7F574942F7E6}" type="pres">
      <dgm:prSet presAssocID="{19B41C57-0FA4-414F-A2F3-CCC6E33B3F61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EAE99C-A7CB-437B-AFFB-94C64C35D330}" type="pres">
      <dgm:prSet presAssocID="{AAA45E88-6A68-4569-88A7-008E22BCAF5A}" presName="sibTrans" presStyleLbl="node1" presStyleIdx="0" presStyleCnt="5"/>
      <dgm:spPr/>
      <dgm:t>
        <a:bodyPr/>
        <a:lstStyle/>
        <a:p>
          <a:endParaRPr lang="en-US"/>
        </a:p>
      </dgm:t>
    </dgm:pt>
    <dgm:pt modelId="{230056F9-F4AE-45E6-857A-7A600AE2D000}" type="pres">
      <dgm:prSet presAssocID="{CD13DBA8-DCA1-4F08-98C2-BF8848820E95}" presName="dummy" presStyleCnt="0"/>
      <dgm:spPr/>
    </dgm:pt>
    <dgm:pt modelId="{B27B4A57-4D50-469F-B1B9-9EE24B6FE2C0}" type="pres">
      <dgm:prSet presAssocID="{CD13DBA8-DCA1-4F08-98C2-BF8848820E95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D1AE8-9372-4346-BFEF-7DC3B56DBE45}" type="pres">
      <dgm:prSet presAssocID="{FE1276BD-3476-4EB3-9F6D-F6E233E1FA21}" presName="sibTrans" presStyleLbl="node1" presStyleIdx="1" presStyleCnt="5"/>
      <dgm:spPr/>
      <dgm:t>
        <a:bodyPr/>
        <a:lstStyle/>
        <a:p>
          <a:endParaRPr lang="en-US"/>
        </a:p>
      </dgm:t>
    </dgm:pt>
    <dgm:pt modelId="{9B775D15-803F-4B45-8283-DE40331037AB}" type="pres">
      <dgm:prSet presAssocID="{2C34EBA2-D788-49C0-9F6C-E1DEF314ABB8}" presName="dummy" presStyleCnt="0"/>
      <dgm:spPr/>
    </dgm:pt>
    <dgm:pt modelId="{6698578A-0CC2-4F8E-97CA-EB84920E2B51}" type="pres">
      <dgm:prSet presAssocID="{2C34EBA2-D788-49C0-9F6C-E1DEF314ABB8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8E151F-CF87-4616-B9C5-6AF6AED6F40E}" type="pres">
      <dgm:prSet presAssocID="{4380CA89-A909-4E97-8BFA-7E664FCDA7B5}" presName="sibTrans" presStyleLbl="node1" presStyleIdx="2" presStyleCnt="5" custScaleY="101149"/>
      <dgm:spPr/>
      <dgm:t>
        <a:bodyPr/>
        <a:lstStyle/>
        <a:p>
          <a:endParaRPr lang="en-US"/>
        </a:p>
      </dgm:t>
    </dgm:pt>
    <dgm:pt modelId="{206DB133-7B1B-4E90-9E37-303FF1CBE5AC}" type="pres">
      <dgm:prSet presAssocID="{CF8AAEDD-1D86-4A6F-BE24-6CB942869B9B}" presName="dummy" presStyleCnt="0"/>
      <dgm:spPr/>
    </dgm:pt>
    <dgm:pt modelId="{C6F108D3-589B-4F74-BFC6-73FD8AE80030}" type="pres">
      <dgm:prSet presAssocID="{CF8AAEDD-1D86-4A6F-BE24-6CB942869B9B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D687E2-D8EF-493A-BD80-9A9DA14257AC}" type="pres">
      <dgm:prSet presAssocID="{87A94B45-528D-4C21-8A2A-4FCB6CE1AFDE}" presName="sibTrans" presStyleLbl="node1" presStyleIdx="3" presStyleCnt="5"/>
      <dgm:spPr/>
      <dgm:t>
        <a:bodyPr/>
        <a:lstStyle/>
        <a:p>
          <a:endParaRPr lang="en-US"/>
        </a:p>
      </dgm:t>
    </dgm:pt>
    <dgm:pt modelId="{9A54EECF-EDEE-4F01-8940-1AEC0772654A}" type="pres">
      <dgm:prSet presAssocID="{07F9F124-60B4-47A1-97B6-76310386391C}" presName="dummy" presStyleCnt="0"/>
      <dgm:spPr/>
    </dgm:pt>
    <dgm:pt modelId="{ABC9E754-BFAB-4347-AF74-1D748BDCFF0F}" type="pres">
      <dgm:prSet presAssocID="{07F9F124-60B4-47A1-97B6-76310386391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69309-7E50-4D7B-88F4-616E522EC2BE}" type="pres">
      <dgm:prSet presAssocID="{48914C1F-4DA3-4579-A1EA-7DE7551438AC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CE1251BF-1BA3-47B2-9DDC-C14690DBD7C7}" type="presOf" srcId="{AAA45E88-6A68-4569-88A7-008E22BCAF5A}" destId="{FCEAE99C-A7CB-437B-AFFB-94C64C35D330}" srcOrd="0" destOrd="0" presId="urn:microsoft.com/office/officeart/2005/8/layout/cycle1"/>
    <dgm:cxn modelId="{2759035E-1FA4-4B68-87A0-BB8D276B7499}" type="presOf" srcId="{CD13DBA8-DCA1-4F08-98C2-BF8848820E95}" destId="{B27B4A57-4D50-469F-B1B9-9EE24B6FE2C0}" srcOrd="0" destOrd="0" presId="urn:microsoft.com/office/officeart/2005/8/layout/cycle1"/>
    <dgm:cxn modelId="{71FCAD4B-141F-43BD-8F9A-A42D35E2E3DA}" type="presOf" srcId="{CF8AAEDD-1D86-4A6F-BE24-6CB942869B9B}" destId="{C6F108D3-589B-4F74-BFC6-73FD8AE80030}" srcOrd="0" destOrd="0" presId="urn:microsoft.com/office/officeart/2005/8/layout/cycle1"/>
    <dgm:cxn modelId="{2D56B9DC-D65D-425B-A28C-404EEA0E04FA}" srcId="{F92A611B-B5E2-47D1-BA39-3BDF73391A21}" destId="{CD13DBA8-DCA1-4F08-98C2-BF8848820E95}" srcOrd="1" destOrd="0" parTransId="{0FCC7767-03CB-469C-BC29-4575DC3451D0}" sibTransId="{FE1276BD-3476-4EB3-9F6D-F6E233E1FA21}"/>
    <dgm:cxn modelId="{3F6A647C-E27C-42DA-BC25-66522723B0B4}" type="presOf" srcId="{F92A611B-B5E2-47D1-BA39-3BDF73391A21}" destId="{C7A10A1E-D086-43E3-BEC9-44935EF4AE18}" srcOrd="0" destOrd="0" presId="urn:microsoft.com/office/officeart/2005/8/layout/cycle1"/>
    <dgm:cxn modelId="{6D3D5530-D874-4BB8-9150-03C1414AE6A2}" type="presOf" srcId="{FE1276BD-3476-4EB3-9F6D-F6E233E1FA21}" destId="{933D1AE8-9372-4346-BFEF-7DC3B56DBE45}" srcOrd="0" destOrd="0" presId="urn:microsoft.com/office/officeart/2005/8/layout/cycle1"/>
    <dgm:cxn modelId="{7E7587C1-EB4C-4F1F-A22F-ED56BC520B54}" srcId="{F92A611B-B5E2-47D1-BA39-3BDF73391A21}" destId="{2C34EBA2-D788-49C0-9F6C-E1DEF314ABB8}" srcOrd="2" destOrd="0" parTransId="{96166DCE-CE2A-4F8D-983C-04D207215698}" sibTransId="{4380CA89-A909-4E97-8BFA-7E664FCDA7B5}"/>
    <dgm:cxn modelId="{D46AC15F-D638-43F9-A24F-C9A93D156F99}" type="presOf" srcId="{2C34EBA2-D788-49C0-9F6C-E1DEF314ABB8}" destId="{6698578A-0CC2-4F8E-97CA-EB84920E2B51}" srcOrd="0" destOrd="0" presId="urn:microsoft.com/office/officeart/2005/8/layout/cycle1"/>
    <dgm:cxn modelId="{E4CEE4C3-E18E-4128-A84E-019586E63F43}" srcId="{F92A611B-B5E2-47D1-BA39-3BDF73391A21}" destId="{CF8AAEDD-1D86-4A6F-BE24-6CB942869B9B}" srcOrd="3" destOrd="0" parTransId="{35F2DFAF-3B33-475F-8573-B328A69E0DAE}" sibTransId="{87A94B45-528D-4C21-8A2A-4FCB6CE1AFDE}"/>
    <dgm:cxn modelId="{0246C3F5-D111-40FD-B938-904CBA1C5F17}" srcId="{F92A611B-B5E2-47D1-BA39-3BDF73391A21}" destId="{19B41C57-0FA4-414F-A2F3-CCC6E33B3F61}" srcOrd="0" destOrd="0" parTransId="{06EC153E-515A-4D88-8DA8-E3C56A75CC57}" sibTransId="{AAA45E88-6A68-4569-88A7-008E22BCAF5A}"/>
    <dgm:cxn modelId="{4251F6AD-F96B-419B-A66F-33F7646BB0D0}" type="presOf" srcId="{07F9F124-60B4-47A1-97B6-76310386391C}" destId="{ABC9E754-BFAB-4347-AF74-1D748BDCFF0F}" srcOrd="0" destOrd="0" presId="urn:microsoft.com/office/officeart/2005/8/layout/cycle1"/>
    <dgm:cxn modelId="{44CB0F3A-E698-4868-977D-5C939689B71C}" type="presOf" srcId="{87A94B45-528D-4C21-8A2A-4FCB6CE1AFDE}" destId="{A8D687E2-D8EF-493A-BD80-9A9DA14257AC}" srcOrd="0" destOrd="0" presId="urn:microsoft.com/office/officeart/2005/8/layout/cycle1"/>
    <dgm:cxn modelId="{134E6E8F-C108-40D8-A019-18B5DA9499A5}" type="presOf" srcId="{19B41C57-0FA4-414F-A2F3-CCC6E33B3F61}" destId="{FF1F879F-2CEE-4E62-B955-7F574942F7E6}" srcOrd="0" destOrd="0" presId="urn:microsoft.com/office/officeart/2005/8/layout/cycle1"/>
    <dgm:cxn modelId="{B3F1F157-CDF6-4FD7-91BF-C432C335F274}" type="presOf" srcId="{48914C1F-4DA3-4579-A1EA-7DE7551438AC}" destId="{B0569309-7E50-4D7B-88F4-616E522EC2BE}" srcOrd="0" destOrd="0" presId="urn:microsoft.com/office/officeart/2005/8/layout/cycle1"/>
    <dgm:cxn modelId="{4982DFA3-88A8-4532-A997-4B3FFEABCEAD}" srcId="{F92A611B-B5E2-47D1-BA39-3BDF73391A21}" destId="{07F9F124-60B4-47A1-97B6-76310386391C}" srcOrd="4" destOrd="0" parTransId="{B5CA1C89-D9ED-46B6-A5FA-B962F395B3A5}" sibTransId="{48914C1F-4DA3-4579-A1EA-7DE7551438AC}"/>
    <dgm:cxn modelId="{6B341AE2-91B4-4031-A2EC-665AAAA23EB8}" type="presOf" srcId="{4380CA89-A909-4E97-8BFA-7E664FCDA7B5}" destId="{538E151F-CF87-4616-B9C5-6AF6AED6F40E}" srcOrd="0" destOrd="0" presId="urn:microsoft.com/office/officeart/2005/8/layout/cycle1"/>
    <dgm:cxn modelId="{FFF0FF28-7367-415A-9047-13EB2F17DE2B}" type="presParOf" srcId="{C7A10A1E-D086-43E3-BEC9-44935EF4AE18}" destId="{A554A588-F962-43D8-AC47-495781A2D51C}" srcOrd="0" destOrd="0" presId="urn:microsoft.com/office/officeart/2005/8/layout/cycle1"/>
    <dgm:cxn modelId="{401FD615-5024-45A5-9674-6D7A633290E2}" type="presParOf" srcId="{C7A10A1E-D086-43E3-BEC9-44935EF4AE18}" destId="{FF1F879F-2CEE-4E62-B955-7F574942F7E6}" srcOrd="1" destOrd="0" presId="urn:microsoft.com/office/officeart/2005/8/layout/cycle1"/>
    <dgm:cxn modelId="{BA08998F-9CC5-476B-8612-947500ED1197}" type="presParOf" srcId="{C7A10A1E-D086-43E3-BEC9-44935EF4AE18}" destId="{FCEAE99C-A7CB-437B-AFFB-94C64C35D330}" srcOrd="2" destOrd="0" presId="urn:microsoft.com/office/officeart/2005/8/layout/cycle1"/>
    <dgm:cxn modelId="{5C82CB44-B5B6-4168-A353-B21FF6A7B58E}" type="presParOf" srcId="{C7A10A1E-D086-43E3-BEC9-44935EF4AE18}" destId="{230056F9-F4AE-45E6-857A-7A600AE2D000}" srcOrd="3" destOrd="0" presId="urn:microsoft.com/office/officeart/2005/8/layout/cycle1"/>
    <dgm:cxn modelId="{2A5D3D24-D804-4E79-AEB7-7620C00DE388}" type="presParOf" srcId="{C7A10A1E-D086-43E3-BEC9-44935EF4AE18}" destId="{B27B4A57-4D50-469F-B1B9-9EE24B6FE2C0}" srcOrd="4" destOrd="0" presId="urn:microsoft.com/office/officeart/2005/8/layout/cycle1"/>
    <dgm:cxn modelId="{ED074D5F-557C-4599-894F-6C397D8DE1FB}" type="presParOf" srcId="{C7A10A1E-D086-43E3-BEC9-44935EF4AE18}" destId="{933D1AE8-9372-4346-BFEF-7DC3B56DBE45}" srcOrd="5" destOrd="0" presId="urn:microsoft.com/office/officeart/2005/8/layout/cycle1"/>
    <dgm:cxn modelId="{58BBFE7D-DC09-4FB8-A076-0403BF24831F}" type="presParOf" srcId="{C7A10A1E-D086-43E3-BEC9-44935EF4AE18}" destId="{9B775D15-803F-4B45-8283-DE40331037AB}" srcOrd="6" destOrd="0" presId="urn:microsoft.com/office/officeart/2005/8/layout/cycle1"/>
    <dgm:cxn modelId="{798B9ACD-247B-43B3-BA90-7DE9485AC44C}" type="presParOf" srcId="{C7A10A1E-D086-43E3-BEC9-44935EF4AE18}" destId="{6698578A-0CC2-4F8E-97CA-EB84920E2B51}" srcOrd="7" destOrd="0" presId="urn:microsoft.com/office/officeart/2005/8/layout/cycle1"/>
    <dgm:cxn modelId="{5F5A1812-BF73-49DC-BB12-545B48C945B2}" type="presParOf" srcId="{C7A10A1E-D086-43E3-BEC9-44935EF4AE18}" destId="{538E151F-CF87-4616-B9C5-6AF6AED6F40E}" srcOrd="8" destOrd="0" presId="urn:microsoft.com/office/officeart/2005/8/layout/cycle1"/>
    <dgm:cxn modelId="{7466BB24-733C-4305-911C-E06E8D150EAB}" type="presParOf" srcId="{C7A10A1E-D086-43E3-BEC9-44935EF4AE18}" destId="{206DB133-7B1B-4E90-9E37-303FF1CBE5AC}" srcOrd="9" destOrd="0" presId="urn:microsoft.com/office/officeart/2005/8/layout/cycle1"/>
    <dgm:cxn modelId="{B0221A0C-DC8A-4839-89C1-0568A7476BF4}" type="presParOf" srcId="{C7A10A1E-D086-43E3-BEC9-44935EF4AE18}" destId="{C6F108D3-589B-4F74-BFC6-73FD8AE80030}" srcOrd="10" destOrd="0" presId="urn:microsoft.com/office/officeart/2005/8/layout/cycle1"/>
    <dgm:cxn modelId="{D6FEB7F0-0DBE-42FF-A303-29A5653929B9}" type="presParOf" srcId="{C7A10A1E-D086-43E3-BEC9-44935EF4AE18}" destId="{A8D687E2-D8EF-493A-BD80-9A9DA14257AC}" srcOrd="11" destOrd="0" presId="urn:microsoft.com/office/officeart/2005/8/layout/cycle1"/>
    <dgm:cxn modelId="{B0BEC11F-FE45-4DFC-B221-124248F8994F}" type="presParOf" srcId="{C7A10A1E-D086-43E3-BEC9-44935EF4AE18}" destId="{9A54EECF-EDEE-4F01-8940-1AEC0772654A}" srcOrd="12" destOrd="0" presId="urn:microsoft.com/office/officeart/2005/8/layout/cycle1"/>
    <dgm:cxn modelId="{CDED624D-2607-4801-84CA-2714816C65F3}" type="presParOf" srcId="{C7A10A1E-D086-43E3-BEC9-44935EF4AE18}" destId="{ABC9E754-BFAB-4347-AF74-1D748BDCFF0F}" srcOrd="13" destOrd="0" presId="urn:microsoft.com/office/officeart/2005/8/layout/cycle1"/>
    <dgm:cxn modelId="{284F6989-365B-408A-8573-6776241E1386}" type="presParOf" srcId="{C7A10A1E-D086-43E3-BEC9-44935EF4AE18}" destId="{B0569309-7E50-4D7B-88F4-616E522EC2BE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1F879F-2CEE-4E62-B955-7F574942F7E6}">
      <dsp:nvSpPr>
        <dsp:cNvPr id="0" name=""/>
        <dsp:cNvSpPr/>
      </dsp:nvSpPr>
      <dsp:spPr>
        <a:xfrm>
          <a:off x="4096223" y="21995"/>
          <a:ext cx="766663" cy="7666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4: Falling actions</a:t>
          </a:r>
          <a:endParaRPr lang="en-US" sz="1100" kern="1200" dirty="0"/>
        </a:p>
      </dsp:txBody>
      <dsp:txXfrm>
        <a:off x="4096223" y="21995"/>
        <a:ext cx="766663" cy="766663"/>
      </dsp:txXfrm>
    </dsp:sp>
    <dsp:sp modelId="{FCEAE99C-A7CB-437B-AFFB-94C64C35D330}">
      <dsp:nvSpPr>
        <dsp:cNvPr id="0" name=""/>
        <dsp:cNvSpPr/>
      </dsp:nvSpPr>
      <dsp:spPr>
        <a:xfrm>
          <a:off x="2291523" y="-331"/>
          <a:ext cx="2875990" cy="2875990"/>
        </a:xfrm>
        <a:prstGeom prst="circularArrow">
          <a:avLst>
            <a:gd name="adj1" fmla="val 5198"/>
            <a:gd name="adj2" fmla="val 335770"/>
            <a:gd name="adj3" fmla="val 21293826"/>
            <a:gd name="adj4" fmla="val 19765727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7B4A57-4D50-469F-B1B9-9EE24B6FE2C0}">
      <dsp:nvSpPr>
        <dsp:cNvPr id="0" name=""/>
        <dsp:cNvSpPr/>
      </dsp:nvSpPr>
      <dsp:spPr>
        <a:xfrm>
          <a:off x="4559770" y="1448648"/>
          <a:ext cx="766663" cy="7666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5: Resolution -  a new status quo</a:t>
          </a:r>
          <a:endParaRPr lang="en-US" sz="1100" kern="1200" dirty="0"/>
        </a:p>
      </dsp:txBody>
      <dsp:txXfrm>
        <a:off x="4559770" y="1448648"/>
        <a:ext cx="766663" cy="766663"/>
      </dsp:txXfrm>
    </dsp:sp>
    <dsp:sp modelId="{933D1AE8-9372-4346-BFEF-7DC3B56DBE45}">
      <dsp:nvSpPr>
        <dsp:cNvPr id="0" name=""/>
        <dsp:cNvSpPr/>
      </dsp:nvSpPr>
      <dsp:spPr>
        <a:xfrm>
          <a:off x="2291523" y="-331"/>
          <a:ext cx="2875990" cy="2875990"/>
        </a:xfrm>
        <a:prstGeom prst="circularArrow">
          <a:avLst>
            <a:gd name="adj1" fmla="val 5198"/>
            <a:gd name="adj2" fmla="val 335770"/>
            <a:gd name="adj3" fmla="val 4015303"/>
            <a:gd name="adj4" fmla="val 2252877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98578A-0CC2-4F8E-97CA-EB84920E2B51}">
      <dsp:nvSpPr>
        <dsp:cNvPr id="0" name=""/>
        <dsp:cNvSpPr/>
      </dsp:nvSpPr>
      <dsp:spPr>
        <a:xfrm>
          <a:off x="3346187" y="2330368"/>
          <a:ext cx="766663" cy="7666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1:Exposition: status quo</a:t>
          </a:r>
          <a:endParaRPr lang="en-US" sz="1100" kern="1200" dirty="0"/>
        </a:p>
      </dsp:txBody>
      <dsp:txXfrm>
        <a:off x="3346187" y="2330368"/>
        <a:ext cx="766663" cy="766663"/>
      </dsp:txXfrm>
    </dsp:sp>
    <dsp:sp modelId="{538E151F-CF87-4616-B9C5-6AF6AED6F40E}">
      <dsp:nvSpPr>
        <dsp:cNvPr id="0" name=""/>
        <dsp:cNvSpPr/>
      </dsp:nvSpPr>
      <dsp:spPr>
        <a:xfrm>
          <a:off x="2291523" y="-16854"/>
          <a:ext cx="2875990" cy="2909035"/>
        </a:xfrm>
        <a:prstGeom prst="circularArrow">
          <a:avLst>
            <a:gd name="adj1" fmla="val 5198"/>
            <a:gd name="adj2" fmla="val 335770"/>
            <a:gd name="adj3" fmla="val 8211354"/>
            <a:gd name="adj4" fmla="val 6448927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108D3-589B-4F74-BFC6-73FD8AE80030}">
      <dsp:nvSpPr>
        <dsp:cNvPr id="0" name=""/>
        <dsp:cNvSpPr/>
      </dsp:nvSpPr>
      <dsp:spPr>
        <a:xfrm>
          <a:off x="2132603" y="1448648"/>
          <a:ext cx="766663" cy="7666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2: Rising actions</a:t>
          </a:r>
          <a:endParaRPr lang="en-US" sz="1100" kern="1200" dirty="0"/>
        </a:p>
      </dsp:txBody>
      <dsp:txXfrm>
        <a:off x="2132603" y="1448648"/>
        <a:ext cx="766663" cy="766663"/>
      </dsp:txXfrm>
    </dsp:sp>
    <dsp:sp modelId="{A8D687E2-D8EF-493A-BD80-9A9DA14257AC}">
      <dsp:nvSpPr>
        <dsp:cNvPr id="0" name=""/>
        <dsp:cNvSpPr/>
      </dsp:nvSpPr>
      <dsp:spPr>
        <a:xfrm>
          <a:off x="2291523" y="-331"/>
          <a:ext cx="2875990" cy="2875990"/>
        </a:xfrm>
        <a:prstGeom prst="circularArrow">
          <a:avLst>
            <a:gd name="adj1" fmla="val 5198"/>
            <a:gd name="adj2" fmla="val 335770"/>
            <a:gd name="adj3" fmla="val 12298503"/>
            <a:gd name="adj4" fmla="val 10770404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9E754-BFAB-4347-AF74-1D748BDCFF0F}">
      <dsp:nvSpPr>
        <dsp:cNvPr id="0" name=""/>
        <dsp:cNvSpPr/>
      </dsp:nvSpPr>
      <dsp:spPr>
        <a:xfrm>
          <a:off x="2596151" y="21995"/>
          <a:ext cx="766663" cy="7666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3: Climax</a:t>
          </a:r>
          <a:endParaRPr lang="en-US" sz="1100" kern="1200" dirty="0"/>
        </a:p>
      </dsp:txBody>
      <dsp:txXfrm>
        <a:off x="2596151" y="21995"/>
        <a:ext cx="766663" cy="766663"/>
      </dsp:txXfrm>
    </dsp:sp>
    <dsp:sp modelId="{B0569309-7E50-4D7B-88F4-616E522EC2BE}">
      <dsp:nvSpPr>
        <dsp:cNvPr id="0" name=""/>
        <dsp:cNvSpPr/>
      </dsp:nvSpPr>
      <dsp:spPr>
        <a:xfrm>
          <a:off x="2291523" y="-331"/>
          <a:ext cx="2875990" cy="2875990"/>
        </a:xfrm>
        <a:prstGeom prst="circularArrow">
          <a:avLst>
            <a:gd name="adj1" fmla="val 5198"/>
            <a:gd name="adj2" fmla="val 335770"/>
            <a:gd name="adj3" fmla="val 16866290"/>
            <a:gd name="adj4" fmla="val 15197940"/>
            <a:gd name="adj5" fmla="val 60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3F8A1-C60C-4B99-A956-CF5121F061CF}" type="datetimeFigureOut">
              <a:rPr lang="en-GB" smtClean="0"/>
              <a:t>15/11/2017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DE903-8C86-48A1-984B-7DADFC9362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50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41957-AE17-4FFA-9BF4-C65B9E3CB88B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2AEA3-FD21-47B1-BFEC-8FD822290452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1A63-E85A-4096-B036-35DF2C347FE6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ACD1-3BFB-4E3D-BBD1-7CE21AFBAA93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5AC05-8F52-4EED-AFFB-7CAB27B1ECB6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A2A8-4938-43FF-B2E3-AC6C02E09054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6872-DB26-484D-9128-52C9F3B1E693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EEB2-737D-4E52-863D-CF584E0CFF96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929-9A1E-4AB1-92F3-6F244F06C01F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B3A9A-3BAC-4B35-9AD7-61F0F02C677C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D7C8-E2CA-4A9C-9321-14558A5D610E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04B1-F5EA-4915-A4D5-08236C94FB6B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1A4C-5219-48E2-B302-91805C19F142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76B7-E358-4306-930B-53CD56F24EC5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8FAF-0E58-40DE-886B-144DBFF6BC9C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6B42-8D08-4210-A453-A52C4FE3CE5A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19750-61FD-4B9F-8C8D-8551EE90676E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87B72BD-4593-45B6-BDAE-9EA28E5A769C}" type="datetime1">
              <a:rPr lang="en-US" smtClean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Jonathan Peel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Night: Alice </a:t>
            </a:r>
            <a:r>
              <a:rPr lang="en-GB" dirty="0" err="1" smtClean="0"/>
              <a:t>munro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For </a:t>
            </a:r>
            <a:r>
              <a:rPr lang="en-GB" dirty="0" err="1" smtClean="0"/>
              <a:t>edexcel</a:t>
            </a:r>
            <a:r>
              <a:rPr lang="en-GB" dirty="0" smtClean="0"/>
              <a:t> </a:t>
            </a:r>
            <a:r>
              <a:rPr lang="en-GB" dirty="0" err="1" smtClean="0"/>
              <a:t>igcse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372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Before we start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The short story is semi autobiographical</a:t>
            </a:r>
          </a:p>
          <a:p>
            <a:r>
              <a:rPr lang="en-GB" dirty="0" smtClean="0"/>
              <a:t>Munro is a Canadian writer</a:t>
            </a:r>
          </a:p>
          <a:p>
            <a:r>
              <a:rPr lang="en-GB" dirty="0" smtClean="0"/>
              <a:t>Nobel prize for literature 2013</a:t>
            </a:r>
          </a:p>
          <a:p>
            <a:r>
              <a:rPr lang="en-GB" dirty="0" smtClean="0"/>
              <a:t>Born 1934</a:t>
            </a:r>
          </a:p>
          <a:p>
            <a:endParaRPr lang="en-GB" dirty="0"/>
          </a:p>
          <a:p>
            <a:r>
              <a:rPr lang="en-GB" dirty="0" smtClean="0"/>
              <a:t>Described  the collection whence this story comes as ‘not quite stories’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246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Themes to explore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Match these themes in the grid below: Family relationships, impact of prolonged illness, fear for mental health, reflection on the past.</a:t>
            </a:r>
          </a:p>
          <a:p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505112"/>
              </p:ext>
            </p:extLst>
          </p:nvPr>
        </p:nvGraphicFramePr>
        <p:xfrm>
          <a:off x="1474342" y="3256907"/>
          <a:ext cx="9698805" cy="3500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299">
                  <a:extLst>
                    <a:ext uri="{9D8B030D-6E8A-4147-A177-3AD203B41FA5}">
                      <a16:colId xmlns:a16="http://schemas.microsoft.com/office/drawing/2014/main" val="1558508082"/>
                    </a:ext>
                  </a:extLst>
                </a:gridCol>
                <a:gridCol w="4318571">
                  <a:extLst>
                    <a:ext uri="{9D8B030D-6E8A-4147-A177-3AD203B41FA5}">
                      <a16:colId xmlns:a16="http://schemas.microsoft.com/office/drawing/2014/main" val="269339338"/>
                    </a:ext>
                  </a:extLst>
                </a:gridCol>
                <a:gridCol w="3232935">
                  <a:extLst>
                    <a:ext uri="{9D8B030D-6E8A-4147-A177-3AD203B41FA5}">
                      <a16:colId xmlns:a16="http://schemas.microsoft.com/office/drawing/2014/main" val="3284238546"/>
                    </a:ext>
                  </a:extLst>
                </a:gridCol>
              </a:tblGrid>
              <a:tr h="607203">
                <a:tc>
                  <a:txBody>
                    <a:bodyPr/>
                    <a:lstStyle/>
                    <a:p>
                      <a:r>
                        <a:rPr lang="en-GB" dirty="0" smtClean="0"/>
                        <a:t>theme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942466"/>
                  </a:ext>
                </a:extLst>
              </a:tr>
              <a:tr h="60720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‘I must not even think of it but I</a:t>
                      </a:r>
                      <a:r>
                        <a:rPr lang="en-GB" baseline="0" dirty="0" smtClean="0"/>
                        <a:t> did think of it’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458011"/>
                  </a:ext>
                </a:extLst>
              </a:tr>
              <a:tr h="60720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‘I knew</a:t>
                      </a:r>
                      <a:r>
                        <a:rPr lang="en-GB" baseline="0" dirty="0" smtClean="0"/>
                        <a:t> now that he had not heard me getting up and walking around on just this one night’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393755"/>
                  </a:ext>
                </a:extLst>
              </a:tr>
              <a:tr h="60720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‘I don’t remember</a:t>
                      </a:r>
                      <a:r>
                        <a:rPr lang="en-GB" sz="1400" baseline="0" dirty="0" smtClean="0"/>
                        <a:t> at any rate having to tackle any of the jobs that piled up for me in later summers, when I fought quite willingly to maintain the decency of our house’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066593"/>
                  </a:ext>
                </a:extLst>
              </a:tr>
              <a:tr h="60720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‘so that I could spend part of that time wandering about like a visitor’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 is given freedoms because of her illness. Suggests that idleness contributes to a sense of unease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95331"/>
                  </a:ext>
                </a:extLst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884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Autobiography or story…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‘One </a:t>
            </a:r>
            <a:r>
              <a:rPr lang="en-GB" dirty="0"/>
              <a:t>night – I can’t say whether it could be the twentieth or the twelfth or only the </a:t>
            </a:r>
            <a:r>
              <a:rPr lang="en-GB" dirty="0" smtClean="0"/>
              <a:t>eighth </a:t>
            </a:r>
            <a:r>
              <a:rPr lang="en-GB" dirty="0"/>
              <a:t>or the ninth that I had got up and walked – I got a sense, too late for me to change </a:t>
            </a:r>
            <a:r>
              <a:rPr lang="en-GB" dirty="0" smtClean="0"/>
              <a:t>my pace</a:t>
            </a:r>
            <a:r>
              <a:rPr lang="en-GB" dirty="0"/>
              <a:t>, that there was somebody around the corner. There was somebody waiting </a:t>
            </a:r>
            <a:r>
              <a:rPr lang="en-GB" dirty="0" smtClean="0"/>
              <a:t>there and </a:t>
            </a:r>
            <a:r>
              <a:rPr lang="en-GB" dirty="0"/>
              <a:t>I could do nothing but walk right on. I would be caught if I turned back, and it </a:t>
            </a:r>
            <a:r>
              <a:rPr lang="en-GB" dirty="0" smtClean="0"/>
              <a:t>would be </a:t>
            </a:r>
            <a:r>
              <a:rPr lang="en-GB" dirty="0"/>
              <a:t>worse that way than to be confronted</a:t>
            </a:r>
            <a:r>
              <a:rPr lang="en-GB" dirty="0" smtClean="0"/>
              <a:t>.’</a:t>
            </a:r>
          </a:p>
          <a:p>
            <a:r>
              <a:rPr lang="en-GB" dirty="0" smtClean="0"/>
              <a:t>Fiction element is strong here: needed for plot development; full of literary devices such as parenthesis and a range of sentence length.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14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Autobiography or story…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 have thought that he was maybe in his better work clothes because he had a </a:t>
            </a:r>
            <a:r>
              <a:rPr lang="en-GB" dirty="0" smtClean="0"/>
              <a:t>morning appointment </a:t>
            </a:r>
            <a:r>
              <a:rPr lang="en-GB" dirty="0"/>
              <a:t>to go to the bank, to learn, not to his surprise, that there was no </a:t>
            </a:r>
            <a:r>
              <a:rPr lang="en-GB" dirty="0" smtClean="0"/>
              <a:t>extension to </a:t>
            </a:r>
            <a:r>
              <a:rPr lang="en-GB" dirty="0"/>
              <a:t>his loan. He had worked as hard as he could but the market was not going to </a:t>
            </a:r>
            <a:r>
              <a:rPr lang="en-GB" dirty="0" smtClean="0"/>
              <a:t>turn </a:t>
            </a:r>
            <a:r>
              <a:rPr lang="en-GB" dirty="0"/>
              <a:t>around and he had to find a new way of supporting us and paying off what we owed </a:t>
            </a:r>
            <a:r>
              <a:rPr lang="en-GB" dirty="0" smtClean="0"/>
              <a:t>at the </a:t>
            </a:r>
            <a:r>
              <a:rPr lang="en-GB" dirty="0"/>
              <a:t>same time. Or he may have found out that there was a name for my </a:t>
            </a:r>
            <a:r>
              <a:rPr lang="en-GB" dirty="0" smtClean="0"/>
              <a:t>mother’s shakiness </a:t>
            </a:r>
            <a:r>
              <a:rPr lang="en-GB" dirty="0"/>
              <a:t>and that it was not going to stop. Or that he was in love with an </a:t>
            </a:r>
            <a:r>
              <a:rPr lang="en-GB" dirty="0" smtClean="0"/>
              <a:t>impossible woman.</a:t>
            </a:r>
          </a:p>
          <a:p>
            <a:r>
              <a:rPr lang="en-GB" dirty="0" smtClean="0"/>
              <a:t>The sense of family history suggests a more autobiographical approach to the storytelling at this point.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8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35968"/>
          </a:xfrm>
        </p:spPr>
        <p:txBody>
          <a:bodyPr/>
          <a:lstStyle/>
          <a:p>
            <a:r>
              <a:rPr lang="en-GB" dirty="0" smtClean="0"/>
              <a:t>A techniques table: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04782883"/>
              </p:ext>
            </p:extLst>
          </p:nvPr>
        </p:nvGraphicFramePr>
        <p:xfrm>
          <a:off x="790571" y="1611313"/>
          <a:ext cx="10639428" cy="414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6476">
                  <a:extLst>
                    <a:ext uri="{9D8B030D-6E8A-4147-A177-3AD203B41FA5}">
                      <a16:colId xmlns:a16="http://schemas.microsoft.com/office/drawing/2014/main" val="1353136134"/>
                    </a:ext>
                  </a:extLst>
                </a:gridCol>
                <a:gridCol w="3546476">
                  <a:extLst>
                    <a:ext uri="{9D8B030D-6E8A-4147-A177-3AD203B41FA5}">
                      <a16:colId xmlns:a16="http://schemas.microsoft.com/office/drawing/2014/main" val="2116806394"/>
                    </a:ext>
                  </a:extLst>
                </a:gridCol>
                <a:gridCol w="3546476">
                  <a:extLst>
                    <a:ext uri="{9D8B030D-6E8A-4147-A177-3AD203B41FA5}">
                      <a16:colId xmlns:a16="http://schemas.microsoft.com/office/drawing/2014/main" val="1840560363"/>
                    </a:ext>
                  </a:extLst>
                </a:gridCol>
              </a:tblGrid>
              <a:tr h="469204">
                <a:tc>
                  <a:txBody>
                    <a:bodyPr/>
                    <a:lstStyle/>
                    <a:p>
                      <a:r>
                        <a:rPr lang="en-GB" dirty="0" smtClean="0"/>
                        <a:t>technique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271131"/>
                  </a:ext>
                </a:extLst>
              </a:tr>
              <a:tr h="690369">
                <a:tc>
                  <a:txBody>
                    <a:bodyPr/>
                    <a:lstStyle/>
                    <a:p>
                      <a:r>
                        <a:rPr lang="en-GB" dirty="0" smtClean="0"/>
                        <a:t>contrast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‘How wide awake I</a:t>
                      </a:r>
                      <a:r>
                        <a:rPr lang="en-GB" sz="1200" baseline="0" dirty="0" smtClean="0"/>
                        <a:t> was with the rest of the household asleep’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Establishes a clear difference between her and her family.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035791"/>
                  </a:ext>
                </a:extLst>
              </a:tr>
              <a:tr h="690369">
                <a:tc>
                  <a:txBody>
                    <a:bodyPr/>
                    <a:lstStyle/>
                    <a:p>
                      <a:r>
                        <a:rPr lang="en-GB" dirty="0" smtClean="0"/>
                        <a:t>Repetition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002740"/>
                  </a:ext>
                </a:extLst>
              </a:tr>
              <a:tr h="690369">
                <a:tc>
                  <a:txBody>
                    <a:bodyPr/>
                    <a:lstStyle/>
                    <a:p>
                      <a:r>
                        <a:rPr lang="en-GB" dirty="0" smtClean="0"/>
                        <a:t>Conversational tone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‘now’,</a:t>
                      </a:r>
                      <a:r>
                        <a:rPr lang="en-GB" baseline="0" dirty="0" smtClean="0"/>
                        <a:t> ‘so’ links</a:t>
                      </a:r>
                    </a:p>
                    <a:p>
                      <a:r>
                        <a:rPr lang="en-GB" baseline="0" dirty="0" smtClean="0"/>
                        <a:t>Use of parentheses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038402"/>
                  </a:ext>
                </a:extLst>
              </a:tr>
              <a:tr h="690369">
                <a:tc>
                  <a:txBody>
                    <a:bodyPr/>
                    <a:lstStyle/>
                    <a:p>
                      <a:r>
                        <a:rPr lang="en-GB" dirty="0" smtClean="0"/>
                        <a:t>Descriptive</a:t>
                      </a:r>
                      <a:r>
                        <a:rPr lang="en-GB" baseline="0" dirty="0" smtClean="0"/>
                        <a:t> detail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Develops the narrative</a:t>
                      </a:r>
                      <a:r>
                        <a:rPr lang="en-GB" baseline="0" dirty="0" smtClean="0"/>
                        <a:t> aspect, enables the reader to visualise the setting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607261"/>
                  </a:ext>
                </a:extLst>
              </a:tr>
              <a:tr h="690369">
                <a:tc>
                  <a:txBody>
                    <a:bodyPr/>
                    <a:lstStyle/>
                    <a:p>
                      <a:r>
                        <a:rPr lang="en-GB" dirty="0" smtClean="0"/>
                        <a:t>Short sentences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‘absurd,’ ‘The</a:t>
                      </a:r>
                      <a:r>
                        <a:rPr lang="en-GB" baseline="0" dirty="0" smtClean="0"/>
                        <a:t> Freedom’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69580"/>
                  </a:ext>
                </a:extLst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13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SPEECH: look for examples of these speech types.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Direct Speech: “” is used to show the Actual words Spoken: vivid and dynamic writing</a:t>
            </a:r>
          </a:p>
          <a:p>
            <a:r>
              <a:rPr lang="en-GB" dirty="0" smtClean="0"/>
              <a:t>Indirect speech: speech as reported by the narrator: Less direct, a sense of distance.</a:t>
            </a:r>
          </a:p>
          <a:p>
            <a:endParaRPr lang="en-GB" dirty="0"/>
          </a:p>
          <a:p>
            <a:r>
              <a:rPr lang="en-GB" dirty="0" smtClean="0"/>
              <a:t>Direct speeches with no marking (free indirect speech) : can suggest the content of a speech but may not actually be quoting. Can engage the reader with the question or response being told.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8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The passage is full of references to Canada and specific forms of nature.</a:t>
            </a:r>
          </a:p>
          <a:p>
            <a:endParaRPr lang="en-GB" dirty="0"/>
          </a:p>
          <a:p>
            <a:r>
              <a:rPr lang="en-GB" dirty="0" smtClean="0"/>
              <a:t>Make a list of the references you can find.</a:t>
            </a:r>
          </a:p>
          <a:p>
            <a:r>
              <a:rPr lang="en-GB" dirty="0" smtClean="0"/>
              <a:t>Do the repetitive images give any sense of the nature of the life they lead in rural Canada?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77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Below you see the normal structure of a short story.  How does this story fit that structure?</a:t>
            </a:r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59791056"/>
              </p:ext>
            </p:extLst>
          </p:nvPr>
        </p:nvGraphicFramePr>
        <p:xfrm>
          <a:off x="1479479" y="3482938"/>
          <a:ext cx="7459038" cy="3097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60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223</TotalTime>
  <Words>697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Tw Cen MT</vt:lpstr>
      <vt:lpstr>Droplet</vt:lpstr>
      <vt:lpstr>Night: Alice munro</vt:lpstr>
      <vt:lpstr>Before we start</vt:lpstr>
      <vt:lpstr>Themes to explore</vt:lpstr>
      <vt:lpstr>Autobiography or story…</vt:lpstr>
      <vt:lpstr>Autobiography or story…</vt:lpstr>
      <vt:lpstr>A techniques table:</vt:lpstr>
      <vt:lpstr>SPEECH: look for examples of these speech types.</vt:lpstr>
      <vt:lpstr>Setting</vt:lpstr>
      <vt:lpstr>Structure</vt:lpstr>
    </vt:vector>
  </TitlesOfParts>
  <Company>John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Night: Alice munro</dc:title>
  <dc:creator>Jonathan Peel</dc:creator>
  <cp:lastModifiedBy>Smeaton L</cp:lastModifiedBy>
  <cp:revision>6</cp:revision>
  <dcterms:created xsi:type="dcterms:W3CDTF">2017-06-27T07:12:53Z</dcterms:created>
  <dcterms:modified xsi:type="dcterms:W3CDTF">2017-11-15T11:51:17Z</dcterms:modified>
</cp:coreProperties>
</file>