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02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4D66F-BF80-4FEA-B6DA-49F29ADEEC74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DF6-BA5A-4E5A-AE8F-21426A7A0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5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DF6-BA5A-4E5A-AE8F-21426A7A0BD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613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6A4ADEC-8ED7-46A2-82EF-75BB1F8109F0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7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9060-7013-441A-8438-91E81AE72DC4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1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4DF97-55AE-46A6-9A43-9E85F2E107AC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52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6775-9FF7-47A7-8B3A-166C29CC1BAC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9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97D7-8F32-4106-BFD9-FE96D537E475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07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5752-D69C-4237-A73D-20BC57979AA9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7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A7CF-2BA8-401B-B2DD-B26EB7D85EBF}" type="datetime1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9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2FC0-97BE-44F2-9C88-A9A6A24AE736}" type="datetime1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1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7BC1-5E98-4F44-AF72-D37D2CE95D90}" type="datetime1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0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1D44-304B-4CEE-91C9-AC0217B2BE00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66346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3A3E-BBF8-4415-97A4-1A451247457F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59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C801D44-304B-4CEE-91C9-AC0217B2BE00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jonathan peel jls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72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about/our-organizati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/>
              <a:t>S</a:t>
            </a:r>
            <a:r>
              <a:rPr lang="en-GB" dirty="0" smtClean="0"/>
              <a:t>ingle Story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85329434-13DF-4107-9FF2-A3F624EF0CD7}" type="datetime2">
              <a:rPr lang="en-GB" smtClean="0"/>
              <a:t>Friday, 03 April 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6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To consider specific language choice…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 have added detail to this on the next slide… see </a:t>
            </a:r>
            <a:r>
              <a:rPr lang="en-GB" dirty="0" smtClean="0"/>
              <a:t>what </a:t>
            </a:r>
            <a:r>
              <a:rPr lang="en-GB" dirty="0" smtClean="0"/>
              <a:t>you can come up with…</a:t>
            </a:r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77877"/>
              </p:ext>
            </p:extLst>
          </p:nvPr>
        </p:nvGraphicFramePr>
        <p:xfrm>
          <a:off x="990600" y="2590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Quotation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Short,</a:t>
                      </a:r>
                      <a:r>
                        <a:rPr lang="en-GB" sz="1100" baseline="0" dirty="0" smtClean="0"/>
                        <a:t> direct sentence</a:t>
                      </a:r>
                      <a:endParaRPr lang="en-GB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Links</a:t>
                      </a:r>
                      <a:r>
                        <a:rPr lang="en-GB" sz="1100" baseline="0" dirty="0" smtClean="0"/>
                        <a:t> between paras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Short simple strong vocabulary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03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Here some examples – you should aim to find at least three more of each type and add to your tables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707042"/>
              </p:ext>
            </p:extLst>
          </p:nvPr>
        </p:nvGraphicFramePr>
        <p:xfrm>
          <a:off x="228600" y="990600"/>
          <a:ext cx="8229600" cy="562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quotation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Short,</a:t>
                      </a:r>
                      <a:r>
                        <a:rPr lang="en-GB" sz="1100" baseline="0" dirty="0" smtClean="0"/>
                        <a:t> direct sentence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“Now, I loved those American and British books I read”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Opening of paragraphs direct and strong and forms the firs t[part of a short sentence </a:t>
                      </a:r>
                      <a:r>
                        <a:rPr lang="en-GB" sz="1100" dirty="0" err="1" smtClean="0"/>
                        <a:t>tricolon</a:t>
                      </a:r>
                      <a:r>
                        <a:rPr lang="en-GB" sz="1100" dirty="0" smtClean="0"/>
                        <a:t>. All is intended to increase the power of the epiphany</a:t>
                      </a:r>
                      <a:r>
                        <a:rPr lang="en-GB" sz="1100" baseline="0" dirty="0" smtClean="0"/>
                        <a:t> about the quality of African Literature.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Short,</a:t>
                      </a:r>
                      <a:r>
                        <a:rPr lang="en-GB" sz="1100" baseline="0" dirty="0" smtClean="0"/>
                        <a:t> direct sentence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“My father was a professor”.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Simple statement of fact also shows the level of education of the family and value placed on learning.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Short,</a:t>
                      </a:r>
                      <a:r>
                        <a:rPr lang="en-GB" sz="1100" baseline="0" dirty="0" smtClean="0"/>
                        <a:t> direct sentence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“Their poverty was my single story of them”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Strong closing sentence  explains and reinforces</a:t>
                      </a:r>
                      <a:r>
                        <a:rPr lang="en-GB" sz="1100" baseline="0" dirty="0" smtClean="0"/>
                        <a:t> the message of the speech.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Links</a:t>
                      </a:r>
                      <a:r>
                        <a:rPr lang="en-GB" sz="1100" baseline="0" dirty="0" smtClean="0"/>
                        <a:t> between paras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“They played in the snow…weather”</a:t>
                      </a:r>
                    </a:p>
                    <a:p>
                      <a:r>
                        <a:rPr lang="en-GB" sz="1100" dirty="0" smtClean="0"/>
                        <a:t>“we didn’t have snow…there was no need to”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L9 and L12.</a:t>
                      </a:r>
                      <a:r>
                        <a:rPr lang="en-GB" sz="1100" baseline="0" dirty="0" smtClean="0"/>
                        <a:t>  The </a:t>
                      </a:r>
                      <a:r>
                        <a:rPr lang="en-GB" sz="1100" baseline="0" dirty="0" err="1" smtClean="0"/>
                        <a:t>tricolon</a:t>
                      </a:r>
                      <a:r>
                        <a:rPr lang="en-GB" sz="1100" baseline="0" dirty="0" smtClean="0"/>
                        <a:t> in Line 12 explains and answers the humorous comment in Line 9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Short simple strong vocabulary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“She assumed I did not know…”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In this short sentence, the key word is “assumed”.  We all make assumptions, often based on little or no evidence.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Short simple strong vocabulary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“I was overwhelmed with shame”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“overwhelmed” has been chosen for the power of the image it creates.  This is so much more powerful</a:t>
                      </a:r>
                      <a:r>
                        <a:rPr lang="en-GB" sz="1100" baseline="0" dirty="0" smtClean="0"/>
                        <a:t> than a longer phrase involving “very” or a list of poorly considered adjectives.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Topic Sentences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“what this demonstrates…”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Clear indication</a:t>
                      </a:r>
                      <a:r>
                        <a:rPr lang="en-GB" sz="1100" baseline="0" dirty="0" smtClean="0"/>
                        <a:t> of the subject matter to be discussed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Topic</a:t>
                      </a:r>
                      <a:r>
                        <a:rPr lang="en-GB" sz="1100" baseline="0" dirty="0" smtClean="0"/>
                        <a:t> Sentences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“I come from a conventional</a:t>
                      </a:r>
                      <a:r>
                        <a:rPr lang="en-GB" sz="1100" baseline="0" dirty="0" smtClean="0"/>
                        <a:t> middle-class Nigerian family.”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Clear indication</a:t>
                      </a:r>
                      <a:r>
                        <a:rPr lang="en-GB" sz="1100" baseline="0" dirty="0" smtClean="0"/>
                        <a:t> of the subject matter to be discussed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25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World Wide Web:  Ted talks are watched by millions</a:t>
            </a:r>
          </a:p>
          <a:p>
            <a:r>
              <a:rPr lang="en-GB" dirty="0" smtClean="0">
                <a:hlinkClick r:id="rId2"/>
              </a:rPr>
              <a:t>https://www.ted.com/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audience at the event are highly intelligent; highly successful and highly ambitious</a:t>
            </a:r>
          </a:p>
          <a:p>
            <a:r>
              <a:rPr lang="en-GB" dirty="0" smtClean="0"/>
              <a:t>How might this be reflected in the content and in the manner of delivery?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81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According to TED: </a:t>
            </a:r>
          </a:p>
          <a:p>
            <a:r>
              <a:rPr lang="en-GB" dirty="0"/>
              <a:t>TED is a platform for ideas worth spreading. Started in 1984 as a conference where technology, entertainment and design converged, TED today shares ideas from a broad spectrum — from science to business to global issues — in more than 100 languages. Meanwhile, independent </a:t>
            </a:r>
            <a:r>
              <a:rPr lang="en-GB" dirty="0" err="1"/>
              <a:t>TEDx</a:t>
            </a:r>
            <a:r>
              <a:rPr lang="en-GB" dirty="0"/>
              <a:t> events help share ideas in communities around the world</a:t>
            </a:r>
            <a:r>
              <a:rPr lang="en-GB" dirty="0" smtClean="0"/>
              <a:t>.</a:t>
            </a:r>
          </a:p>
          <a:p>
            <a:r>
              <a:rPr lang="en-GB" dirty="0" smtClean="0">
                <a:hlinkClick r:id="rId2"/>
              </a:rPr>
              <a:t>https://www.ted.com/about/our-organization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45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Inform:  We learn about </a:t>
            </a:r>
            <a:r>
              <a:rPr lang="en-GB" dirty="0" err="1" smtClean="0"/>
              <a:t>Adichie’s</a:t>
            </a:r>
            <a:r>
              <a:rPr lang="en-GB" dirty="0" smtClean="0"/>
              <a:t> childhood and her path the fame as a writer</a:t>
            </a:r>
          </a:p>
          <a:p>
            <a:r>
              <a:rPr lang="en-GB" dirty="0" smtClean="0"/>
              <a:t>Explain:  She explains the problem with a response to anything which is not based on as wide a reference as possible.</a:t>
            </a:r>
          </a:p>
          <a:p>
            <a:r>
              <a:rPr lang="en-GB" dirty="0" smtClean="0"/>
              <a:t>Describe:  She describes events and feelings to assist the listener in assimilating her ideas.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80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Imagine: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You meet someone for the first time</a:t>
            </a:r>
          </a:p>
          <a:p>
            <a:endParaRPr lang="en-GB" dirty="0"/>
          </a:p>
          <a:p>
            <a:r>
              <a:rPr lang="en-GB" dirty="0" smtClean="0"/>
              <a:t>All you know is their nationality </a:t>
            </a:r>
            <a:r>
              <a:rPr lang="en-GB" smtClean="0"/>
              <a:t>or their </a:t>
            </a:r>
            <a:r>
              <a:rPr lang="en-GB" dirty="0" smtClean="0"/>
              <a:t>profession</a:t>
            </a:r>
          </a:p>
          <a:p>
            <a:endParaRPr lang="en-GB" dirty="0"/>
          </a:p>
          <a:p>
            <a:r>
              <a:rPr lang="en-GB" dirty="0" smtClean="0"/>
              <a:t>How might your stereotyping affect your initial impressions of that person?</a:t>
            </a:r>
          </a:p>
          <a:p>
            <a:r>
              <a:rPr lang="en-GB" dirty="0" smtClean="0"/>
              <a:t>Are there characteristics which we expect to find in a person because of a single fact?</a:t>
            </a:r>
          </a:p>
          <a:p>
            <a:endParaRPr lang="en-GB" dirty="0"/>
          </a:p>
          <a:p>
            <a:r>
              <a:rPr lang="en-GB" dirty="0" smtClean="0"/>
              <a:t>An example  found on the web:</a:t>
            </a:r>
          </a:p>
          <a:p>
            <a:r>
              <a:rPr lang="en-GB" i="1" dirty="0"/>
              <a:t>How can you tell when an accountant is extroverted?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He looks at your shoes while he's talking to you instead of his own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 that example a single story has defined an entire group of professionals – highly skilled and highly intelligent professionals.</a:t>
            </a:r>
          </a:p>
        </p:txBody>
      </p:sp>
    </p:spTree>
    <p:extLst>
      <p:ext uri="{BB962C8B-B14F-4D97-AF65-F5344CB8AC3E}">
        <p14:creationId xmlns:p14="http://schemas.microsoft.com/office/powerpoint/2010/main" val="118640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 </a:t>
            </a:r>
            <a:r>
              <a:rPr lang="en-GB" dirty="0" err="1" smtClean="0"/>
              <a:t>tructure</a:t>
            </a:r>
            <a:endParaRPr lang="en-GB" dirty="0" smtClean="0"/>
          </a:p>
          <a:p>
            <a:r>
              <a:rPr lang="en-GB" dirty="0" smtClean="0"/>
              <a:t>L </a:t>
            </a:r>
            <a:r>
              <a:rPr lang="en-GB" dirty="0" err="1" smtClean="0"/>
              <a:t>anguage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 err="1" smtClean="0"/>
              <a:t>udience</a:t>
            </a:r>
            <a:endParaRPr lang="en-GB" dirty="0" smtClean="0"/>
          </a:p>
          <a:p>
            <a:r>
              <a:rPr lang="en-GB" dirty="0" smtClean="0"/>
              <a:t>P </a:t>
            </a:r>
            <a:r>
              <a:rPr lang="en-GB" dirty="0" err="1" smtClean="0"/>
              <a:t>urpose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 useful mnemonic when finding our way into a non-fiction passage.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9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is a formal speech delivered at a TED conference.  The structure reflects this.</a:t>
            </a:r>
          </a:p>
          <a:p>
            <a:r>
              <a:rPr lang="en-GB" dirty="0" smtClean="0"/>
              <a:t>All speeches should follow a pattern:  Introduction, exposition , conclusion</a:t>
            </a:r>
          </a:p>
          <a:p>
            <a:r>
              <a:rPr lang="en-GB" dirty="0" smtClean="0"/>
              <a:t>Introduction:</a:t>
            </a:r>
          </a:p>
          <a:p>
            <a:r>
              <a:rPr lang="en-GB" dirty="0" smtClean="0"/>
              <a:t>Here Adichie introduces herself and her theme.  Sentences are short and language is clear and direct.  Why is this?</a:t>
            </a:r>
          </a:p>
          <a:p>
            <a:r>
              <a:rPr lang="en-GB" dirty="0" smtClean="0"/>
              <a:t>She introduces irony and humour in paragraph 2.  This is still introduction, but we are learning about her character.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5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Humour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293501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Quotation</a:t>
                      </a:r>
                      <a:endParaRPr lang="en-GB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explanation</a:t>
                      </a:r>
                      <a:endParaRPr lang="en-GB" dirty="0"/>
                    </a:p>
                  </a:txBody>
                  <a:tcPr marL="80998" marR="809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My poor mother was obligated</a:t>
                      </a:r>
                      <a:r>
                        <a:rPr lang="en-GB" baseline="0" dirty="0" smtClean="0"/>
                        <a:t> to read</a:t>
                      </a:r>
                      <a:endParaRPr lang="en-GB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0998" marR="8099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They played in the snow</a:t>
                      </a:r>
                      <a:endParaRPr lang="en-GB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0998" marR="8099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story mimics British obsessions that have no place in Africa</a:t>
                      </a:r>
                      <a:endParaRPr lang="en-GB" dirty="0"/>
                    </a:p>
                  </a:txBody>
                  <a:tcPr marL="80998" marR="8099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She hide</a:t>
                      </a:r>
                      <a:r>
                        <a:rPr lang="en-GB" baseline="0" dirty="0" smtClean="0"/>
                        <a:t>s her own racial heritage when writing</a:t>
                      </a:r>
                      <a:endParaRPr lang="en-GB" dirty="0"/>
                    </a:p>
                  </a:txBody>
                  <a:tcPr marL="80998" marR="8099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6382" y="46482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Complete this table to begin to explore the way in which humour and character is established in the introduction.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9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Begins in Paragraph 4</a:t>
            </a:r>
          </a:p>
          <a:p>
            <a:r>
              <a:rPr lang="en-GB" dirty="0" smtClean="0"/>
              <a:t>The purpose of the piece has been made clear in Paragraph 1:  The danger of a Single Story.</a:t>
            </a:r>
          </a:p>
          <a:p>
            <a:endParaRPr lang="en-GB" dirty="0"/>
          </a:p>
          <a:p>
            <a:r>
              <a:rPr lang="en-GB" dirty="0" smtClean="0"/>
              <a:t>The writing will move away from INFORMING the reader towards EXPLAINING the purpose of the talk.</a:t>
            </a:r>
          </a:p>
          <a:p>
            <a:r>
              <a:rPr lang="en-GB" dirty="0" smtClean="0"/>
              <a:t>In your anthologies, highlight all the words which suggest that explanation is taking place:  “ for example “because”</a:t>
            </a:r>
          </a:p>
          <a:p>
            <a:r>
              <a:rPr lang="en-GB" dirty="0" smtClean="0"/>
              <a:t>Much of this section will take the form of </a:t>
            </a:r>
            <a:r>
              <a:rPr lang="en-GB" i="1" dirty="0" smtClean="0"/>
              <a:t>Personal Anecdote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462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last 4 paragraphs we find a conclusion.</a:t>
            </a:r>
          </a:p>
          <a:p>
            <a:r>
              <a:rPr lang="en-GB" dirty="0" smtClean="0"/>
              <a:t>The key word here is “SO” which highlights the summing up of the ideas.</a:t>
            </a:r>
          </a:p>
          <a:p>
            <a:endParaRPr lang="en-GB" dirty="0"/>
          </a:p>
          <a:p>
            <a:r>
              <a:rPr lang="en-GB" dirty="0" smtClean="0"/>
              <a:t>Her final sentence stands alone and wraps up her vision of her better world – her “kind of paradise”  It is an effective conclusion to a witty, thoughtful and entertaining speech.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61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Speeches are delivered in the First Person – this is a personal reflection and is clearly based on personal experience.</a:t>
            </a:r>
          </a:p>
          <a:p>
            <a:r>
              <a:rPr lang="en-GB" dirty="0" smtClean="0"/>
              <a:t>Clarity is helped by :</a:t>
            </a:r>
          </a:p>
          <a:p>
            <a:pPr marL="0" indent="0">
              <a:buNone/>
            </a:pPr>
            <a:r>
              <a:rPr lang="en-GB" dirty="0" smtClean="0"/>
              <a:t>Short sentences</a:t>
            </a:r>
          </a:p>
          <a:p>
            <a:pPr marL="0" indent="0">
              <a:buNone/>
            </a:pPr>
            <a:r>
              <a:rPr lang="en-GB" dirty="0" smtClean="0"/>
              <a:t>Links between paragraphs </a:t>
            </a:r>
          </a:p>
          <a:p>
            <a:pPr marL="0" indent="0">
              <a:buNone/>
            </a:pPr>
            <a:r>
              <a:rPr lang="en-GB" dirty="0" smtClean="0"/>
              <a:t>Strong but straightforward vocabulary</a:t>
            </a:r>
          </a:p>
          <a:p>
            <a:pPr marL="0" indent="0">
              <a:buNone/>
            </a:pPr>
            <a:r>
              <a:rPr lang="en-GB" dirty="0" smtClean="0"/>
              <a:t>Short paragraphs with clear TOPIC SENTENCES.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18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Annotate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Annotate three paragraphs of your choice to show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Short sentences</a:t>
            </a:r>
          </a:p>
          <a:p>
            <a:pPr marL="0" indent="0">
              <a:buNone/>
            </a:pPr>
            <a:r>
              <a:rPr lang="en-GB" dirty="0"/>
              <a:t>Links between paragraphs </a:t>
            </a:r>
          </a:p>
          <a:p>
            <a:pPr marL="0" indent="0">
              <a:buNone/>
            </a:pPr>
            <a:r>
              <a:rPr lang="en-GB" dirty="0"/>
              <a:t>Strong but straightforward vocabulary</a:t>
            </a:r>
          </a:p>
          <a:p>
            <a:pPr marL="0" indent="0">
              <a:buNone/>
            </a:pPr>
            <a:r>
              <a:rPr lang="en-GB" dirty="0"/>
              <a:t>Short paragraphs with clear TOPIC SENTENCES.</a:t>
            </a:r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r>
              <a:rPr lang="en-GB" dirty="0" smtClean="0"/>
              <a:t>You will need to continue this task in your own time. To cover the whole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364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397</TotalTime>
  <Words>982</Words>
  <Application>Microsoft Office PowerPoint</Application>
  <PresentationFormat>On-screen Show (4:3)</PresentationFormat>
  <Paragraphs>123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Tw Cen MT</vt:lpstr>
      <vt:lpstr>Tw Cen MT Condensed</vt:lpstr>
      <vt:lpstr>Wingdings 3</vt:lpstr>
      <vt:lpstr>Integral</vt:lpstr>
      <vt:lpstr>A Single Story</vt:lpstr>
      <vt:lpstr>Imagine:</vt:lpstr>
      <vt:lpstr>The Text</vt:lpstr>
      <vt:lpstr>Structure</vt:lpstr>
      <vt:lpstr>Humour</vt:lpstr>
      <vt:lpstr>Exposition</vt:lpstr>
      <vt:lpstr>Conclusion </vt:lpstr>
      <vt:lpstr>LANGUAGE</vt:lpstr>
      <vt:lpstr>Annotate </vt:lpstr>
      <vt:lpstr>TABLE</vt:lpstr>
      <vt:lpstr>Here some examples – you should aim to find at least three more of each type and add to your tables</vt:lpstr>
      <vt:lpstr>Audience</vt:lpstr>
      <vt:lpstr>PURPOSE</vt:lpstr>
      <vt:lpstr>Purpose: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Single Story</dc:title>
  <dc:creator>Jonathan Peel</dc:creator>
  <cp:lastModifiedBy>Ballantyne H C</cp:lastModifiedBy>
  <cp:revision>11</cp:revision>
  <dcterms:created xsi:type="dcterms:W3CDTF">2006-08-16T00:00:00Z</dcterms:created>
  <dcterms:modified xsi:type="dcterms:W3CDTF">2020-04-03T08:28:53Z</dcterms:modified>
</cp:coreProperties>
</file>