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6" autoAdjust="0"/>
    <p:restoredTop sz="94660"/>
  </p:normalViewPr>
  <p:slideViewPr>
    <p:cSldViewPr snapToGrid="0">
      <p:cViewPr varScale="1">
        <p:scale>
          <a:sx n="60" d="100"/>
          <a:sy n="60" d="100"/>
        </p:scale>
        <p:origin x="96" y="3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027BBFD9-1990-47F1-87C2-17B6094F2C35}" type="datetimeFigureOut">
              <a:rPr lang="en-GB" smtClean="0"/>
              <a:t>01/06/2020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A0304F5-5B8F-4CBF-80A6-08B06A78A6AE}" type="slidenum">
              <a:rPr lang="en-GB" smtClean="0"/>
              <a:t>‹#›</a:t>
            </a:fld>
            <a:endParaRPr lang="en-GB"/>
          </a:p>
        </p:txBody>
      </p:sp>
    </p:spTree>
    <p:extLst>
      <p:ext uri="{BB962C8B-B14F-4D97-AF65-F5344CB8AC3E}">
        <p14:creationId xmlns:p14="http://schemas.microsoft.com/office/powerpoint/2010/main" val="2990915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27BBFD9-1990-47F1-87C2-17B6094F2C35}" type="datetimeFigureOut">
              <a:rPr lang="en-GB" smtClean="0"/>
              <a:t>01/06/2020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A0304F5-5B8F-4CBF-80A6-08B06A78A6AE}" type="slidenum">
              <a:rPr lang="en-GB" smtClean="0"/>
              <a:t>‹#›</a:t>
            </a:fld>
            <a:endParaRPr lang="en-GB"/>
          </a:p>
        </p:txBody>
      </p:sp>
    </p:spTree>
    <p:extLst>
      <p:ext uri="{BB962C8B-B14F-4D97-AF65-F5344CB8AC3E}">
        <p14:creationId xmlns:p14="http://schemas.microsoft.com/office/powerpoint/2010/main" val="478030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27BBFD9-1990-47F1-87C2-17B6094F2C35}" type="datetimeFigureOut">
              <a:rPr lang="en-GB" smtClean="0"/>
              <a:t>01/06/2020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A0304F5-5B8F-4CBF-80A6-08B06A78A6AE}" type="slidenum">
              <a:rPr lang="en-GB" smtClean="0"/>
              <a:t>‹#›</a:t>
            </a:fld>
            <a:endParaRPr lang="en-GB"/>
          </a:p>
        </p:txBody>
      </p:sp>
    </p:spTree>
    <p:extLst>
      <p:ext uri="{BB962C8B-B14F-4D97-AF65-F5344CB8AC3E}">
        <p14:creationId xmlns:p14="http://schemas.microsoft.com/office/powerpoint/2010/main" val="32479025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27BBFD9-1990-47F1-87C2-17B6094F2C35}" type="datetimeFigureOut">
              <a:rPr lang="en-GB" smtClean="0"/>
              <a:t>01/06/2020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A0304F5-5B8F-4CBF-80A6-08B06A78A6AE}" type="slidenum">
              <a:rPr lang="en-GB" smtClean="0"/>
              <a:t>‹#›</a:t>
            </a:fld>
            <a:endParaRPr lang="en-GB"/>
          </a:p>
        </p:txBody>
      </p:sp>
    </p:spTree>
    <p:extLst>
      <p:ext uri="{BB962C8B-B14F-4D97-AF65-F5344CB8AC3E}">
        <p14:creationId xmlns:p14="http://schemas.microsoft.com/office/powerpoint/2010/main" val="843497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27BBFD9-1990-47F1-87C2-17B6094F2C35}" type="datetimeFigureOut">
              <a:rPr lang="en-GB" smtClean="0"/>
              <a:t>01/06/2020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A0304F5-5B8F-4CBF-80A6-08B06A78A6AE}" type="slidenum">
              <a:rPr lang="en-GB" smtClean="0"/>
              <a:t>‹#›</a:t>
            </a:fld>
            <a:endParaRPr lang="en-GB"/>
          </a:p>
        </p:txBody>
      </p:sp>
    </p:spTree>
    <p:extLst>
      <p:ext uri="{BB962C8B-B14F-4D97-AF65-F5344CB8AC3E}">
        <p14:creationId xmlns:p14="http://schemas.microsoft.com/office/powerpoint/2010/main" val="27293582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027BBFD9-1990-47F1-87C2-17B6094F2C35}" type="datetimeFigureOut">
              <a:rPr lang="en-GB" smtClean="0"/>
              <a:t>01/06/2020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A0304F5-5B8F-4CBF-80A6-08B06A78A6AE}" type="slidenum">
              <a:rPr lang="en-GB" smtClean="0"/>
              <a:t>‹#›</a:t>
            </a:fld>
            <a:endParaRPr lang="en-GB"/>
          </a:p>
        </p:txBody>
      </p:sp>
    </p:spTree>
    <p:extLst>
      <p:ext uri="{BB962C8B-B14F-4D97-AF65-F5344CB8AC3E}">
        <p14:creationId xmlns:p14="http://schemas.microsoft.com/office/powerpoint/2010/main" val="35467262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027BBFD9-1990-47F1-87C2-17B6094F2C35}" type="datetimeFigureOut">
              <a:rPr lang="en-GB" smtClean="0"/>
              <a:t>01/06/2020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A0304F5-5B8F-4CBF-80A6-08B06A78A6AE}" type="slidenum">
              <a:rPr lang="en-GB" smtClean="0"/>
              <a:t>‹#›</a:t>
            </a:fld>
            <a:endParaRPr lang="en-GB"/>
          </a:p>
        </p:txBody>
      </p:sp>
    </p:spTree>
    <p:extLst>
      <p:ext uri="{BB962C8B-B14F-4D97-AF65-F5344CB8AC3E}">
        <p14:creationId xmlns:p14="http://schemas.microsoft.com/office/powerpoint/2010/main" val="35941869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027BBFD9-1990-47F1-87C2-17B6094F2C35}" type="datetimeFigureOut">
              <a:rPr lang="en-GB" smtClean="0"/>
              <a:t>01/06/2020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A0304F5-5B8F-4CBF-80A6-08B06A78A6AE}" type="slidenum">
              <a:rPr lang="en-GB" smtClean="0"/>
              <a:t>‹#›</a:t>
            </a:fld>
            <a:endParaRPr lang="en-GB"/>
          </a:p>
        </p:txBody>
      </p:sp>
    </p:spTree>
    <p:extLst>
      <p:ext uri="{BB962C8B-B14F-4D97-AF65-F5344CB8AC3E}">
        <p14:creationId xmlns:p14="http://schemas.microsoft.com/office/powerpoint/2010/main" val="1139403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7BBFD9-1990-47F1-87C2-17B6094F2C35}" type="datetimeFigureOut">
              <a:rPr lang="en-GB" smtClean="0"/>
              <a:t>01/06/2020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A0304F5-5B8F-4CBF-80A6-08B06A78A6AE}" type="slidenum">
              <a:rPr lang="en-GB" smtClean="0"/>
              <a:t>‹#›</a:t>
            </a:fld>
            <a:endParaRPr lang="en-GB"/>
          </a:p>
        </p:txBody>
      </p:sp>
    </p:spTree>
    <p:extLst>
      <p:ext uri="{BB962C8B-B14F-4D97-AF65-F5344CB8AC3E}">
        <p14:creationId xmlns:p14="http://schemas.microsoft.com/office/powerpoint/2010/main" val="12971983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27BBFD9-1990-47F1-87C2-17B6094F2C35}" type="datetimeFigureOut">
              <a:rPr lang="en-GB" smtClean="0"/>
              <a:t>01/06/2020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A0304F5-5B8F-4CBF-80A6-08B06A78A6AE}" type="slidenum">
              <a:rPr lang="en-GB" smtClean="0"/>
              <a:t>‹#›</a:t>
            </a:fld>
            <a:endParaRPr lang="en-GB"/>
          </a:p>
        </p:txBody>
      </p:sp>
    </p:spTree>
    <p:extLst>
      <p:ext uri="{BB962C8B-B14F-4D97-AF65-F5344CB8AC3E}">
        <p14:creationId xmlns:p14="http://schemas.microsoft.com/office/powerpoint/2010/main" val="32499059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27BBFD9-1990-47F1-87C2-17B6094F2C35}" type="datetimeFigureOut">
              <a:rPr lang="en-GB" smtClean="0"/>
              <a:t>01/06/2020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A0304F5-5B8F-4CBF-80A6-08B06A78A6AE}" type="slidenum">
              <a:rPr lang="en-GB" smtClean="0"/>
              <a:t>‹#›</a:t>
            </a:fld>
            <a:endParaRPr lang="en-GB"/>
          </a:p>
        </p:txBody>
      </p:sp>
    </p:spTree>
    <p:extLst>
      <p:ext uri="{BB962C8B-B14F-4D97-AF65-F5344CB8AC3E}">
        <p14:creationId xmlns:p14="http://schemas.microsoft.com/office/powerpoint/2010/main" val="27284293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7BBFD9-1990-47F1-87C2-17B6094F2C35}" type="datetimeFigureOut">
              <a:rPr lang="en-GB" smtClean="0"/>
              <a:t>01/06/2020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0304F5-5B8F-4CBF-80A6-08B06A78A6AE}" type="slidenum">
              <a:rPr lang="en-GB" smtClean="0"/>
              <a:t>‹#›</a:t>
            </a:fld>
            <a:endParaRPr lang="en-GB"/>
          </a:p>
        </p:txBody>
      </p:sp>
    </p:spTree>
    <p:extLst>
      <p:ext uri="{BB962C8B-B14F-4D97-AF65-F5344CB8AC3E}">
        <p14:creationId xmlns:p14="http://schemas.microsoft.com/office/powerpoint/2010/main" val="20684390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solidFill>
                  <a:schemeClr val="bg1"/>
                </a:solidFill>
              </a:rPr>
              <a:t>Huckleberry Finn</a:t>
            </a:r>
            <a:endParaRPr lang="en-GB" dirty="0">
              <a:solidFill>
                <a:schemeClr val="bg1"/>
              </a:solidFill>
            </a:endParaRPr>
          </a:p>
        </p:txBody>
      </p:sp>
      <p:sp>
        <p:nvSpPr>
          <p:cNvPr id="3" name="Subtitle 2"/>
          <p:cNvSpPr>
            <a:spLocks noGrp="1"/>
          </p:cNvSpPr>
          <p:nvPr>
            <p:ph type="subTitle" idx="1"/>
          </p:nvPr>
        </p:nvSpPr>
        <p:spPr/>
        <p:txBody>
          <a:bodyPr/>
          <a:lstStyle/>
          <a:p>
            <a:r>
              <a:rPr lang="en-GB" dirty="0" smtClean="0">
                <a:solidFill>
                  <a:schemeClr val="bg1"/>
                </a:solidFill>
              </a:rPr>
              <a:t>Key Ideas and Commentary</a:t>
            </a:r>
            <a:endParaRPr lang="en-GB" dirty="0">
              <a:solidFill>
                <a:schemeClr val="bg1"/>
              </a:solidFill>
            </a:endParaRPr>
          </a:p>
        </p:txBody>
      </p:sp>
    </p:spTree>
    <p:extLst>
      <p:ext uri="{BB962C8B-B14F-4D97-AF65-F5344CB8AC3E}">
        <p14:creationId xmlns:p14="http://schemas.microsoft.com/office/powerpoint/2010/main" val="38553198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6138"/>
          </a:xfrm>
        </p:spPr>
        <p:txBody>
          <a:bodyPr>
            <a:normAutofit fontScale="90000"/>
          </a:bodyPr>
          <a:lstStyle/>
          <a:p>
            <a:endParaRPr lang="en-GB" dirty="0"/>
          </a:p>
        </p:txBody>
      </p:sp>
      <p:sp>
        <p:nvSpPr>
          <p:cNvPr id="3" name="Content Placeholder 2"/>
          <p:cNvSpPr>
            <a:spLocks noGrp="1"/>
          </p:cNvSpPr>
          <p:nvPr>
            <p:ph idx="1"/>
          </p:nvPr>
        </p:nvSpPr>
        <p:spPr>
          <a:xfrm>
            <a:off x="160421" y="365126"/>
            <a:ext cx="11806990" cy="5377948"/>
          </a:xfrm>
        </p:spPr>
        <p:txBody>
          <a:bodyPr>
            <a:normAutofit fontScale="62500" lnSpcReduction="20000"/>
          </a:bodyPr>
          <a:lstStyle/>
          <a:p>
            <a:r>
              <a:rPr lang="en-GB" dirty="0" err="1" smtClean="0">
                <a:solidFill>
                  <a:schemeClr val="bg1"/>
                </a:solidFill>
              </a:rPr>
              <a:t>Grangerford</a:t>
            </a:r>
            <a:r>
              <a:rPr lang="en-GB" dirty="0" smtClean="0">
                <a:solidFill>
                  <a:schemeClr val="bg1"/>
                </a:solidFill>
              </a:rPr>
              <a:t> home</a:t>
            </a:r>
          </a:p>
          <a:p>
            <a:pPr marL="0" indent="0">
              <a:buNone/>
            </a:pPr>
            <a:r>
              <a:rPr lang="en-GB" dirty="0" err="1" smtClean="0">
                <a:solidFill>
                  <a:schemeClr val="bg1"/>
                </a:solidFill>
              </a:rPr>
              <a:t>Grangerford</a:t>
            </a:r>
            <a:r>
              <a:rPr lang="en-GB" dirty="0" smtClean="0">
                <a:solidFill>
                  <a:schemeClr val="bg1"/>
                </a:solidFill>
              </a:rPr>
              <a:t> home. Prosperous plantation apparently located on the Kentucky side of the river. After their raft is smashed by a steamboat, Huck is separated from Jim and taken in by the prosperous </a:t>
            </a:r>
            <a:r>
              <a:rPr lang="en-GB" dirty="0" err="1" smtClean="0">
                <a:solidFill>
                  <a:schemeClr val="bg1"/>
                </a:solidFill>
              </a:rPr>
              <a:t>Grangerford</a:t>
            </a:r>
            <a:r>
              <a:rPr lang="en-GB" dirty="0" smtClean="0">
                <a:solidFill>
                  <a:schemeClr val="bg1"/>
                </a:solidFill>
              </a:rPr>
              <a:t> family, whose home represents the thin veneer of southern civilization. It offers everything Huck wants in life, but after all the </a:t>
            </a:r>
            <a:r>
              <a:rPr lang="en-GB" dirty="0" err="1" smtClean="0">
                <a:solidFill>
                  <a:schemeClr val="bg1"/>
                </a:solidFill>
              </a:rPr>
              <a:t>Grangerford</a:t>
            </a:r>
            <a:r>
              <a:rPr lang="en-GB" dirty="0" smtClean="0">
                <a:solidFill>
                  <a:schemeClr val="bg1"/>
                </a:solidFill>
              </a:rPr>
              <a:t> men are killed in a senseless feud that unmasks southern degeneracy, he returns to the river with Jim, who has repaired the raft while hiding nearby.</a:t>
            </a:r>
          </a:p>
          <a:p>
            <a:r>
              <a:rPr lang="en-GB" dirty="0" smtClean="0">
                <a:solidFill>
                  <a:schemeClr val="bg1"/>
                </a:solidFill>
              </a:rPr>
              <a:t>*Pike County</a:t>
            </a:r>
          </a:p>
          <a:p>
            <a:pPr marL="0" indent="0">
              <a:buNone/>
            </a:pPr>
            <a:r>
              <a:rPr lang="en-GB" dirty="0" smtClean="0">
                <a:solidFill>
                  <a:schemeClr val="bg1"/>
                </a:solidFill>
              </a:rPr>
              <a:t>Pike County. Real Missouri county, about fifteen miles south of Hannibal, from which Huck claims to come when he meets the King and Duke, scoundrels who board the raft and take control, again making it impossible for Huck and Jim to return upriver. The county was notorious as the birthplace of worthless frontier characters before the Civil War and is thus another symbol of the South’s decadence.</a:t>
            </a:r>
          </a:p>
          <a:p>
            <a:r>
              <a:rPr lang="en-GB" dirty="0" err="1" smtClean="0">
                <a:solidFill>
                  <a:schemeClr val="bg1"/>
                </a:solidFill>
              </a:rPr>
              <a:t>Bricksville</a:t>
            </a:r>
            <a:endParaRPr lang="en-GB" dirty="0" smtClean="0">
              <a:solidFill>
                <a:schemeClr val="bg1"/>
              </a:solidFill>
            </a:endParaRPr>
          </a:p>
          <a:p>
            <a:pPr marL="0" indent="0">
              <a:buNone/>
            </a:pPr>
            <a:r>
              <a:rPr lang="en-GB" dirty="0" err="1" smtClean="0">
                <a:solidFill>
                  <a:schemeClr val="bg1"/>
                </a:solidFill>
              </a:rPr>
              <a:t>Bricksville</a:t>
            </a:r>
            <a:r>
              <a:rPr lang="en-GB" dirty="0" smtClean="0">
                <a:solidFill>
                  <a:schemeClr val="bg1"/>
                </a:solidFill>
              </a:rPr>
              <a:t>. Arkansas town in which Huck witnesses still more depravity: a shooting, a would-be lynch mob, and the King and Duke’s lurid stage show, the Royal Nonesuch. “</a:t>
            </a:r>
            <a:r>
              <a:rPr lang="en-GB" dirty="0" err="1" smtClean="0">
                <a:solidFill>
                  <a:schemeClr val="bg1"/>
                </a:solidFill>
              </a:rPr>
              <a:t>Bricksville</a:t>
            </a:r>
            <a:r>
              <a:rPr lang="en-GB" dirty="0" smtClean="0">
                <a:solidFill>
                  <a:schemeClr val="bg1"/>
                </a:solidFill>
              </a:rPr>
              <a:t>” is ironically named, as its streets are all mud, and its houses are rotting wood-frame structures gradually sliding into the river.</a:t>
            </a:r>
          </a:p>
          <a:p>
            <a:pPr marL="0" indent="0">
              <a:buNone/>
            </a:pPr>
            <a:r>
              <a:rPr lang="en-GB" dirty="0" smtClean="0">
                <a:solidFill>
                  <a:schemeClr val="bg1"/>
                </a:solidFill>
              </a:rPr>
              <a:t>Pikesville</a:t>
            </a:r>
          </a:p>
          <a:p>
            <a:pPr marL="0" indent="0">
              <a:buNone/>
            </a:pPr>
            <a:r>
              <a:rPr lang="en-GB" dirty="0" smtClean="0">
                <a:solidFill>
                  <a:schemeClr val="bg1"/>
                </a:solidFill>
              </a:rPr>
              <a:t>Pikesville. Shabby Arkansas village that is the raft’s last stop. Jim becomes a prisoner on the nearby farm of Tom Sawyer’s Uncle Silas and Aunt Sally Phelps. In a wholesale departure from the tone and movement of the narrative, Huck and Tom spend the novel’s last chapters in a farcical plot to free Jim. Afterward, Huck rebels against Aunt Sally’s plan to adopt and “</a:t>
            </a:r>
            <a:r>
              <a:rPr lang="en-GB" dirty="0" err="1" smtClean="0">
                <a:solidFill>
                  <a:schemeClr val="bg1"/>
                </a:solidFill>
              </a:rPr>
              <a:t>sivilize</a:t>
            </a:r>
            <a:r>
              <a:rPr lang="en-GB" dirty="0" smtClean="0">
                <a:solidFill>
                  <a:schemeClr val="bg1"/>
                </a:solidFill>
              </a:rPr>
              <a:t>” him and proposes “to light out for the Territory”—presumably the vast Indian territory west of Arkansas and Missouri.</a:t>
            </a:r>
            <a:endParaRPr lang="en-GB" dirty="0">
              <a:solidFill>
                <a:schemeClr val="bg1"/>
              </a:solidFill>
            </a:endParaRPr>
          </a:p>
        </p:txBody>
      </p:sp>
    </p:spTree>
    <p:extLst>
      <p:ext uri="{BB962C8B-B14F-4D97-AF65-F5344CB8AC3E}">
        <p14:creationId xmlns:p14="http://schemas.microsoft.com/office/powerpoint/2010/main" val="14718360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4590"/>
            <a:ext cx="10515600" cy="786064"/>
          </a:xfrm>
        </p:spPr>
        <p:txBody>
          <a:bodyPr/>
          <a:lstStyle/>
          <a:p>
            <a:r>
              <a:rPr lang="en-GB" dirty="0" smtClean="0">
                <a:solidFill>
                  <a:schemeClr val="bg1"/>
                </a:solidFill>
              </a:rPr>
              <a:t>Freedom and Constraint</a:t>
            </a:r>
            <a:endParaRPr lang="en-GB" dirty="0">
              <a:solidFill>
                <a:schemeClr val="bg1"/>
              </a:solidFill>
            </a:endParaRPr>
          </a:p>
        </p:txBody>
      </p:sp>
      <p:sp>
        <p:nvSpPr>
          <p:cNvPr id="3" name="Content Placeholder 2"/>
          <p:cNvSpPr>
            <a:spLocks noGrp="1"/>
          </p:cNvSpPr>
          <p:nvPr>
            <p:ph idx="1"/>
          </p:nvPr>
        </p:nvSpPr>
        <p:spPr>
          <a:xfrm>
            <a:off x="288758" y="1010654"/>
            <a:ext cx="11614484" cy="5037220"/>
          </a:xfrm>
        </p:spPr>
        <p:txBody>
          <a:bodyPr>
            <a:normAutofit fontScale="70000" lnSpcReduction="20000"/>
          </a:bodyPr>
          <a:lstStyle/>
          <a:p>
            <a:pPr marL="0" indent="0">
              <a:buNone/>
            </a:pPr>
            <a:r>
              <a:rPr lang="en-GB" dirty="0" smtClean="0">
                <a:solidFill>
                  <a:schemeClr val="bg1"/>
                </a:solidFill>
              </a:rPr>
              <a:t>It is a powerful irony that a book about a boy who is running away from his abusive father, who locks him up for days at a time, and a runaway slave with a price on his head should be one of the greatest evocations of freedom in American literature. Nonetheless, the atmosphere of </a:t>
            </a:r>
            <a:r>
              <a:rPr lang="en-GB" i="1" dirty="0" smtClean="0">
                <a:solidFill>
                  <a:schemeClr val="bg1"/>
                </a:solidFill>
              </a:rPr>
              <a:t>The Adventures of Huckleberry Finn</a:t>
            </a:r>
            <a:r>
              <a:rPr lang="en-GB" dirty="0" smtClean="0">
                <a:solidFill>
                  <a:schemeClr val="bg1"/>
                </a:solidFill>
              </a:rPr>
              <a:t> is unmistakably an expansive one, in which joyful idleness mingles with a sense of possibility and adventure. In between their various escapades, Huck and Jim spend many days simply drifting down the river, fishing, swimming, idling, talking, and doing exactly as they please. It is an idyllic life, contrasting sharply with Jim’s former slavery and with both lifestyles Huck has recently endured: constrained by respectability at the Widow Douglas’s house and locked up in a log cabin by his father.</a:t>
            </a:r>
          </a:p>
          <a:p>
            <a:pPr marL="0" indent="0">
              <a:buNone/>
            </a:pPr>
            <a:r>
              <a:rPr lang="en-GB" dirty="0" smtClean="0">
                <a:solidFill>
                  <a:schemeClr val="bg1"/>
                </a:solidFill>
              </a:rPr>
              <a:t>Huck and Jim are both ignorant and unsophisticated, but they are continually shown to be wiser than those around them. One of the principal reasons for this is that others in the book pursue pointless goals, which demonstrably bring them no happiness: the </a:t>
            </a:r>
            <a:r>
              <a:rPr lang="en-GB" dirty="0" err="1" smtClean="0">
                <a:solidFill>
                  <a:schemeClr val="bg1"/>
                </a:solidFill>
              </a:rPr>
              <a:t>Grangerfords</a:t>
            </a:r>
            <a:r>
              <a:rPr lang="en-GB" dirty="0" smtClean="0">
                <a:solidFill>
                  <a:schemeClr val="bg1"/>
                </a:solidFill>
              </a:rPr>
              <a:t> and the </a:t>
            </a:r>
            <a:r>
              <a:rPr lang="en-GB" dirty="0" err="1" smtClean="0">
                <a:solidFill>
                  <a:schemeClr val="bg1"/>
                </a:solidFill>
              </a:rPr>
              <a:t>Shepherdsons</a:t>
            </a:r>
            <a:r>
              <a:rPr lang="en-GB" dirty="0" smtClean="0">
                <a:solidFill>
                  <a:schemeClr val="bg1"/>
                </a:solidFill>
              </a:rPr>
              <a:t> with their senseless blood feud, or the Duke and the Dauphin constantly seeking to cheat people out of their money. Huck and Jim are both in pursuit of freedom, and they enjoy it while they pursue it. They are both indifferent to money. Huck is already rich without wanting to be and has found that the money does nothing but constrain his liberty and prevent him from enjoying simple pleasures. He is running away from the money, and the limitations it placed on his freedom, just as Jim is escaping from literal slavery. At the end of the book, the revelations that both Miss Watson and Pap Finn are dead confirm the freedom of Jim and Huck to live the lives of their choice. In Huck’s case, this is one of absolute freedom, while Jim, no longer a slave, is constrained only by willingly assumed obligations to his wife and children.</a:t>
            </a:r>
          </a:p>
          <a:p>
            <a:endParaRPr lang="en-GB" dirty="0">
              <a:solidFill>
                <a:schemeClr val="bg1"/>
              </a:solidFill>
            </a:endParaRPr>
          </a:p>
        </p:txBody>
      </p:sp>
    </p:spTree>
    <p:extLst>
      <p:ext uri="{BB962C8B-B14F-4D97-AF65-F5344CB8AC3E}">
        <p14:creationId xmlns:p14="http://schemas.microsoft.com/office/powerpoint/2010/main" val="8545750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8337"/>
            <a:ext cx="10515600" cy="786063"/>
          </a:xfrm>
        </p:spPr>
        <p:txBody>
          <a:bodyPr/>
          <a:lstStyle/>
          <a:p>
            <a:r>
              <a:rPr lang="en-GB" dirty="0" smtClean="0">
                <a:solidFill>
                  <a:schemeClr val="bg1"/>
                </a:solidFill>
              </a:rPr>
              <a:t>Education and Ignorance</a:t>
            </a:r>
            <a:endParaRPr lang="en-GB" dirty="0">
              <a:solidFill>
                <a:schemeClr val="bg1"/>
              </a:solidFill>
            </a:endParaRPr>
          </a:p>
        </p:txBody>
      </p:sp>
      <p:sp>
        <p:nvSpPr>
          <p:cNvPr id="3" name="Content Placeholder 2"/>
          <p:cNvSpPr>
            <a:spLocks noGrp="1"/>
          </p:cNvSpPr>
          <p:nvPr>
            <p:ph idx="1"/>
          </p:nvPr>
        </p:nvSpPr>
        <p:spPr>
          <a:xfrm>
            <a:off x="272716" y="914400"/>
            <a:ext cx="11357810" cy="4668253"/>
          </a:xfrm>
        </p:spPr>
        <p:txBody>
          <a:bodyPr>
            <a:normAutofit fontScale="92500" lnSpcReduction="20000"/>
          </a:bodyPr>
          <a:lstStyle/>
          <a:p>
            <a:r>
              <a:rPr lang="en-GB" dirty="0" smtClean="0">
                <a:solidFill>
                  <a:schemeClr val="bg1"/>
                </a:solidFill>
              </a:rPr>
              <a:t>One of Twain’s favourite comic set-pieces is the argument between one character who is completely ignorant and another who is very nearly so. Jim and Huck fulfil these criteria in </a:t>
            </a:r>
            <a:r>
              <a:rPr lang="en-GB" i="1" dirty="0" smtClean="0">
                <a:solidFill>
                  <a:schemeClr val="bg1"/>
                </a:solidFill>
              </a:rPr>
              <a:t>The Adventures of Huckleberry Finn</a:t>
            </a:r>
            <a:r>
              <a:rPr lang="en-GB" dirty="0" smtClean="0">
                <a:solidFill>
                  <a:schemeClr val="bg1"/>
                </a:solidFill>
              </a:rPr>
              <a:t>, just as Huck and Tom do in </a:t>
            </a:r>
            <a:r>
              <a:rPr lang="en-GB" i="1" dirty="0" smtClean="0">
                <a:solidFill>
                  <a:schemeClr val="bg1"/>
                </a:solidFill>
              </a:rPr>
              <a:t>The Adventures of Tom Sawyer </a:t>
            </a:r>
            <a:r>
              <a:rPr lang="en-GB" dirty="0" smtClean="0">
                <a:solidFill>
                  <a:schemeClr val="bg1"/>
                </a:solidFill>
              </a:rPr>
              <a:t>before Huck goes to school.</a:t>
            </a:r>
          </a:p>
          <a:p>
            <a:r>
              <a:rPr lang="en-GB" dirty="0" smtClean="0">
                <a:solidFill>
                  <a:schemeClr val="bg1"/>
                </a:solidFill>
              </a:rPr>
              <a:t>None of the characters in the book appear to be particularly well-educated, though many of them seem so to Huck. The difference in levels of education allows Twain to rewrite the same essential piece of comedy in various different ways, all of which only work on the assumption that both the author and the reader are better educated and more discerning than any of the characters. Huck, who takes a didactic attitude when talking to Jim about European history, is impressed by Emmeline </a:t>
            </a:r>
            <a:r>
              <a:rPr lang="en-GB" dirty="0" err="1" smtClean="0">
                <a:solidFill>
                  <a:schemeClr val="bg1"/>
                </a:solidFill>
              </a:rPr>
              <a:t>Grangerford’s</a:t>
            </a:r>
            <a:r>
              <a:rPr lang="en-GB" dirty="0" smtClean="0">
                <a:solidFill>
                  <a:schemeClr val="bg1"/>
                </a:solidFill>
              </a:rPr>
              <a:t> terrible poetry and even by the Duke’s mangling of Shakespeare. The Duke knows at least the names of the famous actors, David Garrick and Edmund Kean, though he probably knows little else about them. No one in his small-town audience even knows enough to be surprised that they are both alive and performing in an Arkansas courthouse.</a:t>
            </a:r>
          </a:p>
          <a:p>
            <a:endParaRPr lang="en-GB" dirty="0">
              <a:solidFill>
                <a:schemeClr val="bg1"/>
              </a:solidFill>
            </a:endParaRPr>
          </a:p>
        </p:txBody>
      </p:sp>
    </p:spTree>
    <p:extLst>
      <p:ext uri="{BB962C8B-B14F-4D97-AF65-F5344CB8AC3E}">
        <p14:creationId xmlns:p14="http://schemas.microsoft.com/office/powerpoint/2010/main" val="10958455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4380"/>
            <a:ext cx="10515600" cy="609600"/>
          </a:xfrm>
        </p:spPr>
        <p:txBody>
          <a:bodyPr>
            <a:normAutofit fontScale="90000"/>
          </a:bodyPr>
          <a:lstStyle/>
          <a:p>
            <a:r>
              <a:rPr lang="en-GB" dirty="0" smtClean="0">
                <a:solidFill>
                  <a:schemeClr val="bg1"/>
                </a:solidFill>
              </a:rPr>
              <a:t>Social Class</a:t>
            </a:r>
            <a:endParaRPr lang="en-GB" dirty="0">
              <a:solidFill>
                <a:schemeClr val="bg1"/>
              </a:solidFill>
            </a:endParaRPr>
          </a:p>
        </p:txBody>
      </p:sp>
      <p:sp>
        <p:nvSpPr>
          <p:cNvPr id="3" name="Content Placeholder 2"/>
          <p:cNvSpPr>
            <a:spLocks noGrp="1"/>
          </p:cNvSpPr>
          <p:nvPr>
            <p:ph idx="1"/>
          </p:nvPr>
        </p:nvSpPr>
        <p:spPr>
          <a:xfrm>
            <a:off x="288758" y="753980"/>
            <a:ext cx="11566358" cy="4876799"/>
          </a:xfrm>
        </p:spPr>
        <p:txBody>
          <a:bodyPr>
            <a:normAutofit fontScale="70000" lnSpcReduction="20000"/>
          </a:bodyPr>
          <a:lstStyle/>
          <a:p>
            <a:r>
              <a:rPr lang="en-GB" dirty="0" smtClean="0">
                <a:solidFill>
                  <a:schemeClr val="bg1"/>
                </a:solidFill>
              </a:rPr>
              <a:t>The characters in the book span the social spectrum, from the feuding </a:t>
            </a:r>
            <a:r>
              <a:rPr lang="en-GB" dirty="0" err="1" smtClean="0">
                <a:solidFill>
                  <a:schemeClr val="bg1"/>
                </a:solidFill>
              </a:rPr>
              <a:t>Grangerfords</a:t>
            </a:r>
            <a:r>
              <a:rPr lang="en-GB" dirty="0" smtClean="0">
                <a:solidFill>
                  <a:schemeClr val="bg1"/>
                </a:solidFill>
              </a:rPr>
              <a:t> and </a:t>
            </a:r>
            <a:r>
              <a:rPr lang="en-GB" dirty="0" err="1" smtClean="0">
                <a:solidFill>
                  <a:schemeClr val="bg1"/>
                </a:solidFill>
              </a:rPr>
              <a:t>Shepherdsons</a:t>
            </a:r>
            <a:r>
              <a:rPr lang="en-GB" dirty="0" smtClean="0">
                <a:solidFill>
                  <a:schemeClr val="bg1"/>
                </a:solidFill>
              </a:rPr>
              <a:t>, who represent the wealthy landowning class, to several vagrants, drifters, and, of course, slaves. It is ironic that the grandest titles, Duke of Bridgewater and Dauphin of France, are claimed by characters close to the bottom of the social spectrum for white people, a couple of miscreant vagabonds who make money by cheating and stealing from the vulnerable.</a:t>
            </a:r>
          </a:p>
          <a:p>
            <a:r>
              <a:rPr lang="en-GB" dirty="0" smtClean="0">
                <a:solidFill>
                  <a:schemeClr val="bg1"/>
                </a:solidFill>
              </a:rPr>
              <a:t>The book begins with a significant change in Huck’s own social status. In </a:t>
            </a:r>
            <a:r>
              <a:rPr lang="en-GB" i="1" dirty="0" smtClean="0">
                <a:solidFill>
                  <a:schemeClr val="bg1"/>
                </a:solidFill>
              </a:rPr>
              <a:t>The Adventures of Tom Sawyer</a:t>
            </a:r>
            <a:r>
              <a:rPr lang="en-GB" dirty="0" smtClean="0">
                <a:solidFill>
                  <a:schemeClr val="bg1"/>
                </a:solidFill>
              </a:rPr>
              <a:t>, he was outside the respectable society of St. Petersburg, the envy of the other children because he did not have to attend school but a pariah as far as the adults were concerned. However, having become rich, he has begun to live with the Widow Douglas, one of the town’s wealthiest and most socially elite citizens. Huck’s father, a ragged, illiterate alcoholic, is horrified to find his son learning to read and write, wearing smart, clean clothes, and sleeping in a soft bed in a fine house. This elevation in Huck’s social status seems to irk him just as much as his inability to claim Huck’s money, for which he has no plans except to spend it on whiskey.</a:t>
            </a:r>
          </a:p>
          <a:p>
            <a:r>
              <a:rPr lang="en-GB" dirty="0" smtClean="0">
                <a:solidFill>
                  <a:schemeClr val="bg1"/>
                </a:solidFill>
              </a:rPr>
              <a:t>Although Twain often satirizes respectability, he also treats his upper-class characters with more respect than the poor and ignorant. Even the icily cruel Colonel </a:t>
            </a:r>
            <a:r>
              <a:rPr lang="en-GB" dirty="0" err="1" smtClean="0">
                <a:solidFill>
                  <a:schemeClr val="bg1"/>
                </a:solidFill>
              </a:rPr>
              <a:t>Sherburn</a:t>
            </a:r>
            <a:r>
              <a:rPr lang="en-GB" dirty="0" smtClean="0">
                <a:solidFill>
                  <a:schemeClr val="bg1"/>
                </a:solidFill>
              </a:rPr>
              <a:t> is clearly the superior of everyone else in the town where he lives, and his social superiority translates directly into his quality as a human being. He may be unsympathetic, but he is also courageous and cool-headed, conscious that he is a better, braver, more intelligent man than the rabble who want to lynch him. Both Twain and Huck seem to share his perspective, along with that of Widow Douglas, who says that good breeding is “worth as much in a man as it is in a horse.”</a:t>
            </a:r>
          </a:p>
          <a:p>
            <a:endParaRPr lang="en-GB" dirty="0">
              <a:solidFill>
                <a:schemeClr val="bg1"/>
              </a:solidFill>
            </a:endParaRPr>
          </a:p>
        </p:txBody>
      </p:sp>
    </p:spTree>
    <p:extLst>
      <p:ext uri="{BB962C8B-B14F-4D97-AF65-F5344CB8AC3E}">
        <p14:creationId xmlns:p14="http://schemas.microsoft.com/office/powerpoint/2010/main" val="19760310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bg1"/>
                </a:solidFill>
              </a:rPr>
              <a:t>Slavery and Race</a:t>
            </a:r>
            <a:endParaRPr lang="en-GB" dirty="0">
              <a:solidFill>
                <a:schemeClr val="bg1"/>
              </a:solidFill>
            </a:endParaRPr>
          </a:p>
        </p:txBody>
      </p:sp>
      <p:sp>
        <p:nvSpPr>
          <p:cNvPr id="3" name="Content Placeholder 2"/>
          <p:cNvSpPr>
            <a:spLocks noGrp="1"/>
          </p:cNvSpPr>
          <p:nvPr>
            <p:ph idx="1"/>
          </p:nvPr>
        </p:nvSpPr>
        <p:spPr>
          <a:xfrm>
            <a:off x="368968" y="1363579"/>
            <a:ext cx="11245516" cy="4315326"/>
          </a:xfrm>
        </p:spPr>
        <p:txBody>
          <a:bodyPr>
            <a:normAutofit fontScale="70000" lnSpcReduction="20000"/>
          </a:bodyPr>
          <a:lstStyle/>
          <a:p>
            <a:r>
              <a:rPr lang="en-GB" dirty="0" smtClean="0">
                <a:solidFill>
                  <a:schemeClr val="bg1"/>
                </a:solidFill>
              </a:rPr>
              <a:t>The adventures of Huckleberry Finn are also the adventures of Jim the runaway slave, but “adventures” does not seem such an apposite term in the second instance. Huck and Jim are often separated, and Jim does not share in most of Huck’s escapades on land, because he cannot risk being seen. This makes it clear that, while Huck and Jim are traveling along the same route, they are on very different journeys. Huck has no particular destination, and the consequences of getting caught are not particularly serious for him. Jim has a price on his head, and his escape is a matter of life and death, something Huck does not always understand.</a:t>
            </a:r>
          </a:p>
          <a:p>
            <a:r>
              <a:rPr lang="en-GB" dirty="0" smtClean="0">
                <a:solidFill>
                  <a:schemeClr val="bg1"/>
                </a:solidFill>
              </a:rPr>
              <a:t>Huck is probably as colour-blind and unprejudiced as it is possible for any white person raised in the South in the era of slavery to be. He is loyal to Jim and generally treats him as an approximate equal, with occasional disparaging comments on his intelligence, education, and credulous nature. This is partly because Huck is not part of respectable, white, slave-owning society himself. However, he has lapses, the most serious of which occurs when he thinks they are about to reach Cairo, which means that Jim will be a free man. At this point, he regards Jim as a piece of property belonging to Miss Watson and is ashamed to be stealing from her. Jim’s wife and children also appear to him as valuable possessions owned by members of his own race. He has the same reaction when Jim is captured by Silas Phelps, even fearing eternal damnation for his part in helping Jim to escape. At such crucial points, the racial divide between Huck and Jim prevents them from enjoying the uncomplicated friendship which existed between Huck and Tom in </a:t>
            </a:r>
            <a:r>
              <a:rPr lang="en-GB" i="1" dirty="0" smtClean="0">
                <a:solidFill>
                  <a:schemeClr val="bg1"/>
                </a:solidFill>
              </a:rPr>
              <a:t>The Adventures of Tom Sawyer</a:t>
            </a:r>
            <a:r>
              <a:rPr lang="en-GB" dirty="0" smtClean="0">
                <a:solidFill>
                  <a:schemeClr val="bg1"/>
                </a:solidFill>
              </a:rPr>
              <a:t>.</a:t>
            </a:r>
          </a:p>
          <a:p>
            <a:endParaRPr lang="en-GB" dirty="0"/>
          </a:p>
        </p:txBody>
      </p:sp>
    </p:spTree>
    <p:extLst>
      <p:ext uri="{BB962C8B-B14F-4D97-AF65-F5344CB8AC3E}">
        <p14:creationId xmlns:p14="http://schemas.microsoft.com/office/powerpoint/2010/main" val="27082212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bg1"/>
                </a:solidFill>
              </a:rPr>
              <a:t>Narrative Voice – unreliable first person</a:t>
            </a:r>
            <a:endParaRPr lang="en-GB" dirty="0">
              <a:solidFill>
                <a:schemeClr val="bg1"/>
              </a:solidFill>
            </a:endParaRPr>
          </a:p>
        </p:txBody>
      </p:sp>
      <p:sp>
        <p:nvSpPr>
          <p:cNvPr id="3" name="Content Placeholder 2"/>
          <p:cNvSpPr>
            <a:spLocks noGrp="1"/>
          </p:cNvSpPr>
          <p:nvPr>
            <p:ph idx="1"/>
          </p:nvPr>
        </p:nvSpPr>
        <p:spPr>
          <a:xfrm>
            <a:off x="336884" y="1363579"/>
            <a:ext cx="11277600" cy="4395537"/>
          </a:xfrm>
        </p:spPr>
        <p:txBody>
          <a:bodyPr>
            <a:normAutofit fontScale="77500" lnSpcReduction="20000"/>
          </a:bodyPr>
          <a:lstStyle/>
          <a:p>
            <a:pPr marL="0" indent="0">
              <a:buNone/>
            </a:pPr>
            <a:r>
              <a:rPr lang="en-GB" dirty="0" smtClean="0">
                <a:solidFill>
                  <a:schemeClr val="bg1"/>
                </a:solidFill>
              </a:rPr>
              <a:t>The Adventures of Huckleberry Finn was a breakthrough in American literature for its presentation of Huck Finn, an adolescent boy who tells the story in his own language. The novel was one of the first in America to employ the child's perspective and employ the vernacular—a language specific to a region or group of people—throughout the book. Many critics have characterized the smoothness of Huck's language as the most unique feature of the book. Lionel Trilling sees Twain's creation of Huck's voice as a measure of his genius. He writes that Huck's language has "the immediacy of the heard voice." Shelley Fisher </a:t>
            </a:r>
            <a:r>
              <a:rPr lang="en-GB" dirty="0" err="1" smtClean="0">
                <a:solidFill>
                  <a:schemeClr val="bg1"/>
                </a:solidFill>
              </a:rPr>
              <a:t>Fishkin</a:t>
            </a:r>
            <a:r>
              <a:rPr lang="en-GB" dirty="0" smtClean="0">
                <a:solidFill>
                  <a:schemeClr val="bg1"/>
                </a:solidFill>
              </a:rPr>
              <a:t> has suggested that Twain created Huck's style of speech from that of a real boy, an African-American child that he met in the early 1870s, combined with dialects of white people he had heard as a child. But Huck's unique perspective is that of a lower-class, southern white child, who has been viewed as an outcast by society. From this position, Huck narrates the story of his encounters with various southern types, sometimes revealing his </a:t>
            </a:r>
            <a:r>
              <a:rPr lang="en-GB" dirty="0" err="1" smtClean="0">
                <a:solidFill>
                  <a:schemeClr val="bg1"/>
                </a:solidFill>
              </a:rPr>
              <a:t>naivete</a:t>
            </a:r>
            <a:r>
              <a:rPr lang="en-GB" dirty="0" smtClean="0">
                <a:solidFill>
                  <a:schemeClr val="bg1"/>
                </a:solidFill>
              </a:rPr>
              <a:t> and, at other times, his acute ability to see through the hypocrisy of his elders. Many readers have commented on Huck's unreliability as a narrator, though, especially in his admiration of the gaudy taste exhibited by the </a:t>
            </a:r>
            <a:r>
              <a:rPr lang="en-GB" dirty="0" err="1" smtClean="0">
                <a:solidFill>
                  <a:schemeClr val="bg1"/>
                </a:solidFill>
              </a:rPr>
              <a:t>Grangerfords</a:t>
            </a:r>
            <a:r>
              <a:rPr lang="en-GB" dirty="0" smtClean="0">
                <a:solidFill>
                  <a:schemeClr val="bg1"/>
                </a:solidFill>
              </a:rPr>
              <a:t> and his inability to see through his own prejudices when he tells Aunt Sally that no one was hurt on board the ship, although a "nigger" was killed.</a:t>
            </a:r>
          </a:p>
          <a:p>
            <a:pPr marL="0" indent="0">
              <a:buNone/>
            </a:pPr>
            <a:endParaRPr lang="en-GB" dirty="0">
              <a:solidFill>
                <a:schemeClr val="bg1"/>
              </a:solidFill>
            </a:endParaRPr>
          </a:p>
        </p:txBody>
      </p:sp>
    </p:spTree>
    <p:extLst>
      <p:ext uri="{BB962C8B-B14F-4D97-AF65-F5344CB8AC3E}">
        <p14:creationId xmlns:p14="http://schemas.microsoft.com/office/powerpoint/2010/main" val="35758507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50328"/>
          </a:xfrm>
        </p:spPr>
        <p:txBody>
          <a:bodyPr/>
          <a:lstStyle/>
          <a:p>
            <a:r>
              <a:rPr lang="en-GB" dirty="0" smtClean="0">
                <a:solidFill>
                  <a:schemeClr val="bg1"/>
                </a:solidFill>
              </a:rPr>
              <a:t>Setting</a:t>
            </a:r>
            <a:endParaRPr lang="en-GB" dirty="0">
              <a:solidFill>
                <a:schemeClr val="bg1"/>
              </a:solidFill>
            </a:endParaRPr>
          </a:p>
        </p:txBody>
      </p:sp>
      <p:sp>
        <p:nvSpPr>
          <p:cNvPr id="3" name="Content Placeholder 2"/>
          <p:cNvSpPr>
            <a:spLocks noGrp="1"/>
          </p:cNvSpPr>
          <p:nvPr>
            <p:ph idx="1"/>
          </p:nvPr>
        </p:nvSpPr>
        <p:spPr>
          <a:xfrm>
            <a:off x="529389" y="1138989"/>
            <a:ext cx="11149264" cy="4411580"/>
          </a:xfrm>
        </p:spPr>
        <p:txBody>
          <a:bodyPr>
            <a:normAutofit fontScale="85000" lnSpcReduction="20000"/>
          </a:bodyPr>
          <a:lstStyle/>
          <a:p>
            <a:r>
              <a:rPr lang="en-GB" dirty="0" smtClean="0">
                <a:solidFill>
                  <a:schemeClr val="bg1"/>
                </a:solidFill>
              </a:rPr>
              <a:t> Because it takes place when slavery was at its height in America, The Adventures of Huckleberry Finn addresses in a roundabout way the prejudices of southern whites that had laid the foundation for slavery and were still omnipresent in the Reconstruction South of Twain's time. The discussion of slavery in the text, then, takes on a new meaning for a post-Civil War audience. It forced them to confront the legacy of slavery in spite of their eagerness to forget its devastating impact and rid themselves of its curse. The physical setting of the novel, most specifically the river and the raft, has also drawn the attention of critics. The Mississippi River itself serves as a kind of no-man's land in the text, a place outside of society that is governed by different rules. The raft becomes a new world for Huck and Jim, where they can be themselves and make up their own rules by which to live. On either side of the river lies the shore, which represents a return to society. Significantly, it is Huck who makes excursions into towns along the river banks for food, information, and fun. While Huck can be a kind of vagabond, travelling from one place to another without being a part of society, Jim must hide on the raft, the only place where he can be safe.</a:t>
            </a:r>
          </a:p>
          <a:p>
            <a:endParaRPr lang="en-GB" dirty="0">
              <a:solidFill>
                <a:schemeClr val="bg1"/>
              </a:solidFill>
            </a:endParaRPr>
          </a:p>
        </p:txBody>
      </p:sp>
    </p:spTree>
    <p:extLst>
      <p:ext uri="{BB962C8B-B14F-4D97-AF65-F5344CB8AC3E}">
        <p14:creationId xmlns:p14="http://schemas.microsoft.com/office/powerpoint/2010/main" val="19756425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70117"/>
          </a:xfrm>
        </p:spPr>
        <p:txBody>
          <a:bodyPr/>
          <a:lstStyle/>
          <a:p>
            <a:r>
              <a:rPr lang="en-GB" dirty="0" smtClean="0">
                <a:solidFill>
                  <a:schemeClr val="bg1"/>
                </a:solidFill>
              </a:rPr>
              <a:t>Burlesque</a:t>
            </a:r>
            <a:endParaRPr lang="en-GB" dirty="0">
              <a:solidFill>
                <a:schemeClr val="bg1"/>
              </a:solidFill>
            </a:endParaRPr>
          </a:p>
        </p:txBody>
      </p:sp>
      <p:sp>
        <p:nvSpPr>
          <p:cNvPr id="3" name="Content Placeholder 2"/>
          <p:cNvSpPr>
            <a:spLocks noGrp="1"/>
          </p:cNvSpPr>
          <p:nvPr>
            <p:ph idx="1"/>
          </p:nvPr>
        </p:nvSpPr>
        <p:spPr>
          <a:xfrm>
            <a:off x="497305" y="1235243"/>
            <a:ext cx="11117179" cy="4283242"/>
          </a:xfrm>
        </p:spPr>
        <p:txBody>
          <a:bodyPr>
            <a:normAutofit fontScale="92500" lnSpcReduction="20000"/>
          </a:bodyPr>
          <a:lstStyle/>
          <a:p>
            <a:r>
              <a:rPr lang="en-GB" dirty="0" smtClean="0">
                <a:solidFill>
                  <a:schemeClr val="bg1"/>
                </a:solidFill>
              </a:rPr>
              <a:t>Burlesques, or parodies of elevated or serious forms of literature, were popular as far back as Shakespeare, but they were also the favourites of working-class theatre-goers in America starting in the 1840s. In America, burlesques often poked fun at aristocratic types who were subjected to the lowly conditions of the American city or frontier, and they extolled the virtues of a democracy over the pretensions of Europe's high society. Burlesques also became associated with minstrel shows as they were incorporated into the latter in the 1850s. Mark Twain is well known for his adept adaptations of burlesques in his works. In The Adventures of Huckleberry Finn he used the technique to critique the aristocratic pretensions of the King and Duke, and the romantic fantasies of Tom Sawyer. In fact, the last third of the book descends into burlesque, according to the novel's critics, as Tom's outlandish schemes to free Jim take centre stage. In addition, some scenes between Jim and Huck are modelled on burlesques, especially their conversation about Frenchmen, in which Jim subtly outsmarts Huck, revealing the wisdom of the supposedly ignorant.</a:t>
            </a:r>
          </a:p>
          <a:p>
            <a:endParaRPr lang="en-GB" dirty="0"/>
          </a:p>
        </p:txBody>
      </p:sp>
    </p:spTree>
    <p:extLst>
      <p:ext uri="{BB962C8B-B14F-4D97-AF65-F5344CB8AC3E}">
        <p14:creationId xmlns:p14="http://schemas.microsoft.com/office/powerpoint/2010/main" val="38102932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86159"/>
          </a:xfrm>
        </p:spPr>
        <p:txBody>
          <a:bodyPr/>
          <a:lstStyle/>
          <a:p>
            <a:r>
              <a:rPr lang="en-GB" dirty="0" smtClean="0">
                <a:solidFill>
                  <a:schemeClr val="bg1"/>
                </a:solidFill>
              </a:rPr>
              <a:t>Realism and Regionalism</a:t>
            </a:r>
            <a:endParaRPr lang="en-GB" dirty="0">
              <a:solidFill>
                <a:schemeClr val="bg1"/>
              </a:solidFill>
            </a:endParaRPr>
          </a:p>
        </p:txBody>
      </p:sp>
      <p:sp>
        <p:nvSpPr>
          <p:cNvPr id="3" name="Content Placeholder 2"/>
          <p:cNvSpPr>
            <a:spLocks noGrp="1"/>
          </p:cNvSpPr>
          <p:nvPr>
            <p:ph idx="1"/>
          </p:nvPr>
        </p:nvSpPr>
        <p:spPr>
          <a:xfrm>
            <a:off x="336883" y="1122947"/>
            <a:ext cx="11325727" cy="4427622"/>
          </a:xfrm>
        </p:spPr>
        <p:txBody>
          <a:bodyPr>
            <a:normAutofit fontScale="92500" lnSpcReduction="20000"/>
          </a:bodyPr>
          <a:lstStyle/>
          <a:p>
            <a:pPr marL="0" indent="0">
              <a:buNone/>
            </a:pPr>
            <a:r>
              <a:rPr lang="en-GB" dirty="0" smtClean="0">
                <a:solidFill>
                  <a:schemeClr val="bg1"/>
                </a:solidFill>
              </a:rPr>
              <a:t>Mark Twain was a major contributor to the interconnected Realist and Regionalist movements, which flourished from the 1870s to the 1920s. Realism refers to the insistence on authentic details in descriptions of setting and the demand for plausible motivations in character's behaviours. Writers of the Regionalist movement also adhered to these principles as they explored the distinct and diverse regions of post-Civil War America that they feared were being swallowed up by a national culture and economy. Realist and Regionalist techniques are exemplified in The Adventures of Huckleberry Finn by the specific and richly detailed setting and the novel's insistence on dialect which attempts to reproduce the natural speech of a variety of characters unique to the Mississippi Valley region. In addition, Huck's momentous decision to free Jim, even if it means going to hell, is seen as a classic episode of Realist fiction because it demonstrates the individual's struggle to make choices based on inner motivations, rather than outside forces</a:t>
            </a:r>
            <a:endParaRPr lang="en-GB" dirty="0">
              <a:solidFill>
                <a:schemeClr val="bg1"/>
              </a:solidFill>
            </a:endParaRPr>
          </a:p>
        </p:txBody>
      </p:sp>
    </p:spTree>
    <p:extLst>
      <p:ext uri="{BB962C8B-B14F-4D97-AF65-F5344CB8AC3E}">
        <p14:creationId xmlns:p14="http://schemas.microsoft.com/office/powerpoint/2010/main" val="19508513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89907"/>
          </a:xfrm>
        </p:spPr>
        <p:txBody>
          <a:bodyPr/>
          <a:lstStyle/>
          <a:p>
            <a:r>
              <a:rPr lang="en-GB" dirty="0" smtClean="0">
                <a:solidFill>
                  <a:schemeClr val="bg1"/>
                </a:solidFill>
              </a:rPr>
              <a:t>Literary Techniques</a:t>
            </a:r>
            <a:endParaRPr lang="en-GB" dirty="0">
              <a:solidFill>
                <a:schemeClr val="bg1"/>
              </a:solidFill>
            </a:endParaRPr>
          </a:p>
        </p:txBody>
      </p:sp>
      <p:sp>
        <p:nvSpPr>
          <p:cNvPr id="3" name="Content Placeholder 2"/>
          <p:cNvSpPr>
            <a:spLocks noGrp="1"/>
          </p:cNvSpPr>
          <p:nvPr>
            <p:ph idx="1"/>
          </p:nvPr>
        </p:nvSpPr>
        <p:spPr>
          <a:xfrm>
            <a:off x="304801" y="1026695"/>
            <a:ext cx="11502188" cy="4507831"/>
          </a:xfrm>
        </p:spPr>
        <p:txBody>
          <a:bodyPr>
            <a:normAutofit fontScale="70000" lnSpcReduction="20000"/>
          </a:bodyPr>
          <a:lstStyle/>
          <a:p>
            <a:r>
              <a:rPr lang="en-GB" dirty="0" smtClean="0">
                <a:solidFill>
                  <a:schemeClr val="bg1"/>
                </a:solidFill>
              </a:rPr>
              <a:t>Although it begins with the warning, "Persons attempting to find a motive in this narrative will be prosecuted; persons attempting to find a moral in it will be banished; persons attempting to find a plot will be shot," Huckleberry Finn contains these three elements. Major themes—freedom and responsibility, truth and falsehood, death and rebirth, and identity—support the action and provide structure. But the novel's ending has drawn extensive criticism. Critics argue that Tom Sawyer's coincidental appearance and his elaborate plan to rescue Jim make the ending highly improbable. Arguably, Huck's cooperation with Tom negates the moral development he has experienced and reduces Jim to the figure of fun he was at the books outset. Some defenders of Twain's ending suggest that it provides a circle, bringing the boy back to where he began, and others interpret the failure of Tom's plan as the destruction of the illusion of chivalry.</a:t>
            </a:r>
          </a:p>
          <a:p>
            <a:r>
              <a:rPr lang="en-GB" dirty="0" smtClean="0">
                <a:solidFill>
                  <a:schemeClr val="bg1"/>
                </a:solidFill>
              </a:rPr>
              <a:t>The book's loose structure may be classified as a picaresque narrative because its unity derives from following a central character through a series of episodes. Like Cervantes's Don Quixote (1605), Huckleberry Finn treats questions of illusion and reality by portraying Huck's contact with a number of levels of society. In addition, the novel's unity might be defined by Huck's education or initiation, his maturation through experience and insight.</a:t>
            </a:r>
          </a:p>
          <a:p>
            <a:r>
              <a:rPr lang="en-GB" dirty="0" smtClean="0">
                <a:solidFill>
                  <a:schemeClr val="bg1"/>
                </a:solidFill>
              </a:rPr>
              <a:t>The single most cohesive feature in the novel is Huck's engaging narration. Because the reader often knows more than Huck does, his naive narration lends irony to the work. As an artist, Twain was most conscious of language, providing not only for the richness of Huck's speech but for the variety of dialects represented. </a:t>
            </a:r>
          </a:p>
          <a:p>
            <a:pPr marL="0" indent="0">
              <a:buNone/>
            </a:pPr>
            <a:endParaRPr lang="en-GB" dirty="0">
              <a:solidFill>
                <a:schemeClr val="bg1"/>
              </a:solidFill>
            </a:endParaRPr>
          </a:p>
        </p:txBody>
      </p:sp>
    </p:spTree>
    <p:extLst>
      <p:ext uri="{BB962C8B-B14F-4D97-AF65-F5344CB8AC3E}">
        <p14:creationId xmlns:p14="http://schemas.microsoft.com/office/powerpoint/2010/main" val="29329517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bg1"/>
                </a:solidFill>
              </a:rPr>
              <a:t>Setting and Movement:</a:t>
            </a:r>
            <a:endParaRPr lang="en-GB" dirty="0">
              <a:solidFill>
                <a:schemeClr val="bg1"/>
              </a:solidFill>
            </a:endParaRPr>
          </a:p>
        </p:txBody>
      </p:sp>
      <p:sp>
        <p:nvSpPr>
          <p:cNvPr id="3" name="Content Placeholder 2"/>
          <p:cNvSpPr>
            <a:spLocks noGrp="1"/>
          </p:cNvSpPr>
          <p:nvPr>
            <p:ph idx="1"/>
          </p:nvPr>
        </p:nvSpPr>
        <p:spPr>
          <a:xfrm>
            <a:off x="385011" y="1825625"/>
            <a:ext cx="11438021" cy="4109954"/>
          </a:xfrm>
        </p:spPr>
        <p:txBody>
          <a:bodyPr>
            <a:normAutofit fontScale="77500" lnSpcReduction="20000"/>
          </a:bodyPr>
          <a:lstStyle/>
          <a:p>
            <a:r>
              <a:rPr lang="en-GB" dirty="0" smtClean="0">
                <a:solidFill>
                  <a:schemeClr val="bg1"/>
                </a:solidFill>
              </a:rPr>
              <a:t>Mississippi River</a:t>
            </a:r>
          </a:p>
          <a:p>
            <a:pPr marL="0" indent="0">
              <a:buNone/>
            </a:pPr>
            <a:r>
              <a:rPr lang="en-GB" dirty="0" smtClean="0">
                <a:solidFill>
                  <a:schemeClr val="bg1"/>
                </a:solidFill>
              </a:rPr>
              <a:t>*Mississippi River. The novel’s primary backdrop, the Lower Mississippi is the motive force that drives both the raft and the narrative. Most of the novel’s action actually takes place ashore, but no character ever strays far inland, and the river’s presence always looms. Rich in symbolism, the river washes away sin (such as bawdy houses and murderers), bestows wealth (including bountiful fish and valuable flotsam), and wreaks destruction (destroying both steamboats and towns), all the while inexorably carrying everything upon it ever deeper into the South and its harsh plantation slavery—exactly where Huck and Jim do not want to go. They allow the river to carry them south because they lack the means to navigate upriver and because forces beyond their control repeatedly prevent them from obtaining such means.</a:t>
            </a:r>
          </a:p>
          <a:p>
            <a:pPr marL="0" indent="0">
              <a:buNone/>
            </a:pPr>
            <a:r>
              <a:rPr lang="en-GB" dirty="0" smtClean="0">
                <a:solidFill>
                  <a:schemeClr val="bg1"/>
                </a:solidFill>
              </a:rPr>
              <a:t>Twain was intimately acquainted with the river. He spent his childhood on its banks and as a young man piloted steamboats between St. Louis and New Orleans. Adventures of Huckleberry Finn does a masterful job of conveying the river’s beauty and terrible majesty through the eyes of its ingenuous narrator, Huck.</a:t>
            </a:r>
          </a:p>
          <a:p>
            <a:pPr marL="0" indent="0">
              <a:buNone/>
            </a:pPr>
            <a:endParaRPr lang="en-GB" dirty="0">
              <a:solidFill>
                <a:schemeClr val="bg1"/>
              </a:solidFill>
            </a:endParaRPr>
          </a:p>
        </p:txBody>
      </p:sp>
    </p:spTree>
    <p:extLst>
      <p:ext uri="{BB962C8B-B14F-4D97-AF65-F5344CB8AC3E}">
        <p14:creationId xmlns:p14="http://schemas.microsoft.com/office/powerpoint/2010/main" val="15268928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32180"/>
          </a:xfrm>
        </p:spPr>
        <p:txBody>
          <a:bodyPr>
            <a:normAutofit fontScale="90000"/>
          </a:bodyPr>
          <a:lstStyle/>
          <a:p>
            <a:endParaRPr lang="en-GB" dirty="0"/>
          </a:p>
        </p:txBody>
      </p:sp>
      <p:sp>
        <p:nvSpPr>
          <p:cNvPr id="3" name="Content Placeholder 2"/>
          <p:cNvSpPr>
            <a:spLocks noGrp="1"/>
          </p:cNvSpPr>
          <p:nvPr>
            <p:ph idx="1"/>
          </p:nvPr>
        </p:nvSpPr>
        <p:spPr>
          <a:xfrm>
            <a:off x="224589" y="641684"/>
            <a:ext cx="11518232" cy="5535279"/>
          </a:xfrm>
        </p:spPr>
        <p:txBody>
          <a:bodyPr>
            <a:normAutofit fontScale="85000" lnSpcReduction="20000"/>
          </a:bodyPr>
          <a:lstStyle/>
          <a:p>
            <a:pPr marL="0" indent="0">
              <a:buNone/>
            </a:pPr>
            <a:r>
              <a:rPr lang="en-GB" dirty="0" smtClean="0">
                <a:solidFill>
                  <a:schemeClr val="bg1"/>
                </a:solidFill>
              </a:rPr>
              <a:t>St Petersburg</a:t>
            </a:r>
          </a:p>
          <a:p>
            <a:pPr marL="0" indent="0">
              <a:buNone/>
            </a:pPr>
            <a:r>
              <a:rPr lang="en-GB" dirty="0" smtClean="0">
                <a:solidFill>
                  <a:schemeClr val="bg1"/>
                </a:solidFill>
              </a:rPr>
              <a:t>St. Petersburg. Sleepy riverfront Missouri village in which Huck lives with the Widow Douglas and her sister when the novel opens. It is modelled on Twain’s boyhood home of Hannibal, Missouri. The village and the widow’s proper home represent decency and the forces of civilization, against which Huck rebels. After his alcoholic father kidnaps him and takes him upstream to a crude hut on the Illinois shore, Huck initially feels liberated. However, after his father repeatedly abuses him, Huck runs off on his own. He never expresses an interest in returning to St. Petersburg. Indeed, the novel ends with him expressing a wish “to light out for the Territory”—presumably an allusion to the untamed West.</a:t>
            </a:r>
          </a:p>
          <a:p>
            <a:pPr marL="0" indent="0">
              <a:buNone/>
            </a:pPr>
            <a:r>
              <a:rPr lang="en-GB" dirty="0" smtClean="0">
                <a:solidFill>
                  <a:schemeClr val="bg1"/>
                </a:solidFill>
              </a:rPr>
              <a:t>Jackson’s Island</a:t>
            </a:r>
          </a:p>
          <a:p>
            <a:pPr marL="0" indent="0">
              <a:buNone/>
            </a:pPr>
            <a:r>
              <a:rPr lang="en-GB" dirty="0" smtClean="0">
                <a:solidFill>
                  <a:schemeClr val="bg1"/>
                </a:solidFill>
              </a:rPr>
              <a:t>Jackson’s Island. Mississippi River island below St. Petersburg to which Huck flees on a canoe after faking his own murder. There he finds Jim, a slave running away from St. Petersburg because he fears he is about to be sold “down the river”—every Missouri slave’s worst nightmare. The island is easy swimming distance from the free state of Illinois, but that state offers no refuge to Jim because fugitive slave laws make its western shores the dangerous hunting ground of slave catchers. Huck and Jim remain on the island until the prospect of imminent discovery spurs them to load their things on a raft and flee downriver.</a:t>
            </a:r>
          </a:p>
          <a:p>
            <a:pPr marL="0" indent="0">
              <a:buNone/>
            </a:pPr>
            <a:endParaRPr lang="en-GB" dirty="0" smtClean="0">
              <a:solidFill>
                <a:schemeClr val="bg1"/>
              </a:solidFill>
            </a:endParaRPr>
          </a:p>
          <a:p>
            <a:pPr marL="0" indent="0">
              <a:buNone/>
            </a:pPr>
            <a:endParaRPr lang="en-GB" dirty="0">
              <a:solidFill>
                <a:schemeClr val="bg1"/>
              </a:solidFill>
            </a:endParaRPr>
          </a:p>
        </p:txBody>
      </p:sp>
    </p:spTree>
    <p:extLst>
      <p:ext uri="{BB962C8B-B14F-4D97-AF65-F5344CB8AC3E}">
        <p14:creationId xmlns:p14="http://schemas.microsoft.com/office/powerpoint/2010/main" val="27393067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32180"/>
          </a:xfrm>
        </p:spPr>
        <p:txBody>
          <a:bodyPr>
            <a:normAutofit fontScale="90000"/>
          </a:bodyPr>
          <a:lstStyle/>
          <a:p>
            <a:endParaRPr lang="en-GB" dirty="0"/>
          </a:p>
        </p:txBody>
      </p:sp>
      <p:sp>
        <p:nvSpPr>
          <p:cNvPr id="3" name="Content Placeholder 2"/>
          <p:cNvSpPr>
            <a:spLocks noGrp="1"/>
          </p:cNvSpPr>
          <p:nvPr>
            <p:ph idx="1"/>
          </p:nvPr>
        </p:nvSpPr>
        <p:spPr>
          <a:xfrm>
            <a:off x="224589" y="176463"/>
            <a:ext cx="11550316" cy="5518484"/>
          </a:xfrm>
        </p:spPr>
        <p:txBody>
          <a:bodyPr>
            <a:normAutofit fontScale="70000" lnSpcReduction="20000"/>
          </a:bodyPr>
          <a:lstStyle/>
          <a:p>
            <a:pPr marL="0" indent="0">
              <a:buNone/>
            </a:pPr>
            <a:r>
              <a:rPr lang="en-GB" dirty="0" smtClean="0">
                <a:solidFill>
                  <a:schemeClr val="bg1"/>
                </a:solidFill>
              </a:rPr>
              <a:t>Raft</a:t>
            </a:r>
          </a:p>
          <a:p>
            <a:pPr marL="0" indent="0">
              <a:buNone/>
            </a:pPr>
            <a:r>
              <a:rPr lang="en-GB" dirty="0" smtClean="0">
                <a:solidFill>
                  <a:schemeClr val="bg1"/>
                </a:solidFill>
              </a:rPr>
              <a:t>Raft. Flat craft on which Huck and Jim float down the river. After a brief idyll on the island, Jim and Huck learn that slave catchers are coming and flee together on a lumber raft with a pine-plank deck about fifteen feet long and twelve feet wide that they have salvaged from flotsam delivered by the rising river. Their primary home through most of the remaining narrative, the raft represents their most reliable sanctuary from the evils of the shore and thus symbolizes the freedom they both seek. Huck’s descriptions of life on the raft contain several idyllic masterpieces.</a:t>
            </a:r>
          </a:p>
          <a:p>
            <a:pPr marL="0" indent="0">
              <a:buNone/>
            </a:pPr>
            <a:r>
              <a:rPr lang="en-GB" dirty="0" smtClean="0">
                <a:solidFill>
                  <a:schemeClr val="bg1"/>
                </a:solidFill>
              </a:rPr>
              <a:t>Cairo</a:t>
            </a:r>
          </a:p>
          <a:p>
            <a:pPr marL="0" indent="0">
              <a:buNone/>
            </a:pPr>
            <a:r>
              <a:rPr lang="en-GB" dirty="0" smtClean="0">
                <a:solidFill>
                  <a:schemeClr val="bg1"/>
                </a:solidFill>
              </a:rPr>
              <a:t>*Cairo (kay-ROH). Town at Illinois’s southern tip where Huck and Jim intend to land, sell their raft, and buy steamboat passage up the Ohio River into free territory. In a critical juncture in the narrative, however, they drift past Cairo in the fog. The Mississippi continues carrying them ever deeper into slave territory and thwarts every plan they make to return upstream.</a:t>
            </a:r>
          </a:p>
          <a:p>
            <a:pPr marL="0" indent="0">
              <a:buNone/>
            </a:pPr>
            <a:r>
              <a:rPr lang="en-GB" dirty="0" smtClean="0">
                <a:solidFill>
                  <a:schemeClr val="bg1"/>
                </a:solidFill>
              </a:rPr>
              <a:t>Ohio River</a:t>
            </a:r>
          </a:p>
          <a:p>
            <a:pPr marL="0" indent="0">
              <a:buNone/>
            </a:pPr>
            <a:r>
              <a:rPr lang="en-GB" dirty="0" smtClean="0">
                <a:solidFill>
                  <a:schemeClr val="bg1"/>
                </a:solidFill>
              </a:rPr>
              <a:t>Ohio River. Major tributary of the Mississippi River, which it joins below Cairo. As the major physical barrier separating northern “free” states from southern “slave” states, the Ohio represented a threshold of freedom to African Americans and was thus an appropriate choice as Huck and Jim’s primary destination. Although Huck and Jim never actually see the river, the distinct clear-water channel that its water creates in the muddy Mississippi alerts Huck to the fact that he and Jim have drifted past Cairo. A detailed and colourful explanation of the differences between the waters of the Ohio and the Mississippi Rivers is a crucial part of the novel’s so-called “raft chapter,” which has been omitted from most editions of Adventures of Huckleberry Finn because Mark Twain used it earlier in Life on the Mississippi (1883).</a:t>
            </a:r>
          </a:p>
          <a:p>
            <a:endParaRPr lang="en-GB" dirty="0">
              <a:solidFill>
                <a:schemeClr val="bg1"/>
              </a:solidFill>
            </a:endParaRPr>
          </a:p>
        </p:txBody>
      </p:sp>
    </p:spTree>
    <p:extLst>
      <p:ext uri="{BB962C8B-B14F-4D97-AF65-F5344CB8AC3E}">
        <p14:creationId xmlns:p14="http://schemas.microsoft.com/office/powerpoint/2010/main" val="7071215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TotalTime>
  <Words>3622</Words>
  <Application>Microsoft Office PowerPoint</Application>
  <PresentationFormat>Widescreen</PresentationFormat>
  <Paragraphs>49</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Huckleberry Finn</vt:lpstr>
      <vt:lpstr>Narrative Voice – unreliable first person</vt:lpstr>
      <vt:lpstr>Setting</vt:lpstr>
      <vt:lpstr>Burlesque</vt:lpstr>
      <vt:lpstr>Realism and Regionalism</vt:lpstr>
      <vt:lpstr>Literary Techniques</vt:lpstr>
      <vt:lpstr>Setting and Movement:</vt:lpstr>
      <vt:lpstr>PowerPoint Presentation</vt:lpstr>
      <vt:lpstr>PowerPoint Presentation</vt:lpstr>
      <vt:lpstr>PowerPoint Presentation</vt:lpstr>
      <vt:lpstr>Freedom and Constraint</vt:lpstr>
      <vt:lpstr>Education and Ignorance</vt:lpstr>
      <vt:lpstr>Social Class</vt:lpstr>
      <vt:lpstr>Slavery and Race</vt:lpstr>
    </vt:vector>
  </TitlesOfParts>
  <Company>RM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Huckleberry Finn</dc:title>
  <dc:creator>Pankhurst K</dc:creator>
  <cp:lastModifiedBy>Pankhurst K</cp:lastModifiedBy>
  <cp:revision>5</cp:revision>
  <dcterms:created xsi:type="dcterms:W3CDTF">2020-06-01T08:40:28Z</dcterms:created>
  <dcterms:modified xsi:type="dcterms:W3CDTF">2020-06-01T09:13:02Z</dcterms:modified>
</cp:coreProperties>
</file>