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11" name="Slide Number Placeholder 10"/>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182F4A2-26FF-4DCF-A0E8-6711319B261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0748CF9-BBE8-46CA-A90B-88E933D53C29}" type="datetimeFigureOut">
              <a:rPr lang="en-US" smtClean="0"/>
              <a:pPr/>
              <a:t>11/27/2012</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9182F4A2-26FF-4DCF-A0E8-6711319B2615}" type="slidenum">
              <a:rPr lang="en-GB" smtClean="0"/>
              <a:pPr/>
              <a:t>‹#›</a:t>
            </a:fld>
            <a:endParaRPr lang="en-GB"/>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0748CF9-BBE8-46CA-A90B-88E933D53C29}" type="datetimeFigureOut">
              <a:rPr lang="en-US" smtClean="0"/>
              <a:pPr/>
              <a:t>11/27/2012</a:t>
            </a:fld>
            <a:endParaRPr lang="en-GB"/>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GB"/>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182F4A2-26FF-4DCF-A0E8-6711319B261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schooltube.com/video/9aa3356dd12d4a95fd96/"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youtube.com/watch?v=bbTysH0vuwM&amp;feature=relat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Year 10 </a:t>
            </a:r>
            <a:endParaRPr lang="en-GB" dirty="0"/>
          </a:p>
        </p:txBody>
      </p:sp>
      <p:sp>
        <p:nvSpPr>
          <p:cNvPr id="3" name="Subtitle 2"/>
          <p:cNvSpPr>
            <a:spLocks noGrp="1"/>
          </p:cNvSpPr>
          <p:nvPr>
            <p:ph type="subTitle" idx="1"/>
          </p:nvPr>
        </p:nvSpPr>
        <p:spPr/>
        <p:txBody>
          <a:bodyPr/>
          <a:lstStyle/>
          <a:p>
            <a:r>
              <a:rPr lang="en-GB" dirty="0" smtClean="0"/>
              <a:t>From Chinese Cinderella</a:t>
            </a:r>
            <a:endParaRPr lang="en-GB" dirty="0"/>
          </a:p>
        </p:txBody>
      </p:sp>
      <p:pic>
        <p:nvPicPr>
          <p:cNvPr id="24580" name="Picture 4" descr="http://upload.wikimedia.org/wikipedia/en/thumb/3/3c/Chinese_Cinderella.jpg/200px-Chinese_Cinderella.jpg"/>
          <p:cNvPicPr>
            <a:picLocks noChangeAspect="1" noChangeArrowheads="1"/>
          </p:cNvPicPr>
          <p:nvPr/>
        </p:nvPicPr>
        <p:blipFill>
          <a:blip r:embed="rId2"/>
          <a:srcRect/>
          <a:stretch>
            <a:fillRect/>
          </a:stretch>
        </p:blipFill>
        <p:spPr bwMode="auto">
          <a:xfrm>
            <a:off x="928662" y="1000108"/>
            <a:ext cx="3310338" cy="504826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title</a:t>
            </a:r>
            <a:endParaRPr lang="en-GB" dirty="0"/>
          </a:p>
        </p:txBody>
      </p:sp>
      <p:sp>
        <p:nvSpPr>
          <p:cNvPr id="3" name="Content Placeholder 2"/>
          <p:cNvSpPr>
            <a:spLocks noGrp="1"/>
          </p:cNvSpPr>
          <p:nvPr>
            <p:ph idx="1"/>
          </p:nvPr>
        </p:nvSpPr>
        <p:spPr/>
        <p:txBody>
          <a:bodyPr/>
          <a:lstStyle/>
          <a:p>
            <a:r>
              <a:rPr lang="en-GB" dirty="0" smtClean="0"/>
              <a:t>What do you think the novel is about from the title?</a:t>
            </a:r>
          </a:p>
          <a:p>
            <a:r>
              <a:rPr lang="en-GB" dirty="0" smtClean="0"/>
              <a:t>What do you know about the story of Cinderella?</a:t>
            </a:r>
            <a:endParaRPr lang="en-GB" dirty="0"/>
          </a:p>
        </p:txBody>
      </p:sp>
      <p:pic>
        <p:nvPicPr>
          <p:cNvPr id="1026" name="Picture 2" descr="http://content.internetvideoarchive.com/content/photos/1243/650326_615.jpg">
            <a:hlinkClick r:id="rId2"/>
          </p:cNvPr>
          <p:cNvPicPr>
            <a:picLocks noChangeAspect="1" noChangeArrowheads="1"/>
          </p:cNvPicPr>
          <p:nvPr/>
        </p:nvPicPr>
        <p:blipFill>
          <a:blip r:embed="rId3"/>
          <a:srcRect/>
          <a:stretch>
            <a:fillRect/>
          </a:stretch>
        </p:blipFill>
        <p:spPr bwMode="auto">
          <a:xfrm>
            <a:off x="1785918" y="2500306"/>
            <a:ext cx="2405058" cy="1803794"/>
          </a:xfrm>
          <a:prstGeom prst="rect">
            <a:avLst/>
          </a:prstGeom>
          <a:noFill/>
        </p:spPr>
      </p:pic>
      <p:pic>
        <p:nvPicPr>
          <p:cNvPr id="1028" name="Picture 4" descr="http://www.ballet.co.uk/images/bolshoi/jr_cinderella_zakharova_vinokur_kotchetkova_shouting_500.jpg">
            <a:hlinkClick r:id="rId4"/>
          </p:cNvPr>
          <p:cNvPicPr>
            <a:picLocks noChangeAspect="1" noChangeArrowheads="1"/>
          </p:cNvPicPr>
          <p:nvPr/>
        </p:nvPicPr>
        <p:blipFill>
          <a:blip r:embed="rId5"/>
          <a:srcRect/>
          <a:stretch>
            <a:fillRect/>
          </a:stretch>
        </p:blipFill>
        <p:spPr bwMode="auto">
          <a:xfrm>
            <a:off x="5072066" y="2143116"/>
            <a:ext cx="2725339" cy="2038554"/>
          </a:xfrm>
          <a:prstGeom prst="rect">
            <a:avLst/>
          </a:prstGeom>
          <a:noFill/>
        </p:spPr>
      </p:pic>
      <p:sp>
        <p:nvSpPr>
          <p:cNvPr id="7" name="TextBox 6"/>
          <p:cNvSpPr txBox="1"/>
          <p:nvPr/>
        </p:nvSpPr>
        <p:spPr>
          <a:xfrm>
            <a:off x="428596" y="4786322"/>
            <a:ext cx="8429684" cy="369332"/>
          </a:xfrm>
          <a:prstGeom prst="rect">
            <a:avLst/>
          </a:prstGeom>
          <a:noFill/>
        </p:spPr>
        <p:txBody>
          <a:bodyPr wrap="square" rtlCol="0">
            <a:spAutoFit/>
          </a:bodyPr>
          <a:lstStyle/>
          <a:p>
            <a:r>
              <a:rPr lang="en-GB" b="1" dirty="0" smtClean="0"/>
              <a:t>Chinese Cinderella – the secret story of an unwanted daughter</a:t>
            </a:r>
            <a:endParaRPr lang="en-GB"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Hong Kong</a:t>
            </a:r>
            <a:endParaRPr lang="en-GB" dirty="0"/>
          </a:p>
        </p:txBody>
      </p:sp>
      <p:pic>
        <p:nvPicPr>
          <p:cNvPr id="27650" name="Picture 2" descr="http://www.worldatlas.com/webimage/countrys/asia/hknewzzz.gif"/>
          <p:cNvPicPr>
            <a:picLocks noChangeAspect="1" noChangeArrowheads="1"/>
          </p:cNvPicPr>
          <p:nvPr/>
        </p:nvPicPr>
        <p:blipFill>
          <a:blip r:embed="rId2"/>
          <a:srcRect/>
          <a:stretch>
            <a:fillRect/>
          </a:stretch>
        </p:blipFill>
        <p:spPr bwMode="auto">
          <a:xfrm>
            <a:off x="5643570" y="142852"/>
            <a:ext cx="3048000" cy="3333750"/>
          </a:xfrm>
          <a:prstGeom prst="rect">
            <a:avLst/>
          </a:prstGeom>
          <a:noFill/>
        </p:spPr>
      </p:pic>
      <p:pic>
        <p:nvPicPr>
          <p:cNvPr id="27652" name="Picture 4" descr="http://www.chinatouristmaps.com/assets/images/travelthemepic/hongkong-in-world.jpg"/>
          <p:cNvPicPr>
            <a:picLocks noChangeAspect="1" noChangeArrowheads="1"/>
          </p:cNvPicPr>
          <p:nvPr/>
        </p:nvPicPr>
        <p:blipFill>
          <a:blip r:embed="rId3"/>
          <a:srcRect/>
          <a:stretch>
            <a:fillRect/>
          </a:stretch>
        </p:blipFill>
        <p:spPr bwMode="auto">
          <a:xfrm>
            <a:off x="214282" y="285728"/>
            <a:ext cx="5283200" cy="3714776"/>
          </a:xfrm>
          <a:prstGeom prst="rect">
            <a:avLst/>
          </a:prstGeom>
          <a:noFill/>
        </p:spPr>
      </p:pic>
      <p:sp>
        <p:nvSpPr>
          <p:cNvPr id="6" name="Rectangle 5"/>
          <p:cNvSpPr/>
          <p:nvPr/>
        </p:nvSpPr>
        <p:spPr>
          <a:xfrm>
            <a:off x="285720" y="4214818"/>
            <a:ext cx="8358246" cy="1200329"/>
          </a:xfrm>
          <a:prstGeom prst="rect">
            <a:avLst/>
          </a:prstGeom>
          <a:solidFill>
            <a:srgbClr val="FFFF00"/>
          </a:solidFill>
        </p:spPr>
        <p:txBody>
          <a:bodyPr wrap="square">
            <a:spAutoFit/>
          </a:bodyPr>
          <a:lstStyle/>
          <a:p>
            <a:r>
              <a:rPr lang="en-GB" b="1" dirty="0" smtClean="0"/>
              <a:t>Hong Kong</a:t>
            </a:r>
            <a:r>
              <a:rPr lang="en-GB" dirty="0" smtClean="0"/>
              <a:t> (Chinese</a:t>
            </a:r>
            <a:r>
              <a:rPr lang="en-GB" dirty="0"/>
              <a:t>)</a:t>
            </a:r>
            <a:r>
              <a:rPr lang="en-GB" dirty="0" smtClean="0"/>
              <a:t> </a:t>
            </a:r>
            <a:r>
              <a:rPr lang="en-GB" dirty="0" err="1" smtClean="0"/>
              <a:t>香港</a:t>
            </a:r>
            <a:r>
              <a:rPr lang="en-GB" dirty="0" smtClean="0"/>
              <a:t> is a special administrative region</a:t>
            </a:r>
            <a:r>
              <a:rPr lang="en-GB" dirty="0"/>
              <a:t> </a:t>
            </a:r>
            <a:r>
              <a:rPr lang="en-GB" dirty="0" smtClean="0"/>
              <a:t>(SAR) of the People's Republic of China (PRC). It is situated on China's south coast and, enclosed by the Pearl River Delta and South China Sea it is known for its expansive skyline and deep natural harbour.</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Read the introduction</a:t>
            </a:r>
            <a:endParaRPr lang="en-GB" dirty="0"/>
          </a:p>
        </p:txBody>
      </p:sp>
      <p:sp>
        <p:nvSpPr>
          <p:cNvPr id="3" name="Content Placeholder 2"/>
          <p:cNvSpPr>
            <a:spLocks noGrp="1"/>
          </p:cNvSpPr>
          <p:nvPr>
            <p:ph idx="1"/>
          </p:nvPr>
        </p:nvSpPr>
        <p:spPr/>
        <p:txBody>
          <a:bodyPr/>
          <a:lstStyle/>
          <a:p>
            <a:r>
              <a:rPr lang="en-GB" dirty="0" smtClean="0"/>
              <a:t>What kind of language do you think Adeline Yen </a:t>
            </a:r>
            <a:r>
              <a:rPr lang="en-GB" dirty="0" err="1" smtClean="0"/>
              <a:t>Mah</a:t>
            </a:r>
            <a:r>
              <a:rPr lang="en-GB" dirty="0" smtClean="0"/>
              <a:t> will use to describe her visit home from boarding school?</a:t>
            </a:r>
            <a:endParaRPr lang="en-GB" dirty="0"/>
          </a:p>
        </p:txBody>
      </p:sp>
      <p:sp>
        <p:nvSpPr>
          <p:cNvPr id="29698" name="AutoShape 2" descr="data:image/jpeg;base64,/9j/4AAQSkZJRgABAQAAAQABAAD/2wCEAAkGBhQSEBUUExQWFRUWGRkaGRgYGBcbGxseGhwYHxggIBocHCYiHR8kHxodHy8hJCcpLCwsGB4xNTAqNScrLCkBCQoKDgwOGg8PGikkHyQsLCwsLCwsLCwsLCwsLCwsLCwsKSwsLCwsLCwpKSwpLCwsLCwsKSwsLCwsLCwsKSwsLP/AABEIALEBHQMBIgACEQEDEQH/xAAcAAACAgMBAQAAAAAAAAAAAAAEBQMGAAECBwj/xABFEAACAQIEAwYEAwYEBAQHAAABAhEDIQAEEjEFQVEGEyJhcYEykaGxQsHwBxQzUtHhI2JyshU0c5I1grPxFkNUY4Oiwv/EABkBAAMBAQEAAAAAAAAAAAAAAAABAgMEBf/EACERAQEAAgIDAQADAQAAAAAAAAABAhEhMQMSQVETIjJh/9oADAMBAAIRAxEAPwDzd2XuxaL3PM+XSMHZSr3MOI1ACANStBuCdMTg3Odo6TJTUUVIpoVLf4hJB2mSIYRZtvLkV7h6wCU0dggBgCTJ+MmBzIHkIxnpK0/s343lqFWvUzVNWLxpJXWQSTqseV/XD7ivb1nK0FH7tRakRpXTBIP4WGwJGmTsCbHHmtHKvTA1JIfa/MciJkYYcO4cKtXSCTCgswgKpM7mDC3jmcPd6Iy7N5Vq1fS8OqlZ/wAMsAJAPhiecQB7Y9Qz3YnJVKVSqgLlTOofFK+FlYQLQOcRikfs4zrU63dUwFZtRLkAw2k92pYiACSOUzGLR2O7TJl2q0q2lanekGam5/GQu0+HcHxH1w5o457H9m1p1ywLq1IzodkVWa8AATK89XWwx6Tlg0EvEnkNh788I+KZGi1WnU0ansVEwDqve46W3jphxw2nCBrywWRq1BYAGkEWgGfecUcFRjIxvGpwGyMZGN4zAGsZGI3qgFR/NMewnEuANRhdxLjdOiIJlug/PpjjtJnTSy7EMFJsGJiJ88ef5qqGVQus23Cm/wA4wBceE9o6QYo3gm4JiJPpt74sSkESII8seWNUBSCjSBvpP13+2Ld2M4iGU09WqBqF5IvBG/offASzRjIxvGYDDV60VEX+bVzjYdOeKBxz9mVaqWc5g1TrJWm5IUBivO+kgTMeURi75vNIKyAkSJ+tsMAcBPAuPdnHoHS2XMICveaYE6jpaYJtEAk3nCBclUzJZwo0gyxEKsmTA6E3gc+WPo7jNGq1FhRIFQxBYSNxP0nFUynZZalUiotJ6ZOoBRp0nrC2mee3nha2Wnm2S7L5arWp01cyVpsSxUJDWY6gdhe1jcDzCbi2RC1qlOlUSugENU02ABmzERIA+Ib+ePW852DoME10dFPLjcGSy/iBIGpp8xa8HFZPZfu6eZrMpcEBnotICiwBOnrJYD/LHXD0Ff7Qfs4zIak7RUq5jbQpKCQoVC9gDEnpA3wRR7EaqlOgtX/FkrVUQy01QfEAg5TpufEakWg4edov2jo9RBllZnUAUlIN5CwdMkTBO6zePPFm7F9jVpoa9f8A5h27xzPwb6RaORJJPMnBqAtz/ZDJwoREmnTV3ZgfhCkUkC/5nk9YUi+K1lsiuXqGq6U9Xgc6ktTaWgks34v5BJBAmAL+n5HMUncVGP8AEbWrRAUKIp+KLApBjqT54m4l2fy+YAZtLtqhWsbzt4ekHzGGFc7PdpamYDlKVZu6Zjrkf4kz/hwSF1C3i2EWxUP2jcTauaVRldVVmQB0IvA1wxAJFhNt7g8sO8/2no5CvUp5QHN5uoYVEUlaZ/EAFPi5WG0XOKl2uyOa8FfO1lbMVCP8AXNJCCRq5JeAFA9ycKhw3G8+uTOXy6zl2JDaVBILEE3FwPvfphXwLgjZl2WrV7ukiks7A20kSqi5MT5c8WbshlmqlgAPCRUDHVpUqHAYkHwb3JBmCMdU+xNSr3lWtVTLUx42ZIJcxYIp0wD4o3vOJ1sKRxbILR0qKlJnZipQTKwBEm4EztPI4XaiLQCfUDf787jHpfEv2d08vlzVosUdQHqPVBICGmWAp6hFRyReLAmIEYo47H5lgHp0qjq1pCcxuJ5gAi/WcHqZZSMcpEzHKx54dVs1Oo0RpBphnOkAXIBsCRpk4TinFxB29v64kqBtIaFYGRa8ReJ5emIlIU1LSqkNqi21gQbx88O+B5RHrBKjrSVyqszQNNxqJO3IiD/MMJsqdKksCAY3FvYbAj9RjVMtJIljJPkPWeQGDZPY+z/ZOnTzNcrVouGSERGN3W5JGuSQQNrC0bW8+4qlKnXqICXCuwW07GRO1wJkdTgKpnmZFARKOkQGVYZgQAZcXYEgkiTBnlbCh6jagLseovv0/XPFb2F44J2wqCtS1v4EsRPIkSDa8ACOkRi7cS/ajl6dAd14qhCwApCiQC9/8u0dYx4tlmZiQFPPmBfpfbBeXpVKhCmEJ31WAHWeQg++CWh6mn7VoalKEpH+IRGo2I25EtB9Mc1v2jlsyyI0U2JCNboBN7QIn1OKfwrsXWeqKUpGk+IMGUCQLFWgtJPhmfCbYj4p2Vq5ekjMrl2a0AQVMhTIJhpE9Ii5w+Ry9h7L8bWtRQa1Zwo1adgbwL/igYds0CTtjx/sZlczOulQtOhCdRFNp0u7A/EQQTE21HHoHaXMmlRp04ZyxAnkdI5xJk77csUoTmOPU+8WPEBuw2E2x1xbtRQyyhqj/EJULct6YpKk3hR53IjBH7p3oAceFCSLjdt4O/IWwB1xzjtPO6QqPTqofDrspDEAiRcGSNoNt74hp8GQwqeEqLkBDeTMgjc/lgmlk1FYafDpk2525zv/AGx2yBQ2kAFnQkgRJ1LcxzvgCCllATpUgMJ1fCSOkgGY98MuzeVLV1YGNIbVINxtF773v0GNCmAWIABJWSAATcbnng3s3lyteoZsQZlifxWgbAf2wEs2EPHuLMjimlrSxHIevIeeHFOtLMP5SB8wD+eKF2oyVWpmv4pFLnBFhqiCDPoIGBTQrsXm0G+/9cNuBcWqLVCEkoTFzMTtB/LCM8PNyI0z0M/LTtHOcdZfhrh4p+FmY6GmDb0jax6YErtx4ZjuScqU70bBxIPvIg879MJeHcNzGqi9UkGH1Hc6hOhmgRsT4RFzzxaVBgTc4857WftJNJ6mXakylTDFX0sARYoeZmCJERuMG9HS/tV+1FNNWlTAhhp7wySb+FgZG17cuRtGKfne11erS7miap2NRjIIIfwHUG6aRcwY2tiu5XIVK9dEUFi5tNz5kiZtv7YtVPhxoZgvTDLl5IbUVXvHpKe8ALdYYAwAZgDbCnJG/ZqnlslNZyara/8AEdqdoBMwSTJBmwsbRqOGHaL9odCWo5bU2r+KQdIVZuFYiWJJBM8pA54omeynf0VzJDKG1K6BgNThvAQhItB5CJUm0nFdbMIFqaUmT8TSSqyYiDE3AmDh2g54z2qq1ionTTB1CkHdlB89W/WNrnHa9s8y47s13RGI7xk5Dm0SLwTZSJ54r9LLl01zCyRPMQJ26YLq8PlAVDNTWC8CCNpPO0EeIwLxid0LpwPjWUotFMVMvS0sDV8JzFe0iXP8MSukaB4dW4Jw37S9qsm3DhlqC6arMrMNOxVpYsxMsSOZJJxXP/gJnyy1EFTvpZe6gExYoWJaxZGBtOwwLluzDyyL4qqBjUAE92KZusb6j5crmBh8ja0/strBc5oa4rU3Ug7EjxD7HHrX/DdTS7FlEaUAAVSOY5nqJNseG9nM/wBzXo1OSOp9tj9Jx7+GGGcBcR4SlXSWRWKElQ4lb7yOf9RgDjHGEy+kVDSp6tUeMrMRNtHngTtP2talWTK5SmK+acE6NQC01G7ueQ8uePNOJNlaleqeLV6lbMK2kLROinTAFws3PiJvA2GFbrs3nAaBPz2v574ZcOKadLLIEmSQNM/fC+nw1jSarrRQIhWPiad4AnaQbxY2wRRhUiBLQeX3vjHKaiTrN8VAjuyGXRBBAPPfyMcxfCxq5DAzMAeluXp64n4qVUUjpHiWTFpiP64CooJJB9B54Mrq8kkp8VYk39IMbdByF8EDvFGqSgImQSPQWv6YiqUygBiRebQT6Gd8FZagsg1DcXCgWGxE9emD5s1g7H8NAIOYy5qBgxuSrKCbGZjUACY88WfOcIFWlUbK5fWpC0tDhAZWZcAR8Ph2sYM2kYUrm1WiKlM6QPw6pkzHwtzO1iMc0+K/utZKtRACX1E0ySrXHhIkXCyJ2OIw8l9tXoL1wX9n4oBAPA4VpqKxJJYjdIAmJWQYAteZxYsp2fp0w0CS6hSTyAmAOYAnabYqOV/arS0oq0Kuo6QqlpJWTJ1XJsB6zh/2d7RVMxS+DxhoJIZVKz8QkdOWOqU+BFHs6aY006tRJMs0hmcnf4gQPboMc9qp7tADu2+5BCtBHob4eDFd7Y5gKKUmLuecmFO3zwGr6MAPEwGmAR/NZTf3J2xGtVmsvhE7kFbSeXP1tjearDw6UdpM+FZO3tp9TiRuF1mBOsUb8gHY9bzAPscIkHCHdmkmbdIG7bdbeeGYW5nqPpGKt2YrOlbMl2NRaIAUB5kgEsAIAG4nzBGGXaHirZWnrpIh1VQpBB/EQJtznDhU9orqJHmMB5xRqUeZ5kH1EdPtidq4R7JJdwpiByNz1iMQVkpg6qsaZaNXU+fIW2wwIyz1ELaKjrLxutQWHRvEbCxkexwoznEagWpIFTUBNyrX3Ai97mJwVUpZdHjvDTY3A1kWPOGkYjzPAy6HVVDKQPiA29R98To1ezPbJU0qY7oqEZbyDzgzPlPlide3KrSDAFCjjuwCDIAMBpvfY/fG+N9jqPdF6alWUEwrWMze9pnnO04pea4aRVXxM7qRKRIOkTy5evLE8penZL9rlFqkVFIQA3WDuV0+E3tMSJxvinafg9dm71lLNoYtpM2gAaokCBBHrjywU62ZqN3a00aozW8CDwiWAJ2UAR0wOezNd9elJKKGiQGIJiVH4h6dDh8nsx45x7JJWSpk8u9NkZrO5KsCOgOpOdgdj8k2azlfOAGq400VIWTEDfSAJPkPqcC/8HKsy1ZpMFBAZTLEkddhBmfLE37o4KmU0xJg/hmAAOZnlhbCGqurSFQKIGpi2qb8psOkDlzOOKfBGqF3I8FNdTXAtIHPqTG04mr1BPPzHT2OCuGdqDRWoFp02LoFJZQfCDJsfuIM4UoN+PcUyOXyhy1Ad9VdR/ijZSd1Bm4BsRF7XOJ+DdssnlVbucq+p0VHYkSYU6jDSPivbcb4oYd6llXV10rJ572Jxa3yGZy9BF7pVesBFR9IlYkqFNpH8xg23xewly1fNU9WulV0s6DTBW+gAEEGQxDCALkEQRF3vZ7MZfJhKmaqFaxap4NdTWqNp135sxgkHlPTFA4jn80rr3lRtYgxJkdCR15g74gatUrEs5Lxu5aTbaSb88GwtmXKsDpmPwz0M/2OCu2H7Q6lcIiA0tESwYl2ZbSP5QRvHW+FHBa2qiB/LqET0N/W2E3FMg5rmCF1mwYxEi5J5Ab4KbWW49mKWYatrqLVYHU2o6vFPM32MY5/fC5LNqLG5JNzM3MnffFr7L9iKztR7ym7pWUyytSddKkRJJ8EWlgZEgdRip5nK6KjKQAQYKztBOIyn6RmmUBqBr2AW8bDkJ398c8RoryB2g3E2tNhaRyvghk/lExtznEbgtC6DJtHTzBxyzKkzitXVRC81IjrtHr+hhXlcxccsG1KbQ17geK0x8vfENPKjw+8+v66Y0nXIGPWiNtumJq9fwKGDLUSAo/nDQQCPqPU45TLSJvAHQmORvjpqfeaCoAItPIxYA+f5YWFk7EH5SvDgPNrrN43HpeZnlEDFgy9NKiMHYDmAxABg22vhDltLaRILLbVz8rE7HbGZCjULwqMzbQoNpPMcvXEf6Brk2/dA7pSDyJIJkAtIVhFgYO1p8uVl/8AiyiMm37s7U8xoQEMWP4oeASQrNOokeXPFbrPU7tgQVvBWb7i2F+YpCYA8KqJYSNugB57SZ641xzsnKpK9E/ZzxVpq95VL/AFQSxknxNzjlJPXDrtXn7BFBLrUFlGpoKSTH4R4ok2tjy/hfbJsu4FO0nYQBMQSbXtOGFbiz5lqr06pWq4Xp+AQBbkRy6gnFY+WfT3s94jxCtSoE0qZDgqCaokQTEiGuZOHWXqMaSlyC2gFiBAmLwOWKv2WoVcxQqd47MWZR4rhdN/r+WHOf49l6KFGqpqCkBQZba1hONiC9nciP3OkFABelJPUsSST8/ribi3C+/TSTA7wNb/ACsD+WFOW4pX/d8uuWVQe6UM1VWA2EabgNzwV+7Z0fDWSDH4F3i/4euHwR6aep56PP0/vhfxhNS0xH/zlJ6QC2BHp51IKvTebsCAL32IA5Rc43R4u6CK1FjbUSgBjVO8ncf5ZwBz2o4UlQamF4VZ5wXXnhhQU/vJGohEpUwEHw31cvQRiBO01AgllcKDEtTfle9tIj1xPluJUHJda1Myq2DLNhz+eACM+gam6nYqR88UVP2dV3dlSqpIchVIOltIkFpO8bWIkGYxdcznaekxUT/vX+uD8tmqVOorswC6iSTsCRG/TbCMHwHsTVo1a2oqFqIo8IUgkSJafEHjmLXxaHyDAkq/h/kMBReT4gJ8o2wwRpEjY4Tdq846ZZ+6I1w1jpj4SYIN7gcv74YVzj/Zunmn73Star3YlA0IQpsA0TIkxBvAJGPMu2HZmlk0ow662UuV1Ene1tI0ibRJupwxz3bqrS0pTpijpV1Zb3LRr5+VhNsUvP501CWck7C8z5D5Ym2fCBrTZqihbsxhRuSTtb3wXw3LlsytNkNU6oZFBbVElgAL9cJjWIYQSCDIMxHSI2OOsvVZW1KSCJMzzv8Ar3wje09mMzlszmauXp5daBNHu5WbFWJbkDdSJkkyInCntp2P7rRTarUrVRTNRiAF0omlQq6jHiIsIknaAINE4Lx10rS1Rwah8ThiDsZMjD3M1UMK01GcRqbxWmSZJMx98Hucx2U51Fr1tcCWgvv5bybkjpyPOJxw3CBp1RYGCdQgtJ+Gd7b+2HSZUIHAGhAQGBJjaT5z0OOHoOFE21fh1CZJ8xNun1xFyXMboDwNtIYC9+fnttjXF5FRQVBR1IeACbGbE3Hr0wWmS0vBXSCb9OXPE+fyiaRrLQCPh3v+V7403/VnZysnCOCLX4RqrIirQqEIxaovgIUsRobcmJWwPUb48/z+XZ6zsui55FAOcRaCPP5k49c7JDJUsmpzVVKhViVRrqpgfDSvJvGozsMefdtnyYqqcsarF9T1DUAmWNoAgAb2jGeV2KUUqx3ufng6lBALAkc9x+eF+VrKV5X5NYiN4v8AKcHZeupMFTtz3+UnHPlNJd8QcAakAAJg3sf9XzxCckGGswukX0GAemwMcsGNk1kbESJkkD7b4ipUiAW1qFWdItBPLxTYcp+eHCcUlalYuNg1r26kW647zUG6sQRewEY3k80WvpEGQbbfO0emIKpQQqtzuDzjb6xbC3yAlGuVa5/OT+gDizUc0D4kbfefUEzzkfLFdzlCFDEGSTa+48v1OGGRcQNYYNFpECIsQPPDy/YDbPcUVgAnPf74WZzNmABYC9t55eeMzGUNzym0X/XPEGarcl5b73MiN/cYWM4VvgDr1N1LCASAIF7mMN+EtYR5LOwJHnhXRQk+G53I9MH0auiNfij0kTY722i/LDpPSMnwClUQEkuCJ06jp8/DtvzjEPFMlTpJUCqo8B2A/lOFfDe0T6Vp0yqgLvYgco+d5Eb4I4pnGqo4hZKlZBtMRO3543xylipTbLUR+75cf/bT/YMSZ3i/cvQUqW76p3YIIGk9TO49OmI+GZiaVMH8IC/JVGNcQyDVKmWZbinVLtfYQR98ag4pGQfU4rvacsRSVbq1RQ4FmKiWAUyANufLFhptY+pwl4l/Eof9Qn/9GwyKf+P0NDsaVUpTYKxDXUtIFpvtHsMFcJzGVzIYUxUYKIK1FsIjYmYI8uWK9ksmpp5mWp6WzCEkVEiJaJvY+RvizcAy6qlQrp8VRpggj8PQ4RiKHZnLoAe7FiN5P3N8R5rszTSWTUpM7H0jf3+eM4eJzOZOom9MRJgeEbDlM4Y8bpllUB+7EmTa/lfzwaDjKdtHo5Xu2DF1QgVWN55ErHL15YoXGe1ddyweuxn8QgAggrcDqtsGZzg9U6mesNAQAkbGPImNhvijcS0hjoYuI3Kkb+UnGd2LRNeoKjElptuf7D7YAzyUv5iBfY4B729zGBarTJFumCQnWjwz5mD1239LfPHAeBFoOMpm0Y67odd8MM5/bBuVaoxUAyBIClrAHcC/lsMZlqA06yLBhYNuALiOskRiwI2U7yn3TsxFz3iIqgkCdMGeXPbE28Kx5rirw2oaJqVGuSQKZ1AzCwTFvxc/nh72b4cKlIE69WlJJLA6jrkSOXhF+c88BVuK02YIQr62IJ1sBBVbQLbgX9Rhpl+ItRB006cSDpEjabSNx4jiLY1mN7iLiuRZVOlpCMLspB3+vrgPNLNMybRPK5H2vjniHamo4KPSCCI/FJ221RMm+O0A0mOnLz3/AF5Y0w6sZ5cl/Ds6CSyr3hVh4ASRAudjcGfaPPEXH6NFauopVRXlgCF1fEZkEW9rbwTfDvhvDKtNU7tyz1BbTUSncsygaSZIsZmIkHnix5nhPFwlNXpd5pBAaoKFRvSTcAWt64mTXxDzc5pLht/Ij9TjVOtHiU6gJ1KSQbyL9MDHI6gSNXWY3HoOnrjrL5YBwKgYHrAIi4vOM9QDKPEQFnUNQIlSeRBnpOOsypqIVlizRCjfy6jC2hQkEkAiRcfkByw0y9CRZducbc9sF4STUqrKzSGtyJ/Png5M3qO2o8gRttgxeFhgy3Gq4BO58wdtsB0eD1VvpK3MyRI8zyw9ygelUTJN9xOwJEcvvyxqrVFiztYkafKeR5e+J8nkZ0qOhJO8noOW14xrO8O1q0ElgJld/Qja+I42EuUzilhqFyY529uvtgfOQgPxQTF9/I+uN8L4eygMyhibwd1E7+Z9OuOc6RVZqam1rNupETfp5zscPWqNh8jm9PiDFyvIGx9TGG+SzP7wCrAk7qGMAAztG/mDhToamumCBJ3KmL88aWvILQdYvBJ8ryCJ/vicpsbFcRpVKFrKD0Nj5R9cOeyVJnhiZWSGUzHthLnMyKgUH4twdxp6Gd97YacAz3dOQrFxyGw69B9sX4/mzi6ZfP06di6IAWszKLcrE7WwdQ45l4/j0v8AvXqfPFcy2Qp1GLlbsDPPnizUuHIEA0iwAmBO2OmKd5fidFltVpm5/Gv9cL854qtAi41G4v8AgPTBS8AoilGhTEmSoJ+3tijcb4YlOvTakCUDHUoJUnSqg8us4NkO4TwKqaddWpldWZR4NpRSZ++LDkKHd0yCumXYmbc1E/TFTPEsv/8AT1B5io04Kov3qFqD5inBG9QkGSORJ2wex6W8qq3AALFZIG9xE4MrP4lHrvivJwSqyXzNUmQR4h1HlgmvQqUWFVqr1Kaq+oMV+dlkwL+2HAr/ABU62ZGqaaZkNdTALrNiLQDy6YoGZ4cxqFUYlNRUObhviK/PbHqWY7MirOotDgTY9UNjFvh3xUj+zwvTZ1f8VhYmJaRvdrDeB6YnKckqnHeGU8voCVO8LpLGxAJJBEXg/wBMLFot9J8vKT5m2L1X/ZywooROsmSr6ALkx4g1yB+hjK3ZCnTC62KKwXvVkb6tgQZInn5YA899JwcvD21okiXAI6CfzgYhWQwgAifY4blSX8KyUkqJiOhjEZXXQc08sqJvB8Skm5JvFukDGxl9IAjVAIMLJAN/nOCUMqsr5kxeBe0Y6pViRN+ZtaOmMraQWrRB0mPFeI6/h87RvhzwrMKZpsajMsCQRuZEdbeeFVWpI5C1o6YHyYInedViDcxzv5YPiplrpcNS0jJ7lpZjD01Z7KAsHeCbeWBsi3hiw8vpHzOJOG5Zm28JXUJJuSRztafpfGkGl2UzY8zPSb88bePasruuqnAGakKgptNQVNLq4DHu2Qt5gQSNx15YHzAZiNJ7oC2g1mci53Z2JJ9LbYc5XPVKoy+X7s92j1AH0lpNQTo8LAyACY8weWLPRz2RpU1StkmoG7Qw1api4YkNy2IEYLjvpDytdQZtIlZ6mZvII8vzGOKdNw5IEFrGLrbaZm/pghaAU2aBfz3wQtQzbTP62xyWkEq8PAlllJFwIj6QRe9umC+4mCpIbpO/sN5x0TEgqDzsefniWlFiAJi/65e2F7UBBkyhZixEHaTA+eO+5cmWaBEiOdjv9sH1cnrR2b4QLmJuP1vhTRYD4WsSJGoi/sbSfPnipulRORp1AGYwBIF9/lt7jDPI6NJJkAjTJkepJiLe+FzI5BUqWUKJkgc50ibRbfyx3+7syAKCCYiNMgf+azH5c74dhJGpLUI8cRMzsSTEi+3ngHjOXZqYFMSEnWQVJ32O3PlHPE1GsVVkQyv4mZdI3J+KDIkbDbEiMrSXPxASBF48ottg3rklVFViTJiANren1xOyF1IgAxPk0b+8YfZjKUqq21I3oSfuJGFbq1EaiQ0cwDy/Lri5ntQDJ1iee3rhomceRG45f3xKDTaHKKrHzj7Y6pZZRXpwTpMnSTPInDn9qqLdwTMxTpiLk6SJFpJM4s3EcxA/GAomUaPmOmKXwIeI3Hxqxt0QYsPGqXgDL8U3JblfoIPvyxfk3MLo67/4+6Ko1qQfhYjxe87n0wqzBYyZ1XJnpMT88KsyhN6oSRzn/aBtjgcZAsSD1HT9bY8+5Z5fUmK0lYHwXtyv74aZSogpxGgW3IE4R0a5PiYgSBBbnB+ftjTcTAcgsD9R7HDw8meNPa9Uc+odKYMlrg8vn+t8CcZ42v7trSCGc0/ECLklTb5wdsVLMVpWdLtG0GCNthEYDHEmSaU2ZwwFjfnJXyx14ef2+Daz8N7XO9VE8EMwW2ub6eq9DifJcR7rL6mgKJMkxPiaw88JOGcJzS1kdwwRSGbxA7BZ5+WA+KU1rUMsdTjSGOkAEEnTuZtAmMdOzWfinH2pKDonWVAhrbEyDF8VftLxFqyd0tOWrorDYx8ZiCP8v1wwz4NRKdKiCDTdgRKrbkRe4viDN5KrTqUXdW0pSQMTpgNpqyPmRt1xN1TebohNRQfCbbefP64YnM3EiWiJ5/rfBnFqOlwHW4C3IuLCdvO2MBWJMQbLInaf/frjK3aEK5nS8FjBHSd9v15YzWszb5f3xDmaZgCCSN/64iy9IE+LUBuQN/rg0DGQFsIPl6/TC/OsSobczB/pb0xMczBMbE/Q8sS1aAZQobrcDlyv0GF0BXZXj+ZFUAVH03iADe0xIP3w4zGZZ6rFviJkk8yRc288AdnqZphvhiN5tuItgg1w1YiRsBbGmGW8mmv6nHDO0bZapT8OqmtZargfFIVltyuG28hi09oO31VnX93yne09Mh3VjJO4AAOmNiDecedZ8FPEOq/lhtlu2pQXRBPKINt5IN/vi7lJxWavaybWJjcfq/THeVkg2tPMfqMaWpc2mPfn1GNDMarg6hy3GOKknevEED9czOOKVdmEgG255++MFQtygGZvviNMyAYJj+W0fX164kCaYYBmAP4pMTAM7AmxwKM5R7zUygnmTsSeZkQdtzgpGFQbbC5Eys4Fq5taTFBUgMDIKqbnoTb52xphfhUM3F28TawAOQO28FT5+XXHeX4mx2kruBuJHUb4iyeaoow2/wBUKST0ZIj3B54k4hTlkgrF40rpuf5tr+WNPpNZzNmoNhLMJ0yDa+wEH2w0yNc92hgenOD+jhQmTfSagN4loJEQZt1jBn76Epl2uLNvG/pzxOU+QGL5xTdgQTbadus3xJmqSm6wG3mwB8t7+/UYXPScw+ooYLFZAEgbRMXH2xvhwZnGtPBfdYIK7WnnfE/xXtXrXGcyIYBtQRQb6hp+d/1ON0kKVqRYOIU9YNiARvAPreRiXthWKUrQQ5UQRO35Wwr4UXfK1lYsbWJJMBbix2Xy88dWGGptfSzcIRQNVQ1KbkgRqQdAojz9eeLFxniX+AwXe3Qc7z19MeQJUYOJ2c6rWHhO4HKNOL3XUFY1OAYN7+mKyx1BvZUwLuAzSSwGrSQFnaWwVnKPdMgMMGP8QjUw/t+pwo4kW16S3hPViB6mPlGNZ+oKioXIBW2oGdQFgCJvtvvjhuF3EG+czndiCqtMciPkJM4XVuIEPZFKgmdp98L6WaqLY3I3B/IeeO0zoYdCJuAT9Dhzx6BkvGwJDMQeQNx7xywmfiY1fDBJOrSbHoRO2AcxXMQRNyZ5/wBsG8M4cazBVYaoJAIMfT88a44THk1+4bn6taisOwtckteR5mLeWENfhzrnadEVDHds17hfiNrxfSPrix8IQ0qSUwBCi5HXnv54Lq1BBMCfQH/39MdWGPAVzg3AWRkIzJdmUM0/DeAoUkmTPKMNuL0q2nxNqBnnG14vhZkMswraqgi7suksQCGGmfCALdBy64a5ui+qdfhJPKwBmQevvicsfp7VfN19cSwM3Hlc9T9MRmktlYljvbqd8S5ukpYiIlgLAz6Ry674ArEIIh7c9use2OfRB8+xUg6rt9I5YHGc3BEz8/njoBmIOkxvJvz5DyxA6a2sN/17YuQCDVWQQvlE9MEqmkKwB5nYn9DlgbLsAADaLn8vfBdWoGi+mYG8SMLQFLmiKbGDfTtfYmbYjytRiZiCR59fpcbYK4fWVWAAJgE3O9uf9MMeKZJSoqAMCgjkJ1RMjyO2DE4G4jT/AMFydwJ6dCMIVz9NiZDHzBt58sWZTKm94jljvLdl6SqBDMDfxEHf2w/LcZ/oFz5pTBG+w8xecQs5AJtJMgdBytbAlWgBTCncXHmLz54Dp1ypuP8ATc7dJNuQxhMfxJp3Y0z1PL+mC1fwxEkC2FCZsEgxuNiftvjVSuacESb2HmYj7/XB67ugZqrFplovAtY7RPTy9cJeIUgH1EqDM3Ik9RF4w4ehVIBYGmSJEzIvFhaNpjAVamIZ2RqiMyozRHi3Ec1332m2LxllPQXQkEXL8ttMeZO5nHFPNL3kNrAMbHmPoY2xGzkEqxIS7AH4hfrF+uCczlWovpZYlQwkdedycXIWktLMECABGxjeNj/XBq5yhTpVluzFIVSqnxk2M8tJIPtiClUGsECAbGNpG2+EnEWivU5jWcV45LTnHKwVqBOTLVKid5URnEEE6Z8tibgzF5tacTcByz0w6kTIQrM8wTveLYEzYWvmHqUqLItRXMHSELMoA0qANI1TaTvywfwivUpvWFZ/FTpEAOwUDTMQNoBI8QONrJJZFRnFDUagVq09LBguk35yDgvhHDGTLlSt21SLXna/TbHHY2uStVarqYIIOoEGx1EHntfFhyPEKVUkUqivp3AP6thXjiBQTwyTSDkCDoAAJNiS5kWiTvi21FkbGMOamVVvwKDe4UTffAmayVjv9cK3YkU3jybEDUBvzH3wtpV1mVAHVT9PTFlfhDw0+KTIm0e0YEzPAiR8P0+d5jGHP0tUmeoga5hheDJHpMyBifJqCSR1wXS7NljAExyG+LdwvstkVRadSvUGYboBoXcxEXtveZw/XYmFqu08mhFxJ9MTcO7PzUApBtTGyrMnFkznZz93eGqKREqNi8ESP8p85xytPRMhhGw9eU9DtOKxmOJ3HV0HAamSrSCpIINoI5Y7GcwY3awGoGbLopHh1E6ySIAPigHpJv54lrPGs5sS8Qhg6t7EFRo0+Rv8safzT8V/HxwX/wDEAMcnio5nHWboo94A5Wt9MK8zkxsCSTsLffFfycI1UfGYaWVirTBtbCHh+aTvz358AVgFYFgTFrAW5gEA8vXBWcyFQaiNo9fpitVzDeL+2M8NZ2l0mrVWBIUjSNj1A53vfHAdh4olfO+OqTpH+a8SRG+MdwOe/p+WC96DbspmZDHb9dMFCqQbaYtJi/t/XAmWpFw+m+hSzegIBI6xhnwThiVXCmoQSLeGTPK2+/QYmwaMuHq7sCsAA7n9XxZeIZcGi8bhZ3B2v+WEtDJmiO7qRrWxKspHlsTyj9WwRTVTzN/MjHPc8sbrYD5SNN+cQcOKSSoIFvK+AqeTTkNsFUkAEAR74u+efg2r5yCmm3iNhqAMm38xXr0vywvzfDkgECdja4iOd95xPTrnTYAmxidjOwHoZxMYZTqgNHQz5G3p98Z7sqSmlkGswi34TuBPKbe2DuEcVo0q9M1qfeoDDKd4PNejLuJtIGCFZ56jYX2kTIJ9JjFbqiahPmcdPgntlyNrJmuJK2qqtgPwMw1QNvX5RgFe0Gqh3RpoRqLavEG8gYIDQbyR5dMQBlOXdfxCY22ME+f6OFa7HG3jwm8uPp7pnW4qq1lZUVtNxrEgmOlrY1n+JNmXU1IkKBKgiwnz849sDZnJveoVOkBZMWEgRfabEYm4Nl+8rAC+8+g3/LFY4YzHQ/4PyOUgQATcEk+WF3FcqozOkeEGC19pkk/LFxo5EgXGK9m+G1DnGYodDAgGCRdNPL1xjjLLtdRsP3XumZlqKNLCnJGoEk/EpBi2454YZvtPSzDNopMjHLOjFn1Sw1P0AAAsLDnjntFwdmTvCBqCogVZ0gjSPCCbSLm+5OKyMqyFtQiUPTYkDG0m4W1iGdyz5fLo7srUWCnShBKtJc6pNpgDnJNoxnZ/i2Wyy1WAqPUIVacwF06gWJg76RbzOKxUnHSpbFesLdel1eNF8oK2Xs0xpMbjcfIg4Y8C4gMxSDGzr4aix8LACR6Xx5dkeLVKMBHZYINtpty25AYuvYXtAatWuHIL1GNUtAGozD/cYi4HMluNMC9rdRP5YHpZxq1HW3dKFMDSmlvSDMwLzvgljIMRPnhfXp0qbA1DBjw25287jljLKaVLemZ3jRRSXclvhgWMC4lo2EC3nhbUcuiVa0FvwLEDQDzIubg9IwT2g4lSZEVKYBnxEfitEmdiD19pwpbXTIsdgaYvtMLG5IMHGV7H1YquVKlqjvEU1KITqmdxa4EyOt8KqeaQJU1VHBY+GnpBQw0xqIkHDLOZQPRWqSyVAfFSIK/EOQIlueKxxJyrBCmkjTKmVJkA/Cd/6HBZ9VbqrJwTI0Xrsjd2y6LGptqJGoQDfnztfEVdqrIaKEMlInWAbgK1gGJkgfOMK85XovVXuAbACWs02/vfGsnwplaQdFN5UktAYEgNzvuflh28cHvjUH51GpHQ6lGAupiR8uWIEQKJIOo8j+Ef1P2w6fhuuj34OvR4YY3ABhSOsAj54VVEJJ688Z556mk5XXBZmQLmSBuPFETik8XYGqwW1wI9segVeHkj4Sd8V9uydVsxq0rombm0W/Xth+LLGfUcErZiwCoDp2MfXGUuG1a2pglqY1NEC09CbnF5odnWTxp3alN9U8+gkHApyuZos3c1Kmo7mUgg7iDc4ueTE+FUozSp+Mqq1VYAjSz+E7RPgBIEzciYxJnc93zF6fgcIBC2B0gC3QwMc8R4TUNULzPJVJ0x1gXxzkOF1i1qLb7wQBjpmWEqedGXZYmqGUn4RMmMWMUEnSTfa2/yxzwfs4lATJYtvMfLDZaQ/D9McHm8kyy3DkDJkQNp9SfyxMafkfYYxI8x8xjtWj+b6Yx4OaU0PBUGYk+Mydx4QRG42MbWxPVQC6sNMCRpmDF4gg7HbbA2azgQaBtAIAuYN7Enm145YGXN1SNIUAiL2sQDfz3m+NvW1Gti+4ULIZTMkRtPoOfLbCbMZcd29TWFYOB3ceIgi7XtE/fDnK5A/Exlt79TuYwj4+/+K+24HyAx0eLG43tXrox4fwpalFHvMGZ9Tf5chgAlKmYp93T0AlBpHWwJnz3xZsvSNLIgxBFL6kf3wk7KZcNmwTfSCfSBb740n2nTjtdRYZYkc3Ut7z+Zwt7HUz+8Kp/kY7XMhTc9MWXtLSDZOqAJIUH5EE4RcGqac1k3JEVKAUnqVDLHrZcE6FXVMrI5AfPHYyQn+uJlfHYOAyvtDlC+WcC0aTbyIn6YUcMylJ8vmGKIWVWEwC0ABhvsJFvOcPuO5oLl6l9xHzxUTwnSKDBnBrHRVUfymTPlbcHFzpP1X+FcLNWvRpk+GqSZG+kap/2nGs9kxSrVEMjQxHrBt88NeBo1PiNGi0TRNRQRzUh2X/diPtdKZ6oY1SEf5ATPlY4NlolqUisE85E+Yifvh32VRqWao1dkqOUB5GRDfcYM7SZujWyVKrTAUio0qBszKTUF/MAjFoyXB6fdZcXIpQ6nqSLk+pM/LFbGjrvMD5vLCosH5+eCFokieWM7vEGq1XhZDh3Y7hbm4gxPt09MS5unVRkbUaoHhRGuALEXPneI5DDvOcLLwbcrSRtzxXOLVAtWGDACYkEx/Lf8XnHrjnzmuB0bcUzOZq0aNaoysNgEJlSbnUTuTGwsJjAHapXFSmS2rwoBUWNiSbkcxcAdBgXhOc1lUJgTJHK8mekTeeUYs+aCVKVNaigBIWVi/wDKfWbzyxO/tab3vaufu7IoBSIMBgJJJmQSLD+/ljmvnmpoFIkFpuLrJOoLyvMn1w7ObLU+7JieY5nqT1G/2wsy1IF1AC6VsQYubT6wYvvtiLn+J3o6TSyK6DSrC6i0EWiBtaDjcC/yxqhRIF9p8jjdSnvcX3sMc2WW7ssru7R0q2piqiQBJO8cpPT6YhzFW2oEaViSLSPQ4EoI+XrGpRiCIhphtQ0m8zbf9XkzdEijpWGYwAOXnf54vU4sIdSptUh1aVYaRMqAedzueWIiCJneQINv1/bCXK52pTQIWJTcAgBRc2k3Iv1icP6Ka1uQCYiSADtNwLYec/Dsl6R6CJ1BeR9sY0SIiCeRt8hiM0IkNBI87R7b42xk8h6f2xlbEJAWPLYeuO22jfEaPAN59zjtq0fED7z7YnamUqTH4QOdjv8AKcdf6t/bENaqOg+/5n7YjFe0TH0/W2LmUJTcv/Fb1H5YZ5Hc+uMxmO+dRpiMo7nFR49/Hf8A1YzGY1xTVt4v/wAm3+hP/wCMI+yv8Z/9B+64zGYc6O9rNxj/AJWt/oP2xW8n8WR9W/3jGsZgD0OjiQ4zGYIRL2i/he4/PEFP419B9sbxmK+F9Jz/AOMJ6H/0zgbtJ/zx/wCi3/ptjMZgBfX/APDaf/Wqf7Rj0PhH8Gl/oT/aMZjMANl+D3xqh8Q98bxmJOCqnwnFa7V7UvU/7TjMZjPLo70reR/ir/5fscXN9h7YzGY5vJ0C4/GPXHOU/if/AJX/ACxrGYz+FTlufqfvjsfB7n7DGYzGJUrzW49/scc1vg/7vs2N4zGnyAvr70f+mf8AcMOk/p98ZjMPLoq4G59B+eI139zjMZjCFGVvjH65DEue/B/pGMxmKnVOgsz/ABfc/njdX4E9P6YzGYCf/9k="/>
          <p:cNvSpPr>
            <a:spLocks noChangeAspect="1" noChangeArrowheads="1"/>
          </p:cNvSpPr>
          <p:nvPr/>
        </p:nvSpPr>
        <p:spPr bwMode="auto">
          <a:xfrm>
            <a:off x="63500" y="-820738"/>
            <a:ext cx="2714625" cy="16859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9702" name="Picture 6" descr="http://upload.wikimedia.org/wikipedia/commons/thumb/2/23/Hk1950.jpg/300px-Hk1950.jpg"/>
          <p:cNvPicPr>
            <a:picLocks noChangeAspect="1" noChangeArrowheads="1"/>
          </p:cNvPicPr>
          <p:nvPr/>
        </p:nvPicPr>
        <p:blipFill>
          <a:blip r:embed="rId2"/>
          <a:srcRect/>
          <a:stretch>
            <a:fillRect/>
          </a:stretch>
        </p:blipFill>
        <p:spPr bwMode="auto">
          <a:xfrm>
            <a:off x="4929190" y="2714620"/>
            <a:ext cx="3084287" cy="1943101"/>
          </a:xfrm>
          <a:prstGeom prst="rect">
            <a:avLst/>
          </a:prstGeom>
          <a:noFill/>
        </p:spPr>
      </p:pic>
      <p:pic>
        <p:nvPicPr>
          <p:cNvPr id="29704" name="Picture 8" descr="http://www.bookdrum.com/images/books/108078_o.jpg"/>
          <p:cNvPicPr>
            <a:picLocks noChangeAspect="1" noChangeArrowheads="1"/>
          </p:cNvPicPr>
          <p:nvPr/>
        </p:nvPicPr>
        <p:blipFill>
          <a:blip r:embed="rId3"/>
          <a:srcRect/>
          <a:stretch>
            <a:fillRect/>
          </a:stretch>
        </p:blipFill>
        <p:spPr bwMode="auto">
          <a:xfrm>
            <a:off x="928662" y="2643182"/>
            <a:ext cx="2990850" cy="2143125"/>
          </a:xfrm>
          <a:prstGeom prst="rect">
            <a:avLst/>
          </a:prstGeom>
          <a:noFill/>
        </p:spPr>
      </p:pic>
      <p:sp>
        <p:nvSpPr>
          <p:cNvPr id="7" name="Right Arrow 6"/>
          <p:cNvSpPr/>
          <p:nvPr/>
        </p:nvSpPr>
        <p:spPr>
          <a:xfrm>
            <a:off x="3786182" y="3571876"/>
            <a:ext cx="1428760"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Adeline Yen </a:t>
            </a:r>
            <a:r>
              <a:rPr lang="en-GB" dirty="0" err="1" smtClean="0"/>
              <a:t>Mah</a:t>
            </a:r>
            <a:endParaRPr lang="en-GB" dirty="0"/>
          </a:p>
        </p:txBody>
      </p:sp>
      <p:sp>
        <p:nvSpPr>
          <p:cNvPr id="3" name="Content Placeholder 2"/>
          <p:cNvSpPr>
            <a:spLocks noGrp="1"/>
          </p:cNvSpPr>
          <p:nvPr>
            <p:ph idx="1"/>
          </p:nvPr>
        </p:nvSpPr>
        <p:spPr/>
        <p:txBody>
          <a:bodyPr>
            <a:normAutofit fontScale="92500"/>
          </a:bodyPr>
          <a:lstStyle/>
          <a:p>
            <a:r>
              <a:rPr lang="en-GB" b="1" dirty="0" smtClean="0"/>
              <a:t>Adeline Yen </a:t>
            </a:r>
            <a:r>
              <a:rPr lang="en-GB" b="1" dirty="0" err="1" smtClean="0"/>
              <a:t>Mah</a:t>
            </a:r>
            <a:r>
              <a:rPr lang="en-GB" dirty="0" smtClean="0"/>
              <a:t> (Chinese: </a:t>
            </a:r>
            <a:r>
              <a:rPr lang="en-GB" dirty="0" err="1" smtClean="0"/>
              <a:t>馬嚴君玲</a:t>
            </a:r>
            <a:r>
              <a:rPr lang="en-GB" dirty="0" smtClean="0"/>
              <a:t>; pinyin: </a:t>
            </a:r>
            <a:r>
              <a:rPr lang="en-GB" i="1" dirty="0" err="1" smtClean="0"/>
              <a:t>Mǎ</a:t>
            </a:r>
            <a:r>
              <a:rPr lang="en-GB" i="1" dirty="0" smtClean="0"/>
              <a:t> </a:t>
            </a:r>
            <a:r>
              <a:rPr lang="en-GB" i="1" dirty="0" err="1" smtClean="0"/>
              <a:t>Yán</a:t>
            </a:r>
            <a:r>
              <a:rPr lang="en-GB" i="1" dirty="0" smtClean="0"/>
              <a:t> </a:t>
            </a:r>
            <a:r>
              <a:rPr lang="en-GB" i="1" dirty="0" err="1" smtClean="0"/>
              <a:t>Jūnlíng</a:t>
            </a:r>
            <a:r>
              <a:rPr lang="en-GB" dirty="0" smtClean="0"/>
              <a:t>) is a Chinese American author and physician. She grew up in Tianjin, Shanghai and Hong Kong, and is known for her autobiography </a:t>
            </a:r>
            <a:r>
              <a:rPr lang="en-GB" i="1" dirty="0" smtClean="0"/>
              <a:t>Falling Leaves</a:t>
            </a:r>
            <a:r>
              <a:rPr lang="en-GB" dirty="0" smtClean="0"/>
              <a:t>. Currently, she divides her time between southern California and London. She is married to Professor Robert A. </a:t>
            </a:r>
            <a:r>
              <a:rPr lang="en-GB" dirty="0" err="1" smtClean="0"/>
              <a:t>Mah</a:t>
            </a:r>
            <a:r>
              <a:rPr lang="en-GB" dirty="0" smtClean="0"/>
              <a:t> with whom she has two children, as well as one from a previous marriage.</a:t>
            </a:r>
            <a:endParaRPr lang="en-GB" dirty="0"/>
          </a:p>
        </p:txBody>
      </p:sp>
      <p:pic>
        <p:nvPicPr>
          <p:cNvPr id="28674" name="Picture 2" descr="http://ts2.mm.bing.net/th?id=H.4606718301374949&amp;pid=1.7&amp;w=130&amp;h=153&amp;c=7&amp;rs=1"/>
          <p:cNvPicPr>
            <a:picLocks noChangeAspect="1" noChangeArrowheads="1"/>
          </p:cNvPicPr>
          <p:nvPr/>
        </p:nvPicPr>
        <p:blipFill>
          <a:blip r:embed="rId2"/>
          <a:srcRect/>
          <a:stretch>
            <a:fillRect/>
          </a:stretch>
        </p:blipFill>
        <p:spPr bwMode="auto">
          <a:xfrm>
            <a:off x="6500826" y="4357694"/>
            <a:ext cx="1524002" cy="179363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Class reading</a:t>
            </a:r>
            <a:endParaRPr lang="en-GB" dirty="0"/>
          </a:p>
        </p:txBody>
      </p:sp>
      <p:sp>
        <p:nvSpPr>
          <p:cNvPr id="3" name="Content Placeholder 2"/>
          <p:cNvSpPr>
            <a:spLocks noGrp="1"/>
          </p:cNvSpPr>
          <p:nvPr>
            <p:ph idx="1"/>
          </p:nvPr>
        </p:nvSpPr>
        <p:spPr/>
        <p:txBody>
          <a:bodyPr>
            <a:normAutofit fontScale="92500"/>
          </a:bodyPr>
          <a:lstStyle/>
          <a:p>
            <a:r>
              <a:rPr lang="en-GB" dirty="0" smtClean="0"/>
              <a:t>We are going to read the passage together:</a:t>
            </a:r>
          </a:p>
          <a:p>
            <a:r>
              <a:rPr lang="en-GB" dirty="0" smtClean="0"/>
              <a:t>Look out for an underline anything which shows Adeline Yen </a:t>
            </a:r>
            <a:r>
              <a:rPr lang="en-GB" dirty="0" err="1" smtClean="0"/>
              <a:t>Mah’s</a:t>
            </a:r>
            <a:r>
              <a:rPr lang="en-GB" dirty="0" smtClean="0"/>
              <a:t> feelings towards going home.</a:t>
            </a:r>
          </a:p>
          <a:p>
            <a:r>
              <a:rPr lang="en-GB" dirty="0" smtClean="0"/>
              <a:t>Look out for an underline anything which shows Adeline Yen </a:t>
            </a:r>
            <a:r>
              <a:rPr lang="en-GB" dirty="0" err="1" smtClean="0"/>
              <a:t>Mah’s</a:t>
            </a:r>
            <a:r>
              <a:rPr lang="en-GB" dirty="0" smtClean="0"/>
              <a:t> feelings towards </a:t>
            </a:r>
            <a:r>
              <a:rPr lang="en-GB" dirty="0" smtClean="0"/>
              <a:t>her father. </a:t>
            </a:r>
          </a:p>
          <a:p>
            <a:r>
              <a:rPr lang="en-GB" dirty="0" smtClean="0"/>
              <a:t>Look out for an underline anything which shows Adeline Yen </a:t>
            </a:r>
            <a:r>
              <a:rPr lang="en-GB" dirty="0" err="1" smtClean="0"/>
              <a:t>Mah’s</a:t>
            </a:r>
            <a:r>
              <a:rPr lang="en-GB" dirty="0" smtClean="0"/>
              <a:t> changing feelings.</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a:xfrm>
            <a:off x="500034" y="530352"/>
            <a:ext cx="8186766" cy="4827474"/>
          </a:xfrm>
        </p:spPr>
        <p:txBody>
          <a:bodyPr>
            <a:normAutofit lnSpcReduction="10000"/>
          </a:bodyPr>
          <a:lstStyle/>
          <a:p>
            <a:r>
              <a:rPr lang="en-GB" dirty="0" smtClean="0"/>
              <a:t>Look at page 25</a:t>
            </a:r>
          </a:p>
          <a:p>
            <a:r>
              <a:rPr lang="en-GB" dirty="0" smtClean="0"/>
              <a:t>How does Adeline Yen </a:t>
            </a:r>
            <a:r>
              <a:rPr lang="en-GB" dirty="0" err="1" smtClean="0"/>
              <a:t>Mah</a:t>
            </a:r>
            <a:r>
              <a:rPr lang="en-GB" dirty="0" smtClean="0"/>
              <a:t> feel about going home?</a:t>
            </a:r>
          </a:p>
          <a:p>
            <a:r>
              <a:rPr lang="en-GB" dirty="0" smtClean="0"/>
              <a:t>Why do you think she mentions that there may be a possible typhoon? (do you know what foreshadowing / pathetic </a:t>
            </a:r>
            <a:r>
              <a:rPr lang="en-GB" dirty="0" err="1" smtClean="0"/>
              <a:t>phallacy</a:t>
            </a:r>
            <a:r>
              <a:rPr lang="en-GB" dirty="0" smtClean="0"/>
              <a:t> are?)</a:t>
            </a:r>
          </a:p>
          <a:p>
            <a:r>
              <a:rPr lang="en-GB" dirty="0" smtClean="0"/>
              <a:t>Look at the simile ‘leaving school throbbed at the back of my mind like a persistent toothache.’ Is this a mature or childish simile?</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a:xfrm>
            <a:off x="428596" y="530352"/>
            <a:ext cx="8258204" cy="4898912"/>
          </a:xfrm>
        </p:spPr>
        <p:txBody>
          <a:bodyPr>
            <a:normAutofit/>
          </a:bodyPr>
          <a:lstStyle/>
          <a:p>
            <a:r>
              <a:rPr lang="en-GB" dirty="0" smtClean="0"/>
              <a:t>Look at page 25</a:t>
            </a:r>
          </a:p>
          <a:p>
            <a:r>
              <a:rPr lang="en-GB" dirty="0" smtClean="0"/>
              <a:t>Highlight words which show Adeline Yen </a:t>
            </a:r>
            <a:r>
              <a:rPr lang="en-GB" dirty="0" err="1" smtClean="0"/>
              <a:t>Mah’s</a:t>
            </a:r>
            <a:r>
              <a:rPr lang="en-GB" dirty="0" smtClean="0"/>
              <a:t> feelings towards going home. </a:t>
            </a:r>
          </a:p>
          <a:p>
            <a:r>
              <a:rPr lang="en-GB" dirty="0" smtClean="0"/>
              <a:t>Why is she worried that her father has sent for her?</a:t>
            </a:r>
          </a:p>
          <a:p>
            <a:r>
              <a:rPr lang="en-GB" dirty="0" smtClean="0"/>
              <a:t>Why does she mention that she cannot remember that her parents have a new home?</a:t>
            </a:r>
          </a:p>
          <a:p>
            <a:r>
              <a:rPr lang="en-GB" dirty="0" smtClean="0"/>
              <a:t>What does she say about her father’s office? What does this tell us about him?</a:t>
            </a:r>
            <a:endParaRPr lang="en-GB"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Creating a picture of Adeline Yen </a:t>
            </a:r>
            <a:r>
              <a:rPr lang="en-GB" dirty="0" err="1" smtClean="0"/>
              <a:t>Mah</a:t>
            </a:r>
            <a:endParaRPr lang="en-GB" dirty="0"/>
          </a:p>
        </p:txBody>
      </p:sp>
      <p:sp>
        <p:nvSpPr>
          <p:cNvPr id="3" name="Content Placeholder 2"/>
          <p:cNvSpPr>
            <a:spLocks noGrp="1"/>
          </p:cNvSpPr>
          <p:nvPr>
            <p:ph idx="1"/>
          </p:nvPr>
        </p:nvSpPr>
        <p:spPr/>
        <p:txBody>
          <a:bodyPr/>
          <a:lstStyle/>
          <a:p>
            <a:r>
              <a:rPr lang="en-GB" dirty="0" smtClean="0"/>
              <a:t>You MUST write around the picture Adeline Yen </a:t>
            </a:r>
            <a:r>
              <a:rPr lang="en-GB" dirty="0" err="1" smtClean="0"/>
              <a:t>Mah’s</a:t>
            </a:r>
            <a:r>
              <a:rPr lang="en-GB" dirty="0" smtClean="0"/>
              <a:t> thoughts about going home. </a:t>
            </a:r>
          </a:p>
          <a:p>
            <a:r>
              <a:rPr lang="en-GB" dirty="0" smtClean="0"/>
              <a:t>You SHOULD use quotations from the text.</a:t>
            </a:r>
          </a:p>
          <a:p>
            <a:r>
              <a:rPr lang="en-GB" dirty="0" smtClean="0"/>
              <a:t>You COULD write down why she uses this language and the effect it has on the reader. </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35</TotalTime>
  <Words>436</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Aspect</vt:lpstr>
      <vt:lpstr>Year 10 </vt:lpstr>
      <vt:lpstr>The title</vt:lpstr>
      <vt:lpstr>Hong Kong</vt:lpstr>
      <vt:lpstr>Read the introduction</vt:lpstr>
      <vt:lpstr>Adeline Yen Mah</vt:lpstr>
      <vt:lpstr>Class reading</vt:lpstr>
      <vt:lpstr>Questions...</vt:lpstr>
      <vt:lpstr>Questions...</vt:lpstr>
      <vt:lpstr>Creating a picture of Adeline Yen Mah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10 </dc:title>
  <dc:creator>localuser</dc:creator>
  <cp:lastModifiedBy>localuser</cp:lastModifiedBy>
  <cp:revision>13</cp:revision>
  <dcterms:created xsi:type="dcterms:W3CDTF">2012-11-26T21:39:20Z</dcterms:created>
  <dcterms:modified xsi:type="dcterms:W3CDTF">2012-11-27T20:07:30Z</dcterms:modified>
</cp:coreProperties>
</file>