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0" r:id="rId3"/>
    <p:sldId id="261" r:id="rId4"/>
    <p:sldId id="257" r:id="rId5"/>
    <p:sldId id="258"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4" autoAdjust="0"/>
    <p:restoredTop sz="94660"/>
  </p:normalViewPr>
  <p:slideViewPr>
    <p:cSldViewPr snapToGrid="0">
      <p:cViewPr varScale="1">
        <p:scale>
          <a:sx n="115" d="100"/>
          <a:sy n="115" d="100"/>
        </p:scale>
        <p:origin x="37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10/13/2017</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10/13/2017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10/13/2017</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10/13/2017</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Disabled</a:t>
            </a:r>
            <a:endParaRPr lang="en-GB" dirty="0"/>
          </a:p>
        </p:txBody>
      </p:sp>
      <p:sp>
        <p:nvSpPr>
          <p:cNvPr id="3" name="Subtitle 2"/>
          <p:cNvSpPr>
            <a:spLocks noGrp="1"/>
          </p:cNvSpPr>
          <p:nvPr>
            <p:ph type="subTitle" idx="1"/>
          </p:nvPr>
        </p:nvSpPr>
        <p:spPr/>
        <p:txBody>
          <a:bodyPr/>
          <a:lstStyle/>
          <a:p>
            <a:r>
              <a:rPr lang="en-GB" dirty="0" smtClean="0"/>
              <a:t>12</a:t>
            </a:r>
            <a:r>
              <a:rPr lang="en-GB" baseline="30000" dirty="0" smtClean="0"/>
              <a:t>th</a:t>
            </a:r>
            <a:r>
              <a:rPr lang="en-GB" dirty="0" smtClean="0"/>
              <a:t> October</a:t>
            </a:r>
            <a:endParaRPr lang="en-GB" dirty="0"/>
          </a:p>
        </p:txBody>
      </p:sp>
    </p:spTree>
    <p:extLst>
      <p:ext uri="{BB962C8B-B14F-4D97-AF65-F5344CB8AC3E}">
        <p14:creationId xmlns:p14="http://schemas.microsoft.com/office/powerpoint/2010/main" val="22601294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04537" y="0"/>
            <a:ext cx="8867274" cy="6186309"/>
          </a:xfrm>
          <a:prstGeom prst="rect">
            <a:avLst/>
          </a:prstGeom>
        </p:spPr>
        <p:txBody>
          <a:bodyPr wrap="square">
            <a:spAutoFit/>
          </a:bodyPr>
          <a:lstStyle/>
          <a:p>
            <a:r>
              <a:rPr lang="en-GB" dirty="0"/>
              <a:t>Tone</a:t>
            </a:r>
          </a:p>
          <a:p>
            <a:endParaRPr lang="en-GB" dirty="0"/>
          </a:p>
          <a:p>
            <a:r>
              <a:rPr lang="en-GB" dirty="0"/>
              <a:t>Owen sets the overall tone of sadness and despair in the first lines. The voices of the boys playing in the park ‘rang saddening’. Their ‘play and pleasure’ casts the immobile, disabled man into deeper gloom. Whereas they are ‘mothered’ home to sleep, the ex-soldier is stranded, apparently forgotten, at the poem’s end.</a:t>
            </a:r>
          </a:p>
          <a:p>
            <a:endParaRPr lang="en-GB" dirty="0"/>
          </a:p>
          <a:p>
            <a:r>
              <a:rPr lang="en-GB" dirty="0"/>
              <a:t>The moments when Owen takes us back into past do little to lighten the tone of Disabled. We are constantly reminded of the waste of war. The triumph of a victorious footballer ‘carried shoulder high’ is juxtaposed in the reader’s mind by images of WWI stretcher-bearers carrying damaged bodies like that of the ex-soldier. Although the soldier had helped ‘win’ the war, he was not cheered as he would have been if he’d scored a winning ‘Goal’, despite his much more costly efforts.</a:t>
            </a:r>
          </a:p>
          <a:p>
            <a:endParaRPr lang="en-GB" dirty="0"/>
          </a:p>
          <a:p>
            <a:r>
              <a:rPr lang="en-GB" dirty="0"/>
              <a:t>Investigating language and tone in Disabled</a:t>
            </a:r>
          </a:p>
          <a:p>
            <a:endParaRPr lang="en-GB" dirty="0"/>
          </a:p>
          <a:p>
            <a:r>
              <a:rPr lang="en-GB" dirty="0"/>
              <a:t>Each stanza is a vignette (a brief sketch) of different phases in the man’s life. How does Owen’s diction create a picture of a handsome, healthy young man?</a:t>
            </a:r>
          </a:p>
          <a:p>
            <a:r>
              <a:rPr lang="en-GB" dirty="0"/>
              <a:t>How effective is Owen’s language in building up a picture of the disabled man as a victim of war?</a:t>
            </a:r>
          </a:p>
          <a:p>
            <a:r>
              <a:rPr lang="en-GB" dirty="0"/>
              <a:t>How does Owen use juxtaposition to bring home the contrast between the past and the present in Disabled?</a:t>
            </a:r>
          </a:p>
        </p:txBody>
      </p:sp>
    </p:spTree>
    <p:extLst>
      <p:ext uri="{BB962C8B-B14F-4D97-AF65-F5344CB8AC3E}">
        <p14:creationId xmlns:p14="http://schemas.microsoft.com/office/powerpoint/2010/main" val="3254373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858006"/>
            <a:ext cx="11851106" cy="7848302"/>
          </a:xfrm>
          <a:prstGeom prst="rect">
            <a:avLst/>
          </a:prstGeom>
        </p:spPr>
        <p:txBody>
          <a:bodyPr wrap="square">
            <a:spAutoFit/>
          </a:bodyPr>
          <a:lstStyle/>
          <a:p>
            <a:r>
              <a:rPr lang="en-GB" dirty="0"/>
              <a:t>Structure in Disabled</a:t>
            </a:r>
          </a:p>
          <a:p>
            <a:endParaRPr lang="en-GB" dirty="0"/>
          </a:p>
          <a:p>
            <a:r>
              <a:rPr lang="en-GB" dirty="0"/>
              <a:t>Owen recounts the man’s life and present condition over seven stanzas of differing lengths. Sadness and despair are threaded through every verse:</a:t>
            </a:r>
          </a:p>
          <a:p>
            <a:endParaRPr lang="en-GB" dirty="0"/>
          </a:p>
          <a:p>
            <a:r>
              <a:rPr lang="en-GB" dirty="0"/>
              <a:t>Stanza one shows us the man in his wheel-chair. He is cold and motionless, waiting for the day to end. The poem is ‘bookended’ by the same scene in the final stanza, when the day has ended and he is left behind in the cold darkness</a:t>
            </a:r>
          </a:p>
          <a:p>
            <a:endParaRPr lang="en-GB" dirty="0"/>
          </a:p>
          <a:p>
            <a:r>
              <a:rPr lang="en-GB" dirty="0"/>
              <a:t>Stanza two introduces the sexual longing experienced by the wounded man. Recalling how girls ‘glanced lovelier’, he realises that he will never feel again the slimness of ‘Girls’ waists’ l.12</a:t>
            </a:r>
          </a:p>
          <a:p>
            <a:endParaRPr lang="en-GB" dirty="0"/>
          </a:p>
          <a:p>
            <a:r>
              <a:rPr lang="en-GB" dirty="0"/>
              <a:t>Stanza three juxtaposes the past handsomeness of the young man which had attracted the attentions of a painter with his current appearance – unable to sit up straight, devoid of limbs and colour, ‘half’ the man he was l.19</a:t>
            </a:r>
          </a:p>
          <a:p>
            <a:endParaRPr lang="en-GB" dirty="0"/>
          </a:p>
          <a:p>
            <a:r>
              <a:rPr lang="en-GB" dirty="0"/>
              <a:t>Stanza four depicts the youthful innocence of a lad more swayed by football, girls, glamour and alcohol than by any measured reflection about the cost of war. We learn that he was not yet nineteen and trying to impress a girlfriend (‘his Meg’ l.26, whose fickleness is conveyed by her absence from the man’s current situation). Now bitterly experienced, the man’s bewilderment and regret are captured by the understatement: ‘He wonders why.’</a:t>
            </a:r>
          </a:p>
          <a:p>
            <a:endParaRPr lang="en-GB" dirty="0"/>
          </a:p>
          <a:p>
            <a:r>
              <a:rPr lang="en-GB" dirty="0"/>
              <a:t>In stanza five Owen tells us that the disabled man had had no idea of the realities of warfare. He’d not previously experienced focused enmity or paralysing ‘Fear’ l.32; rather, he joined up for the uniform, comradeship and pay, cheered to the front by crowds and drums</a:t>
            </a:r>
          </a:p>
          <a:p>
            <a:endParaRPr lang="en-GB" dirty="0"/>
          </a:p>
          <a:p>
            <a:r>
              <a:rPr lang="en-GB" dirty="0"/>
              <a:t>The brief penultimate stanza details the man’s inactivity once wounded, merely the passive recipient of others’ unenthusiastic attentions</a:t>
            </a:r>
          </a:p>
          <a:p>
            <a:endParaRPr lang="en-GB" dirty="0"/>
          </a:p>
          <a:p>
            <a:r>
              <a:rPr lang="en-GB" dirty="0"/>
              <a:t>The final stanza reminds us that the ex-soldier is now permanently excluded from the ranks of those who are ‘strong’ and ‘whole’ l.44, unable even to go to bed unaided.</a:t>
            </a:r>
          </a:p>
        </p:txBody>
      </p:sp>
    </p:spTree>
    <p:extLst>
      <p:ext uri="{BB962C8B-B14F-4D97-AF65-F5344CB8AC3E}">
        <p14:creationId xmlns:p14="http://schemas.microsoft.com/office/powerpoint/2010/main" val="2448117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335846"/>
            <a:ext cx="6096000" cy="6186309"/>
          </a:xfrm>
          <a:prstGeom prst="rect">
            <a:avLst/>
          </a:prstGeom>
        </p:spPr>
        <p:txBody>
          <a:bodyPr>
            <a:spAutoFit/>
          </a:bodyPr>
          <a:lstStyle/>
          <a:p>
            <a:r>
              <a:rPr lang="en-GB" dirty="0"/>
              <a:t>Rhyme</a:t>
            </a:r>
          </a:p>
          <a:p>
            <a:endParaRPr lang="en-GB" dirty="0"/>
          </a:p>
          <a:p>
            <a:r>
              <a:rPr lang="en-GB" dirty="0"/>
              <a:t>Owen’s rhyme scheme in Disabled is fairly regular with words rhyming within two or three lines of each other and within the stanza. However, he links the narrative from verse to verse by overlapping rhyme patterns into new stanzas. Thus, ‘grey’ and ‘day’ in stanza one rhyme with ‘gay’ in the second verse; ‘dry’ and ‘thigh’ in stanza three link to ‘shoulder–high’ in the next verse. The bringing together of veins running dry and the purple spurting thigh of the injured man with the 'shoulder-high’ triumph of his glory days distils the pity. </a:t>
            </a:r>
          </a:p>
          <a:p>
            <a:endParaRPr lang="en-GB" dirty="0"/>
          </a:p>
          <a:p>
            <a:r>
              <a:rPr lang="en-GB" dirty="0"/>
              <a:t>Similarly, in l.35 (stanza five) the man is in his prime, one of the ‘young recruits’. This brave phrase is rhymed in the forlorn sixth verse with the ‘fruits’ he earned from his labours – not glory, but sympathy and a life (in stanza seven) of ‘sick years in institutes’. </a:t>
            </a:r>
          </a:p>
          <a:p>
            <a:endParaRPr lang="en-GB" dirty="0"/>
          </a:p>
          <a:p>
            <a:r>
              <a:rPr lang="en-GB" dirty="0"/>
              <a:t>It is perhaps significant that l.12 ends with ‘hands’, which has no counter rhyme anywhere else in the poem. The warmth of the girls’ hands will never again be experienced by the disabled man.</a:t>
            </a:r>
          </a:p>
        </p:txBody>
      </p:sp>
    </p:spTree>
    <p:extLst>
      <p:ext uri="{BB962C8B-B14F-4D97-AF65-F5344CB8AC3E}">
        <p14:creationId xmlns:p14="http://schemas.microsoft.com/office/powerpoint/2010/main" val="1885738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0429" y="-1744876"/>
            <a:ext cx="6096000" cy="7571303"/>
          </a:xfrm>
          <a:prstGeom prst="rect">
            <a:avLst/>
          </a:prstGeom>
        </p:spPr>
        <p:txBody>
          <a:bodyPr>
            <a:spAutoFit/>
          </a:bodyPr>
          <a:lstStyle/>
          <a:p>
            <a:r>
              <a:rPr lang="en-GB" dirty="0"/>
              <a:t>Repetition</a:t>
            </a:r>
          </a:p>
          <a:p>
            <a:endParaRPr lang="en-GB" dirty="0"/>
          </a:p>
          <a:p>
            <a:r>
              <a:rPr lang="en-GB" dirty="0"/>
              <a:t>Owen’s use of repletion is particularly effective in the fourth stanza, as the ex-soldier stumbles through his recollections of why he ended up fighting on the Western Front. Recalling his footballing prowess, - ‘After the matches’ l.22 – it is ironic that he remembers it was ‘after football’ l.23 that he signed up. The idea that ‘he’d better join’ l.24 becomes the active decision ‘He asked to join’ l.28, after his wondering ‘why’ l.24 clarifies into a reason – ‘That’s why;’ l.26. And the role played by the attitude of women in his decision is emphasised by the repetition of ‘to please’ in lines 26 and 27 – a desire to please remembered with bitterness as ‘his Meg’ is equated with the fickleness of all adolescent girls – she is just a ‘giddy jilt[s]’ l.26-7 (to jilt means to throw over a lover).</a:t>
            </a:r>
          </a:p>
          <a:p>
            <a:endParaRPr lang="en-GB" dirty="0"/>
          </a:p>
          <a:p>
            <a:r>
              <a:rPr lang="en-GB" dirty="0"/>
              <a:t>The phrase ‘no fears / Of Fear’ neatly contrasts the man’s previous insouciance with the terrifying reality of warfare. Via the repeated use of ‘cheer’, Owen strips away the enthusiasm of people for war: </a:t>
            </a:r>
          </a:p>
          <a:p>
            <a:endParaRPr lang="en-GB" dirty="0"/>
          </a:p>
          <a:p>
            <a:r>
              <a:rPr lang="en-GB" dirty="0"/>
              <a:t>‘cheers’ l.36 are plural and magnified by drums</a:t>
            </a:r>
          </a:p>
          <a:p>
            <a:r>
              <a:rPr lang="en-GB" dirty="0"/>
              <a:t>‘cheered’ l.37 refers to an event in the past which has now lost its power</a:t>
            </a:r>
          </a:p>
          <a:p>
            <a:r>
              <a:rPr lang="en-GB" dirty="0"/>
              <a:t>later in l.37 ‘cheer’ is stripped to a single sound, negated by referring to an event (‘Goal’) that will never be attributed to the man now.</a:t>
            </a:r>
          </a:p>
        </p:txBody>
      </p:sp>
    </p:spTree>
    <p:extLst>
      <p:ext uri="{BB962C8B-B14F-4D97-AF65-F5344CB8AC3E}">
        <p14:creationId xmlns:p14="http://schemas.microsoft.com/office/powerpoint/2010/main" val="2807664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1104" y="395186"/>
            <a:ext cx="11165305" cy="4801314"/>
          </a:xfrm>
          <a:prstGeom prst="rect">
            <a:avLst/>
          </a:prstGeom>
        </p:spPr>
        <p:txBody>
          <a:bodyPr wrap="square">
            <a:spAutoFit/>
          </a:bodyPr>
          <a:lstStyle/>
          <a:p>
            <a:r>
              <a:rPr lang="en-GB" dirty="0"/>
              <a:t>Rhythm</a:t>
            </a:r>
          </a:p>
          <a:p>
            <a:endParaRPr lang="en-GB" dirty="0"/>
          </a:p>
          <a:p>
            <a:r>
              <a:rPr lang="en-GB" dirty="0"/>
              <a:t>Owen received a letter from Robert Graves criticising him for the irregularity of his line lengths and for daring to break with the poetic tradition which demanded a regular pattern. Graves told Owen that, despite Disabled being a ‘damn fine poem’, he must follow the rules:</a:t>
            </a:r>
          </a:p>
          <a:p>
            <a:endParaRPr lang="en-GB" dirty="0"/>
          </a:p>
          <a:p>
            <a:r>
              <a:rPr lang="en-GB" dirty="0"/>
              <a:t>‘Make new metres by all means, but one must observe the rules laid down by custom of centuries’.</a:t>
            </a:r>
          </a:p>
          <a:p>
            <a:r>
              <a:rPr lang="en-GB" dirty="0"/>
              <a:t>Writing largely in pentameter, in lines 10 and 40 Owen introduces an extra foot. This serves to disrupt the narrative flow and halt the forward progress of the reader, just as it has halted the progress of the young soldier. </a:t>
            </a:r>
          </a:p>
          <a:p>
            <a:endParaRPr lang="en-GB" dirty="0"/>
          </a:p>
          <a:p>
            <a:r>
              <a:rPr lang="en-GB" dirty="0"/>
              <a:t>In line 23 Owen adds an extra syllable, subtly focusing on the incoherence of a man who has drunk too much after a football match and signs up as a consequence. With too much time to reflect, indicated by the dash, the man is now bewildered at how things ended up as they did (‘- He wonders why.’ l.24). Owen evokes the halting search of the man’s memory for the reasons he went to war by employing frequent caesurae in the fourth stanza.</a:t>
            </a:r>
          </a:p>
          <a:p>
            <a:endParaRPr lang="en-GB" dirty="0"/>
          </a:p>
          <a:p>
            <a:r>
              <a:rPr lang="en-GB" dirty="0"/>
              <a:t>Though much of the metre is iambic, Owen reverses the opening feet of l.38 and 39 in the sixth stanza which helps create a sense of stasis after the rapid, rhythmic motion of the preceding lines, linked by a series of ‘and’s (l.33-6).</a:t>
            </a:r>
          </a:p>
        </p:txBody>
      </p:sp>
    </p:spTree>
    <p:extLst>
      <p:ext uri="{BB962C8B-B14F-4D97-AF65-F5344CB8AC3E}">
        <p14:creationId xmlns:p14="http://schemas.microsoft.com/office/powerpoint/2010/main" val="26576544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70021" y="1166843"/>
            <a:ext cx="8373979" cy="4801314"/>
          </a:xfrm>
          <a:prstGeom prst="rect">
            <a:avLst/>
          </a:prstGeom>
        </p:spPr>
        <p:txBody>
          <a:bodyPr wrap="square">
            <a:spAutoFit/>
          </a:bodyPr>
          <a:lstStyle/>
          <a:p>
            <a:r>
              <a:rPr lang="en-GB" dirty="0"/>
              <a:t>Imagery in Disabled</a:t>
            </a:r>
          </a:p>
          <a:p>
            <a:endParaRPr lang="en-GB" dirty="0"/>
          </a:p>
          <a:p>
            <a:r>
              <a:rPr lang="en-GB" dirty="0"/>
              <a:t>Simile</a:t>
            </a:r>
          </a:p>
          <a:p>
            <a:endParaRPr lang="en-GB" dirty="0"/>
          </a:p>
          <a:p>
            <a:r>
              <a:rPr lang="en-GB" dirty="0"/>
              <a:t>Owen uses only two similes in this poem. The first refers to the voices of the playing boys which remind him of pleasant, rather than enforced, leisure. Even so, their voices ‘rang saddening like a hymn,’ l.4. </a:t>
            </a:r>
          </a:p>
          <a:p>
            <a:endParaRPr lang="en-GB" dirty="0"/>
          </a:p>
          <a:p>
            <a:r>
              <a:rPr lang="en-GB" dirty="0"/>
              <a:t>It is the end of the day. Although evening hymns are traditionally quiet and reflective, the suggestion here is that they are melancholic. Given the dusk he is depicting, Owen might have been thinking of the following hymn;</a:t>
            </a:r>
          </a:p>
          <a:p>
            <a:endParaRPr lang="en-GB" dirty="0"/>
          </a:p>
          <a:p>
            <a:r>
              <a:rPr lang="en-GB" dirty="0"/>
              <a:t>The day Thou </a:t>
            </a:r>
            <a:r>
              <a:rPr lang="en-GB" dirty="0" err="1"/>
              <a:t>gavest</a:t>
            </a:r>
            <a:r>
              <a:rPr lang="en-GB" dirty="0"/>
              <a:t>, Lord, is ended,</a:t>
            </a:r>
          </a:p>
          <a:p>
            <a:r>
              <a:rPr lang="en-GB" dirty="0"/>
              <a:t>The darkness falls at Thy behest</a:t>
            </a:r>
            <a:r>
              <a:rPr lang="en-GB" dirty="0" smtClean="0"/>
              <a:t>;</a:t>
            </a:r>
          </a:p>
          <a:p>
            <a:endParaRPr lang="en-GB" dirty="0"/>
          </a:p>
          <a:p>
            <a:r>
              <a:rPr lang="en-GB" dirty="0"/>
              <a:t>Like many evening hymns, the lyrics are ambiguous, signifying not only the end of the day but the end of life’s day. This emphasises the ghastly grey figure sitting in the dark waiting. </a:t>
            </a:r>
          </a:p>
        </p:txBody>
      </p:sp>
    </p:spTree>
    <p:extLst>
      <p:ext uri="{BB962C8B-B14F-4D97-AF65-F5344CB8AC3E}">
        <p14:creationId xmlns:p14="http://schemas.microsoft.com/office/powerpoint/2010/main" val="2213909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997839"/>
            <a:ext cx="6096000" cy="2862322"/>
          </a:xfrm>
          <a:prstGeom prst="rect">
            <a:avLst/>
          </a:prstGeom>
        </p:spPr>
        <p:txBody>
          <a:bodyPr>
            <a:spAutoFit/>
          </a:bodyPr>
          <a:lstStyle/>
          <a:p>
            <a:r>
              <a:rPr lang="en-GB" dirty="0"/>
              <a:t>Metaphor and personification</a:t>
            </a:r>
          </a:p>
          <a:p>
            <a:endParaRPr lang="en-GB" dirty="0"/>
          </a:p>
          <a:p>
            <a:r>
              <a:rPr lang="en-GB" dirty="0"/>
              <a:t>In line 6 sleep is personified as a mother gathering her children to her at the end of the day:</a:t>
            </a:r>
          </a:p>
          <a:p>
            <a:endParaRPr lang="en-GB" dirty="0"/>
          </a:p>
          <a:p>
            <a:r>
              <a:rPr lang="en-GB" dirty="0"/>
              <a:t>Till gathering sleep had mothered them from him.</a:t>
            </a:r>
          </a:p>
          <a:p>
            <a:r>
              <a:rPr lang="en-GB" dirty="0"/>
              <a:t>It is a gentle metaphor that conveys deep pity for a man who is cold and tired and yet unable to leave his position until someone (not a mother) remembers that he needs putting to bed. </a:t>
            </a:r>
          </a:p>
        </p:txBody>
      </p:sp>
    </p:spTree>
    <p:extLst>
      <p:ext uri="{BB962C8B-B14F-4D97-AF65-F5344CB8AC3E}">
        <p14:creationId xmlns:p14="http://schemas.microsoft.com/office/powerpoint/2010/main" val="38000202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474345"/>
            <a:ext cx="6096000" cy="5909310"/>
          </a:xfrm>
          <a:prstGeom prst="rect">
            <a:avLst/>
          </a:prstGeom>
        </p:spPr>
        <p:txBody>
          <a:bodyPr>
            <a:spAutoFit/>
          </a:bodyPr>
          <a:lstStyle/>
          <a:p>
            <a:r>
              <a:rPr lang="en-GB" dirty="0"/>
              <a:t>Images of girls and women </a:t>
            </a:r>
          </a:p>
          <a:p>
            <a:endParaRPr lang="en-GB" dirty="0"/>
          </a:p>
          <a:p>
            <a:r>
              <a:rPr lang="en-GB" dirty="0"/>
              <a:t>The metaphor of ‘mothered’ adds to the pain of physical isolation which runs through the poem. There are five defined references to girls and women, yet they do not bring comfort. Instead, they add to the man’s suffering, touching him ‘like some queer disease.’ (l.14). Owen’s simile suggests that the girls make no effort to disguise their revulsion, touching the youth’s flesh as if they are afraid that they might catch something. Later they avert their eyes from him, preferring ‘the strong men’ who are ‘whole’. l.43.</a:t>
            </a:r>
          </a:p>
          <a:p>
            <a:endParaRPr lang="en-GB" dirty="0"/>
          </a:p>
          <a:p>
            <a:r>
              <a:rPr lang="en-GB" dirty="0"/>
              <a:t>Images of sport</a:t>
            </a:r>
          </a:p>
          <a:p>
            <a:endParaRPr lang="en-GB" dirty="0"/>
          </a:p>
          <a:p>
            <a:r>
              <a:rPr lang="en-GB" dirty="0"/>
              <a:t>Owen implies that the man was physically fit: a footballer who once, ironically, enjoyed a ‘blood-smear down his leg’, l.23. The reference in line 19 to the ‘hot race’ as he bled his life away is taken up by Owen in the sketch of the man’s sporting career in stanza four, which echoes bleakly in line 47 when Owen tells us that the ‘some cheered him home’ but not ‘as crowds cheer Goal’.</a:t>
            </a:r>
          </a:p>
        </p:txBody>
      </p:sp>
    </p:spTree>
    <p:extLst>
      <p:ext uri="{BB962C8B-B14F-4D97-AF65-F5344CB8AC3E}">
        <p14:creationId xmlns:p14="http://schemas.microsoft.com/office/powerpoint/2010/main" val="120080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79653"/>
            <a:ext cx="6096000" cy="7017306"/>
          </a:xfrm>
          <a:prstGeom prst="rect">
            <a:avLst/>
          </a:prstGeom>
        </p:spPr>
        <p:txBody>
          <a:bodyPr>
            <a:spAutoFit/>
          </a:bodyPr>
          <a:lstStyle/>
          <a:p>
            <a:r>
              <a:rPr lang="en-GB" dirty="0"/>
              <a:t>Symbolism</a:t>
            </a:r>
          </a:p>
          <a:p>
            <a:endParaRPr lang="en-GB" dirty="0"/>
          </a:p>
          <a:p>
            <a:r>
              <a:rPr lang="en-GB" dirty="0"/>
              <a:t>The broken figure at the centre of Disabled is a powerful symbol standing for the destruction and aftermath of war. The football game and the blood smear down his leg symbolises the way in which at first many men saw war as a game to be won with honour and glory, but which ended in bloodshed and slaughter. </a:t>
            </a:r>
          </a:p>
          <a:p>
            <a:endParaRPr lang="en-GB" dirty="0"/>
          </a:p>
          <a:p>
            <a:r>
              <a:rPr lang="en-GB" dirty="0"/>
              <a:t>The youth and innocence of the participants is emphasised. Over the first three stanzas Owen refers to boys, girls and the face of the adolescent soldier which looked ‘younger than his youth’. Later he mentions the lie about the lad being as old as ‘nineteen’ l.29 and ‘young recruits’ l.35. These are all the ‘doomed youth’ of the Anthem. Only a year later, the ex-soldier ‘is old’ l.16. </a:t>
            </a:r>
          </a:p>
          <a:p>
            <a:endParaRPr lang="en-GB" dirty="0"/>
          </a:p>
          <a:p>
            <a:r>
              <a:rPr lang="en-GB" dirty="0"/>
              <a:t>‘The solemn man’ of line 37 and the pity ‘doled’ out by the institutions of the final stanza symbolise the insensitivity of what Owen sometimes called ‘The Nation’ i.e. the Home front.</a:t>
            </a:r>
          </a:p>
          <a:p>
            <a:endParaRPr lang="en-GB" dirty="0"/>
          </a:p>
          <a:p>
            <a:r>
              <a:rPr lang="en-GB" dirty="0"/>
              <a:t>The most powerful symbol of all is there at the start and the end of the poem. It is the darkness, l.1 coming ‘after day’ l.5. The coldness and lateness of the penultimate line are symbols in their own way of the death for which the man waits.</a:t>
            </a:r>
          </a:p>
        </p:txBody>
      </p:sp>
    </p:spTree>
    <p:extLst>
      <p:ext uri="{BB962C8B-B14F-4D97-AF65-F5344CB8AC3E}">
        <p14:creationId xmlns:p14="http://schemas.microsoft.com/office/powerpoint/2010/main" val="21078364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612845"/>
            <a:ext cx="6096000" cy="5632311"/>
          </a:xfrm>
          <a:prstGeom prst="rect">
            <a:avLst/>
          </a:prstGeom>
        </p:spPr>
        <p:txBody>
          <a:bodyPr>
            <a:spAutoFit/>
          </a:bodyPr>
          <a:lstStyle/>
          <a:p>
            <a:r>
              <a:rPr lang="en-GB" dirty="0"/>
              <a:t>Themes in Disabled</a:t>
            </a:r>
          </a:p>
          <a:p>
            <a:endParaRPr lang="en-GB" dirty="0"/>
          </a:p>
          <a:p>
            <a:r>
              <a:rPr lang="en-GB" dirty="0"/>
              <a:t>Owen had first-hand experience of disability in its widest sense i.e. the way in which the  breakdown of body or mind affects the ability of human beings to function normally. This is the most obvious theme of the poem</a:t>
            </a:r>
          </a:p>
          <a:p>
            <a:r>
              <a:rPr lang="en-GB" dirty="0"/>
              <a:t>However Disabled, of all Owen’s poems, is also a powerful evocation of the theme of the pity of war</a:t>
            </a:r>
          </a:p>
          <a:p>
            <a:r>
              <a:rPr lang="en-GB" dirty="0"/>
              <a:t>Owen wants us to recognise the bravery and self-sacrifice of the men. Owen reminds us of that sacrifice in the phrase: ‘Poured it down shell-holes till the veins ran dry’</a:t>
            </a:r>
          </a:p>
          <a:p>
            <a:r>
              <a:rPr lang="en-GB" dirty="0"/>
              <a:t>That the man had ‘lost his colour’ (i.e. his blood) ‘very far from here’ reiterates another theme: the distance between the Western front and the Home front, not merely in terms of geography</a:t>
            </a:r>
          </a:p>
          <a:p>
            <a:r>
              <a:rPr lang="en-GB" dirty="0"/>
              <a:t>The horror of the man’s wounds is a grim theme. The lines:</a:t>
            </a:r>
          </a:p>
          <a:p>
            <a:r>
              <a:rPr lang="en-GB" dirty="0"/>
              <a:t>                                        the hot race</a:t>
            </a:r>
          </a:p>
          <a:p>
            <a:r>
              <a:rPr lang="en-GB" dirty="0"/>
              <a:t>And leap of purple spurted from his thigh’ l.19-20</a:t>
            </a:r>
          </a:p>
          <a:p>
            <a:r>
              <a:rPr lang="en-GB" dirty="0"/>
              <a:t>are unequivocally drawn from memory. Owen must have seen such an injury during his time on the front. </a:t>
            </a:r>
          </a:p>
        </p:txBody>
      </p:sp>
    </p:spTree>
    <p:extLst>
      <p:ext uri="{BB962C8B-B14F-4D97-AF65-F5344CB8AC3E}">
        <p14:creationId xmlns:p14="http://schemas.microsoft.com/office/powerpoint/2010/main" val="17879747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4504" y="878357"/>
            <a:ext cx="10307053" cy="4524315"/>
          </a:xfrm>
          <a:prstGeom prst="rect">
            <a:avLst/>
          </a:prstGeom>
        </p:spPr>
        <p:txBody>
          <a:bodyPr wrap="square">
            <a:spAutoFit/>
          </a:bodyPr>
          <a:lstStyle/>
          <a:p>
            <a:r>
              <a:rPr lang="en-GB" b="1" dirty="0">
                <a:solidFill>
                  <a:srgbClr val="FF0000"/>
                </a:solidFill>
              </a:rPr>
              <a:t>Synopsis of Disabled</a:t>
            </a:r>
          </a:p>
          <a:p>
            <a:endParaRPr lang="en-GB" dirty="0"/>
          </a:p>
          <a:p>
            <a:r>
              <a:rPr lang="en-GB" dirty="0"/>
              <a:t>Owen describes an ex-soldier who has lost all his limbs in the war, contrasting the life he once led to his current existence. Having been wheeled out to a public park for some fresh air and different scenery, the disabled man waits, unable to move, as dusk falls. </a:t>
            </a:r>
            <a:endParaRPr lang="en-GB" dirty="0" smtClean="0"/>
          </a:p>
          <a:p>
            <a:endParaRPr lang="en-GB" dirty="0"/>
          </a:p>
          <a:p>
            <a:r>
              <a:rPr lang="en-GB" dirty="0" smtClean="0"/>
              <a:t>The </a:t>
            </a:r>
            <a:r>
              <a:rPr lang="en-GB" dirty="0"/>
              <a:t>observer comments on how the man will never experience a normal life. Once he was fit, athletic and so handsome that an artist wished to paint him. He had joined a Scottish regiment after he’d had a drink, aiming to impress the girls (someone had said how good he’d look in a kilt). Lying about his age, the young man had joined up, not motivated by enmity towards his country’s foes (Germany and Austria) but by the glories of war</a:t>
            </a:r>
            <a:r>
              <a:rPr lang="en-GB" dirty="0" smtClean="0"/>
              <a:t>. </a:t>
            </a:r>
          </a:p>
          <a:p>
            <a:endParaRPr lang="en-GB" dirty="0"/>
          </a:p>
          <a:p>
            <a:r>
              <a:rPr lang="en-GB" dirty="0" smtClean="0"/>
              <a:t>His </a:t>
            </a:r>
            <a:r>
              <a:rPr lang="en-GB" dirty="0"/>
              <a:t>departure to the front was loudly cheered but there were fewer to cheer his wounded return. Just one well-meaning man visited him, thanked him for his sacrifice and asked about the state of his faith. The disabled man will spend his last few years in institutions with no autonomy of his own. No longer attractive to women, he waits for the end of the day and, by implication, waits for death.</a:t>
            </a:r>
          </a:p>
        </p:txBody>
      </p:sp>
    </p:spTree>
    <p:extLst>
      <p:ext uri="{BB962C8B-B14F-4D97-AF65-F5344CB8AC3E}">
        <p14:creationId xmlns:p14="http://schemas.microsoft.com/office/powerpoint/2010/main" val="24057129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7547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142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language</a:t>
            </a:r>
            <a:endParaRPr lang="en-GB" dirty="0"/>
          </a:p>
        </p:txBody>
      </p:sp>
      <p:sp>
        <p:nvSpPr>
          <p:cNvPr id="3" name="Rectangle 2"/>
          <p:cNvSpPr/>
          <p:nvPr/>
        </p:nvSpPr>
        <p:spPr>
          <a:xfrm>
            <a:off x="1254067" y="1853754"/>
            <a:ext cx="9998298" cy="3416320"/>
          </a:xfrm>
          <a:prstGeom prst="rect">
            <a:avLst/>
          </a:prstGeom>
        </p:spPr>
        <p:txBody>
          <a:bodyPr wrap="square">
            <a:spAutoFit/>
          </a:bodyPr>
          <a:lstStyle/>
          <a:p>
            <a:endParaRPr lang="en-GB" dirty="0"/>
          </a:p>
          <a:p>
            <a:r>
              <a:rPr lang="en-GB" dirty="0"/>
              <a:t>The language Owen uses in Disabled swings between the </a:t>
            </a:r>
            <a:r>
              <a:rPr lang="en-GB" b="1" u="sng" dirty="0"/>
              <a:t>bleak</a:t>
            </a:r>
            <a:r>
              <a:rPr lang="en-GB" dirty="0"/>
              <a:t> diction used to describe the man’s present life and the </a:t>
            </a:r>
            <a:r>
              <a:rPr lang="en-GB" b="1" u="sng" dirty="0"/>
              <a:t>upbeat</a:t>
            </a:r>
            <a:r>
              <a:rPr lang="en-GB" dirty="0"/>
              <a:t> words of his glory days as a young, healthy man. </a:t>
            </a:r>
            <a:r>
              <a:rPr lang="en-GB" dirty="0" smtClean="0"/>
              <a:t> At </a:t>
            </a:r>
            <a:r>
              <a:rPr lang="en-GB" dirty="0"/>
              <a:t>both </a:t>
            </a:r>
            <a:r>
              <a:rPr lang="en-GB" b="1" u="sng" dirty="0"/>
              <a:t>extremes</a:t>
            </a:r>
            <a:r>
              <a:rPr lang="en-GB" dirty="0"/>
              <a:t> Owen keeps the words </a:t>
            </a:r>
            <a:r>
              <a:rPr lang="en-GB" b="1" u="sng" dirty="0"/>
              <a:t>simple.</a:t>
            </a:r>
          </a:p>
          <a:p>
            <a:endParaRPr lang="en-GB" dirty="0"/>
          </a:p>
          <a:p>
            <a:r>
              <a:rPr lang="en-GB" b="1" dirty="0"/>
              <a:t>Time shifts</a:t>
            </a:r>
          </a:p>
          <a:p>
            <a:endParaRPr lang="en-GB" dirty="0"/>
          </a:p>
          <a:p>
            <a:r>
              <a:rPr lang="en-GB" dirty="0"/>
              <a:t>The </a:t>
            </a:r>
            <a:r>
              <a:rPr lang="en-GB" b="1" u="sng" dirty="0"/>
              <a:t>opening stanza</a:t>
            </a:r>
            <a:r>
              <a:rPr lang="en-GB" dirty="0"/>
              <a:t>, which depicts activity eclipsed by </a:t>
            </a:r>
            <a:r>
              <a:rPr lang="en-GB" b="1" u="sng" dirty="0"/>
              <a:t>stillness due to the passing of the hours</a:t>
            </a:r>
            <a:r>
              <a:rPr lang="en-GB" dirty="0"/>
              <a:t>, serves as a metaphor for the effects of time on the young man in the rest of the poem. There are many </a:t>
            </a:r>
            <a:r>
              <a:rPr lang="en-GB" b="1" u="sng" dirty="0"/>
              <a:t>references that signal the past: ‘about this time’ l.7 / ‘in the old times’ l.10 / ‘one time’l.21</a:t>
            </a:r>
            <a:r>
              <a:rPr lang="en-GB" dirty="0"/>
              <a:t>. Owen’s </a:t>
            </a:r>
            <a:r>
              <a:rPr lang="en-GB" b="1" u="sng" dirty="0"/>
              <a:t>triple use of ‘now’ pulls us back to the present</a:t>
            </a:r>
            <a:r>
              <a:rPr lang="en-GB" dirty="0"/>
              <a:t>. Each time the word appears at the start of the line. In l.11 and 16 it appears within the stanza and is the first word of the final stanza.</a:t>
            </a:r>
          </a:p>
        </p:txBody>
      </p:sp>
    </p:spTree>
    <p:extLst>
      <p:ext uri="{BB962C8B-B14F-4D97-AF65-F5344CB8AC3E}">
        <p14:creationId xmlns:p14="http://schemas.microsoft.com/office/powerpoint/2010/main" val="276023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present</a:t>
            </a:r>
            <a:endParaRPr lang="en-GB" dirty="0"/>
          </a:p>
        </p:txBody>
      </p:sp>
      <p:sp>
        <p:nvSpPr>
          <p:cNvPr id="3" name="Rectangle 2"/>
          <p:cNvSpPr/>
          <p:nvPr/>
        </p:nvSpPr>
        <p:spPr>
          <a:xfrm>
            <a:off x="283335" y="1071559"/>
            <a:ext cx="11487955" cy="4524315"/>
          </a:xfrm>
          <a:prstGeom prst="rect">
            <a:avLst/>
          </a:prstGeom>
        </p:spPr>
        <p:txBody>
          <a:bodyPr wrap="square">
            <a:spAutoFit/>
          </a:bodyPr>
          <a:lstStyle/>
          <a:p>
            <a:endParaRPr lang="en-GB" dirty="0"/>
          </a:p>
          <a:p>
            <a:r>
              <a:rPr lang="en-GB" dirty="0"/>
              <a:t>Negatives</a:t>
            </a:r>
          </a:p>
          <a:p>
            <a:endParaRPr lang="en-GB" dirty="0"/>
          </a:p>
          <a:p>
            <a:r>
              <a:rPr lang="en-GB" dirty="0"/>
              <a:t>Owen heaps up </a:t>
            </a:r>
            <a:r>
              <a:rPr lang="en-GB" b="1" u="sng" dirty="0"/>
              <a:t>negatives</a:t>
            </a:r>
            <a:r>
              <a:rPr lang="en-GB" dirty="0"/>
              <a:t> to illustrate the harsh ‘now’. In l.1 ‘waiting’ conveys a sense of </a:t>
            </a:r>
            <a:r>
              <a:rPr lang="en-GB" b="1" u="sng" dirty="0"/>
              <a:t>hopelessness </a:t>
            </a:r>
            <a:r>
              <a:rPr lang="en-GB" dirty="0"/>
              <a:t>rather than anticipation, given its association with the ‘dark’ and cold (conveyed by ‘shivered’ l.2). The ‘ghastly’, ‘legless’ suit, ‘sewn short at elbow’ l.2-3 relentlessly exposes us to the man’s plight. </a:t>
            </a:r>
          </a:p>
          <a:p>
            <a:endParaRPr lang="en-GB" dirty="0"/>
          </a:p>
          <a:p>
            <a:r>
              <a:rPr lang="en-GB" b="1" u="sng" dirty="0"/>
              <a:t>Loss</a:t>
            </a:r>
          </a:p>
          <a:p>
            <a:endParaRPr lang="en-GB" dirty="0"/>
          </a:p>
          <a:p>
            <a:r>
              <a:rPr lang="en-GB" dirty="0"/>
              <a:t>In stanza two the ‘Now’ returns us from the man’s past to the present and a future where he will:</a:t>
            </a:r>
          </a:p>
          <a:p>
            <a:endParaRPr lang="en-GB" dirty="0"/>
          </a:p>
          <a:p>
            <a:r>
              <a:rPr lang="en-GB" dirty="0"/>
              <a:t>               never feel again how slim</a:t>
            </a:r>
          </a:p>
          <a:p>
            <a:r>
              <a:rPr lang="en-GB" dirty="0"/>
              <a:t>Girl’s waists are, or how warm their subtle hands. l.11-12</a:t>
            </a:r>
          </a:p>
          <a:p>
            <a:r>
              <a:rPr lang="en-GB" dirty="0"/>
              <a:t>The sexual tension implied by these words builds throughout the poem. ‘Now’:</a:t>
            </a:r>
          </a:p>
          <a:p>
            <a:endParaRPr lang="en-GB" dirty="0"/>
          </a:p>
          <a:p>
            <a:r>
              <a:rPr lang="en-GB" dirty="0"/>
              <a:t>All of them touch him like some queer disease. (l.13</a:t>
            </a:r>
            <a:r>
              <a:rPr lang="en-GB" dirty="0" smtClean="0"/>
              <a:t>)</a:t>
            </a:r>
            <a:endParaRPr lang="en-GB" dirty="0"/>
          </a:p>
        </p:txBody>
      </p:sp>
    </p:spTree>
    <p:extLst>
      <p:ext uri="{BB962C8B-B14F-4D97-AF65-F5344CB8AC3E}">
        <p14:creationId xmlns:p14="http://schemas.microsoft.com/office/powerpoint/2010/main" val="3260663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Rectangle 2"/>
          <p:cNvSpPr/>
          <p:nvPr/>
        </p:nvSpPr>
        <p:spPr>
          <a:xfrm>
            <a:off x="926431" y="2454493"/>
            <a:ext cx="8386011" cy="3139321"/>
          </a:xfrm>
          <a:prstGeom prst="rect">
            <a:avLst/>
          </a:prstGeom>
        </p:spPr>
        <p:txBody>
          <a:bodyPr wrap="square">
            <a:spAutoFit/>
          </a:bodyPr>
          <a:lstStyle/>
          <a:p>
            <a:r>
              <a:rPr lang="en-GB" dirty="0" smtClean="0"/>
              <a:t>Owen </a:t>
            </a:r>
            <a:r>
              <a:rPr lang="en-GB" dirty="0"/>
              <a:t>juxtaposes the women’s revulsion at the end of stanza two with the man’s lost beauty in stanzas three, four and five. This has the effect of making the final female rejection of him ‘tonight’ more poignant:</a:t>
            </a:r>
          </a:p>
          <a:p>
            <a:endParaRPr lang="en-GB" dirty="0"/>
          </a:p>
          <a:p>
            <a:r>
              <a:rPr lang="en-GB" dirty="0"/>
              <a:t>                         the women’s eyes</a:t>
            </a:r>
          </a:p>
          <a:p>
            <a:r>
              <a:rPr lang="en-GB" dirty="0"/>
              <a:t>Passed from him to the strong men who were whole (l.43-4)</a:t>
            </a:r>
          </a:p>
          <a:p>
            <a:r>
              <a:rPr lang="en-GB" dirty="0"/>
              <a:t>Owen has given us the reasons for this in stanza three: ‘Now he is old’, and he repeats the plosive ‘b’ to emphasise the harsh truth that ‘his back will never brace’. (l.16). Owen’s use of the present tense in, ’He’s lost his colour’ l.17, is a reminder of how the actions of the past continue to have an impact in the present ; one moment of warfare has changed the man’s life forever.</a:t>
            </a:r>
          </a:p>
        </p:txBody>
      </p:sp>
    </p:spTree>
    <p:extLst>
      <p:ext uri="{BB962C8B-B14F-4D97-AF65-F5344CB8AC3E}">
        <p14:creationId xmlns:p14="http://schemas.microsoft.com/office/powerpoint/2010/main" val="2269478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0789" y="612845"/>
            <a:ext cx="8843211" cy="4247317"/>
          </a:xfrm>
          <a:prstGeom prst="rect">
            <a:avLst/>
          </a:prstGeom>
        </p:spPr>
        <p:txBody>
          <a:bodyPr wrap="square">
            <a:spAutoFit/>
          </a:bodyPr>
          <a:lstStyle/>
          <a:p>
            <a:r>
              <a:rPr lang="en-GB" dirty="0"/>
              <a:t>Pity</a:t>
            </a:r>
          </a:p>
          <a:p>
            <a:endParaRPr lang="en-GB" dirty="0"/>
          </a:p>
          <a:p>
            <a:r>
              <a:rPr lang="en-GB" dirty="0"/>
              <a:t>Owen concludes Disabled with one of the most pitiful endings of any of his poems:</a:t>
            </a:r>
          </a:p>
          <a:p>
            <a:endParaRPr lang="en-GB" dirty="0"/>
          </a:p>
          <a:p>
            <a:r>
              <a:rPr lang="en-GB" dirty="0"/>
              <a:t>How cold and late it is! Why don’t they come</a:t>
            </a:r>
          </a:p>
          <a:p>
            <a:r>
              <a:rPr lang="en-GB" dirty="0"/>
              <a:t>And put him into bed? Why don’t they come? l.45-6</a:t>
            </a:r>
          </a:p>
          <a:p>
            <a:r>
              <a:rPr lang="en-GB" dirty="0"/>
              <a:t>Exclaiming about the temperature and lateness of the hour is the kind of comment associated with the elderly; it would never have bothered the fit young footballer the man once was. The repeated complaint strikes a querulous tone and the sheer fact it needs asking (twice) emphasises the man’s physical helplessness – like a child he needs ‘putting to bed’.</a:t>
            </a:r>
          </a:p>
          <a:p>
            <a:endParaRPr lang="en-GB" dirty="0"/>
          </a:p>
          <a:p>
            <a:r>
              <a:rPr lang="en-GB" dirty="0"/>
              <a:t>Owen sees the ex-soldier’s future as dismal: a ’few sick years’ are all that are left, doing only what ‘the rules consider wise’ and taking ‘whatever pity they may dole.’ Each word is dreary and empty of hope and joy. The ‘pity’ is given out as if it is a duty, the term ‘dole’ being associated with charitable hand-outs to the destitute.</a:t>
            </a:r>
          </a:p>
        </p:txBody>
      </p:sp>
    </p:spTree>
    <p:extLst>
      <p:ext uri="{BB962C8B-B14F-4D97-AF65-F5344CB8AC3E}">
        <p14:creationId xmlns:p14="http://schemas.microsoft.com/office/powerpoint/2010/main" val="412648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7042" y="0"/>
            <a:ext cx="8734926" cy="5909310"/>
          </a:xfrm>
          <a:prstGeom prst="rect">
            <a:avLst/>
          </a:prstGeom>
        </p:spPr>
        <p:txBody>
          <a:bodyPr wrap="square">
            <a:spAutoFit/>
          </a:bodyPr>
          <a:lstStyle/>
          <a:p>
            <a:r>
              <a:rPr lang="en-GB" dirty="0"/>
              <a:t>The past</a:t>
            </a:r>
          </a:p>
          <a:p>
            <a:endParaRPr lang="en-GB" dirty="0"/>
          </a:p>
          <a:p>
            <a:r>
              <a:rPr lang="en-GB" dirty="0"/>
              <a:t>Light and loveliness</a:t>
            </a:r>
          </a:p>
          <a:p>
            <a:endParaRPr lang="en-GB" dirty="0"/>
          </a:p>
          <a:p>
            <a:r>
              <a:rPr lang="en-GB" dirty="0"/>
              <a:t>In contrast to the ex-soldier’s current situation, Owen depicts the past in enticing detail.</a:t>
            </a:r>
          </a:p>
          <a:p>
            <a:endParaRPr lang="en-GB" dirty="0"/>
          </a:p>
          <a:p>
            <a:r>
              <a:rPr lang="en-GB" dirty="0"/>
              <a:t>In ‘Town’ before the war, it used to ‘swing so gay’ when ‘glow-lamps budded’ and ‘girls glanced lovelier.’ Here Owen’s use of alliteration serves to emphasise the glamour. The ‘light blue’ of the trees and sense of light and spring (‘budded’) offer a contrast to the greyness and absence of colour in the present (l.1,2,17).</a:t>
            </a:r>
          </a:p>
          <a:p>
            <a:endParaRPr lang="en-GB" dirty="0"/>
          </a:p>
          <a:p>
            <a:r>
              <a:rPr lang="en-GB" dirty="0"/>
              <a:t>Beauty</a:t>
            </a:r>
          </a:p>
          <a:p>
            <a:endParaRPr lang="en-GB" dirty="0"/>
          </a:p>
          <a:p>
            <a:r>
              <a:rPr lang="en-GB" dirty="0"/>
              <a:t>As well as the attractiveness of the girls, Owen records how beautiful the young man had been. An artist was ‘silly for his face’, someone said that in a kilt ‘he’d look a god’. The man himself recognises his physical appeal and dreams of:</a:t>
            </a:r>
          </a:p>
          <a:p>
            <a:endParaRPr lang="en-GB" dirty="0"/>
          </a:p>
          <a:p>
            <a:r>
              <a:rPr lang="en-GB" dirty="0"/>
              <a:t>           jewelled hilts</a:t>
            </a:r>
          </a:p>
          <a:p>
            <a:r>
              <a:rPr lang="en-GB" dirty="0"/>
              <a:t>For daggers in plaid socks (l.32-3)</a:t>
            </a:r>
          </a:p>
          <a:p>
            <a:r>
              <a:rPr lang="en-GB" dirty="0"/>
              <a:t>all part of the allure of the highland uniform. The ‘smart salutes’ and ‘esprit de corps’ of l.33 and l.35 add to the glamour of joining up.</a:t>
            </a:r>
          </a:p>
        </p:txBody>
      </p:sp>
    </p:spTree>
    <p:extLst>
      <p:ext uri="{BB962C8B-B14F-4D97-AF65-F5344CB8AC3E}">
        <p14:creationId xmlns:p14="http://schemas.microsoft.com/office/powerpoint/2010/main" val="1390482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8759" y="528078"/>
            <a:ext cx="8819147" cy="5078313"/>
          </a:xfrm>
          <a:prstGeom prst="rect">
            <a:avLst/>
          </a:prstGeom>
        </p:spPr>
        <p:txBody>
          <a:bodyPr wrap="square">
            <a:spAutoFit/>
          </a:bodyPr>
          <a:lstStyle/>
          <a:p>
            <a:r>
              <a:rPr lang="en-GB" dirty="0"/>
              <a:t>The horror</a:t>
            </a:r>
          </a:p>
          <a:p>
            <a:endParaRPr lang="en-GB" dirty="0"/>
          </a:p>
          <a:p>
            <a:r>
              <a:rPr lang="en-GB" dirty="0"/>
              <a:t>Owen concentrates his poetic techniques in the description of the turning point when the man’s ‘lifetime lapsed’ l.19. The sudden flow of blood is conveyed by the flowing ‘l’ alliteration:</a:t>
            </a:r>
          </a:p>
          <a:p>
            <a:endParaRPr lang="en-GB" dirty="0"/>
          </a:p>
          <a:p>
            <a:r>
              <a:rPr lang="en-GB" dirty="0"/>
              <a:t>half his lifetime lapsed in the hot race</a:t>
            </a:r>
          </a:p>
          <a:p>
            <a:r>
              <a:rPr lang="en-GB" dirty="0"/>
              <a:t>And leap of purple. l.20</a:t>
            </a:r>
          </a:p>
          <a:p>
            <a:r>
              <a:rPr lang="en-GB" dirty="0"/>
              <a:t>whilst the plosive ‘p’s and hard ‘t’ and ‘d’ make the assonance of ‘purple spurted’ somehow distasteful. Owen’s use of the active verbs ‘threw away’ l.10, ‘lost’ l.17 and ‘poured’ l.18 are ironic, suggesting as they do that the man’s suffering was of his own volition. </a:t>
            </a:r>
          </a:p>
          <a:p>
            <a:endParaRPr lang="en-GB" dirty="0"/>
          </a:p>
          <a:p>
            <a:r>
              <a:rPr lang="en-GB" dirty="0"/>
              <a:t>It would be easy to dismiss the whole incident as hyperbole, but for the grim outcome of these injuries: multiple amputation. The blood would indeed ‘leap’ and spurt from severed arteries, the veins would ‘run dry’ and limbs would die as a result. The use of the verb ‘poured’ l.18 is ambiguous. Blood would literally pour from an open wound but Owen means more than that. Sacrifices on the front were often compared to Christ’s pouring out his life blood (see Matthew 26:28) in order to save others. By this analogy, the soldier’s blood ‘poured .. down the shell-holes’ is to save his country.</a:t>
            </a:r>
          </a:p>
        </p:txBody>
      </p:sp>
    </p:spTree>
    <p:extLst>
      <p:ext uri="{BB962C8B-B14F-4D97-AF65-F5344CB8AC3E}">
        <p14:creationId xmlns:p14="http://schemas.microsoft.com/office/powerpoint/2010/main" val="129246168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40</TotalTime>
  <Words>3461</Words>
  <Application>Microsoft Office PowerPoint</Application>
  <PresentationFormat>Widescreen</PresentationFormat>
  <Paragraphs>167</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Gill Sans MT</vt:lpstr>
      <vt:lpstr>Gallery</vt:lpstr>
      <vt:lpstr>Disabled</vt:lpstr>
      <vt:lpstr>PowerPoint Presentation</vt:lpstr>
      <vt:lpstr>PowerPoint Presentation</vt:lpstr>
      <vt:lpstr>language</vt:lpstr>
      <vt:lpstr>The present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Disabled</dc:title>
  <dc:creator>Ballantyne H C</dc:creator>
  <cp:lastModifiedBy>Ballantyne H C</cp:lastModifiedBy>
  <cp:revision>4</cp:revision>
  <dcterms:created xsi:type="dcterms:W3CDTF">2017-10-12T10:58:46Z</dcterms:created>
  <dcterms:modified xsi:type="dcterms:W3CDTF">2017-10-13T09:52:51Z</dcterms:modified>
</cp:coreProperties>
</file>