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72" r:id="rId3"/>
    <p:sldId id="261" r:id="rId4"/>
    <p:sldId id="257" r:id="rId5"/>
    <p:sldId id="258" r:id="rId6"/>
    <p:sldId id="260" r:id="rId7"/>
    <p:sldId id="267" r:id="rId8"/>
    <p:sldId id="259" r:id="rId9"/>
    <p:sldId id="268" r:id="rId10"/>
    <p:sldId id="262" r:id="rId11"/>
    <p:sldId id="269" r:id="rId12"/>
    <p:sldId id="263" r:id="rId13"/>
    <p:sldId id="270" r:id="rId14"/>
    <p:sldId id="264" r:id="rId15"/>
    <p:sldId id="271" r:id="rId16"/>
    <p:sldId id="273" r:id="rId17"/>
    <p:sldId id="274" r:id="rId18"/>
    <p:sldId id="275" r:id="rId19"/>
    <p:sldId id="276" r:id="rId20"/>
    <p:sldId id="277" r:id="rId21"/>
    <p:sldId id="278" r:id="rId22"/>
    <p:sldId id="279" r:id="rId23"/>
    <p:sldId id="280" r:id="rId24"/>
    <p:sldId id="281" r:id="rId25"/>
    <p:sldId id="28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9E846B-15CB-4B6C-AAAE-B53BC2172460}" type="datetimeFigureOut">
              <a:rPr lang="en-US" smtClean="0"/>
              <a:pPr/>
              <a:t>3/4/2015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E40FC7-373A-485E-9F0A-08AB71D87463}" type="slidenum">
              <a:rPr lang="en-US" smtClean="0"/>
              <a:pPr/>
              <a:t>‹#›</a:t>
            </a:fld>
            <a:endParaRPr lang="en-US"/>
          </a:p>
        </p:txBody>
      </p:sp>
    </p:spTree>
    <p:extLst>
      <p:ext uri="{BB962C8B-B14F-4D97-AF65-F5344CB8AC3E}">
        <p14:creationId xmlns:p14="http://schemas.microsoft.com/office/powerpoint/2010/main" val="25173420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4E40FC7-373A-485E-9F0A-08AB71D8746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4E40FC7-373A-485E-9F0A-08AB71D87463}"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4E40FC7-373A-485E-9F0A-08AB71D87463}"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6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56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endParaRPr kumimoji="0"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BAC51C2C-EEAE-4C9F-95C2-ED026BDB10B6}" type="datetimeFigureOut">
              <a:rPr lang="en-US" smtClean="0"/>
              <a:pPr/>
              <a:t>3/4/2015</a:t>
            </a:fld>
            <a:endParaRPr lang="en-US"/>
          </a:p>
        </p:txBody>
      </p:sp>
      <p:sp>
        <p:nvSpPr>
          <p:cNvPr id="16" name="Slide Number Placeholder 15"/>
          <p:cNvSpPr>
            <a:spLocks noGrp="1"/>
          </p:cNvSpPr>
          <p:nvPr>
            <p:ph type="sldNum" sz="quarter" idx="11"/>
          </p:nvPr>
        </p:nvSpPr>
        <p:spPr/>
        <p:txBody>
          <a:bodyPr/>
          <a:lstStyle/>
          <a:p>
            <a:fld id="{4F4B74B7-2759-4976-B1E3-D10AE083E8BC}"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C51C2C-EEAE-4C9F-95C2-ED026BDB10B6}" type="datetimeFigureOut">
              <a:rPr lang="en-US" smtClean="0"/>
              <a:pPr/>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4B74B7-2759-4976-B1E3-D10AE083E8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C51C2C-EEAE-4C9F-95C2-ED026BDB10B6}" type="datetimeFigureOut">
              <a:rPr lang="en-US" smtClean="0"/>
              <a:pPr/>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4B74B7-2759-4976-B1E3-D10AE083E8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BAC51C2C-EEAE-4C9F-95C2-ED026BDB10B6}" type="datetimeFigureOut">
              <a:rPr lang="en-US" smtClean="0"/>
              <a:pPr/>
              <a:t>3/4/2015</a:t>
            </a:fld>
            <a:endParaRPr lang="en-US"/>
          </a:p>
        </p:txBody>
      </p:sp>
      <p:sp>
        <p:nvSpPr>
          <p:cNvPr id="15" name="Slide Number Placeholder 14"/>
          <p:cNvSpPr>
            <a:spLocks noGrp="1"/>
          </p:cNvSpPr>
          <p:nvPr>
            <p:ph type="sldNum" sz="quarter" idx="15"/>
          </p:nvPr>
        </p:nvSpPr>
        <p:spPr/>
        <p:txBody>
          <a:bodyPr/>
          <a:lstStyle>
            <a:lvl1pPr algn="ctr">
              <a:defRPr/>
            </a:lvl1pPr>
          </a:lstStyle>
          <a:p>
            <a:fld id="{4F4B74B7-2759-4976-B1E3-D10AE083E8BC}"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C51C2C-EEAE-4C9F-95C2-ED026BDB10B6}" type="datetimeFigureOut">
              <a:rPr lang="en-US" smtClean="0"/>
              <a:pPr/>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4B74B7-2759-4976-B1E3-D10AE083E8BC}"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AC51C2C-EEAE-4C9F-95C2-ED026BDB10B6}" type="datetimeFigureOut">
              <a:rPr lang="en-US" smtClean="0"/>
              <a:pPr/>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4B74B7-2759-4976-B1E3-D10AE083E8BC}"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4F4B74B7-2759-4976-B1E3-D10AE083E8BC}"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BAC51C2C-EEAE-4C9F-95C2-ED026BDB10B6}" type="datetimeFigureOut">
              <a:rPr lang="en-US" smtClean="0"/>
              <a:pPr/>
              <a:t>3/4/2015</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AC51C2C-EEAE-4C9F-95C2-ED026BDB10B6}" type="datetimeFigureOut">
              <a:rPr lang="en-US" smtClean="0"/>
              <a:pPr/>
              <a:t>3/4/2015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4B74B7-2759-4976-B1E3-D10AE083E8BC}"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51C2C-EEAE-4C9F-95C2-ED026BDB10B6}" type="datetimeFigureOut">
              <a:rPr lang="en-US" smtClean="0"/>
              <a:pPr/>
              <a:t>3/4/2015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4B74B7-2759-4976-B1E3-D10AE083E8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BAC51C2C-EEAE-4C9F-95C2-ED026BDB10B6}" type="datetimeFigureOut">
              <a:rPr lang="en-US" smtClean="0"/>
              <a:pPr/>
              <a:t>3/4/2015</a:t>
            </a:fld>
            <a:endParaRPr lang="en-US"/>
          </a:p>
        </p:txBody>
      </p:sp>
      <p:sp>
        <p:nvSpPr>
          <p:cNvPr id="9" name="Slide Number Placeholder 8"/>
          <p:cNvSpPr>
            <a:spLocks noGrp="1"/>
          </p:cNvSpPr>
          <p:nvPr>
            <p:ph type="sldNum" sz="quarter" idx="15"/>
          </p:nvPr>
        </p:nvSpPr>
        <p:spPr/>
        <p:txBody>
          <a:bodyPr/>
          <a:lstStyle/>
          <a:p>
            <a:fld id="{4F4B74B7-2759-4976-B1E3-D10AE083E8BC}"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BAC51C2C-EEAE-4C9F-95C2-ED026BDB10B6}" type="datetimeFigureOut">
              <a:rPr lang="en-US" smtClean="0"/>
              <a:pPr/>
              <a:t>3/4/2015</a:t>
            </a:fld>
            <a:endParaRPr lang="en-US"/>
          </a:p>
        </p:txBody>
      </p:sp>
      <p:sp>
        <p:nvSpPr>
          <p:cNvPr id="9" name="Slide Number Placeholder 8"/>
          <p:cNvSpPr>
            <a:spLocks noGrp="1"/>
          </p:cNvSpPr>
          <p:nvPr>
            <p:ph type="sldNum" sz="quarter" idx="11"/>
          </p:nvPr>
        </p:nvSpPr>
        <p:spPr/>
        <p:txBody>
          <a:bodyPr/>
          <a:lstStyle/>
          <a:p>
            <a:fld id="{4F4B74B7-2759-4976-B1E3-D10AE083E8BC}"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AC51C2C-EEAE-4C9F-95C2-ED026BDB10B6}" type="datetimeFigureOut">
              <a:rPr lang="en-US" smtClean="0"/>
              <a:pPr/>
              <a:t>3/4/2015</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F4B74B7-2759-4976-B1E3-D10AE083E8BC}"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dirty="0" smtClean="0"/>
              <a:t>Click to edit Master title style</a:t>
            </a:r>
            <a:endParaRPr kumimoji="0"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286000"/>
            <a:ext cx="8305800" cy="1143000"/>
          </a:xfrm>
        </p:spPr>
        <p:txBody>
          <a:bodyPr/>
          <a:lstStyle/>
          <a:p>
            <a:r>
              <a:rPr lang="en-US" dirty="0" smtClean="0"/>
              <a:t>By Adeline Yen </a:t>
            </a:r>
            <a:r>
              <a:rPr lang="en-US" dirty="0" err="1" smtClean="0"/>
              <a:t>Mah</a:t>
            </a:r>
            <a:endParaRPr lang="en-US" dirty="0"/>
          </a:p>
        </p:txBody>
      </p:sp>
      <p:sp>
        <p:nvSpPr>
          <p:cNvPr id="2" name="Title 1"/>
          <p:cNvSpPr>
            <a:spLocks noGrp="1"/>
          </p:cNvSpPr>
          <p:nvPr>
            <p:ph type="ctrTitle"/>
          </p:nvPr>
        </p:nvSpPr>
        <p:spPr>
          <a:xfrm>
            <a:off x="457200" y="304800"/>
            <a:ext cx="8305800" cy="1981200"/>
          </a:xfrm>
        </p:spPr>
        <p:txBody>
          <a:bodyPr/>
          <a:lstStyle/>
          <a:p>
            <a:r>
              <a:rPr smtClean="0"/>
              <a:t>Chinese Cinderella</a:t>
            </a:r>
            <a:endParaRPr lang="en-US" dirty="0"/>
          </a:p>
        </p:txBody>
      </p:sp>
      <p:pic>
        <p:nvPicPr>
          <p:cNvPr id="19460" name="Picture 4" descr="http://www.puffin.co.uk/static/covers/all/9/6/9780141314969L.jpg"/>
          <p:cNvPicPr>
            <a:picLocks noChangeAspect="1" noChangeArrowheads="1"/>
          </p:cNvPicPr>
          <p:nvPr/>
        </p:nvPicPr>
        <p:blipFill>
          <a:blip r:embed="rId3"/>
          <a:srcRect/>
          <a:stretch>
            <a:fillRect/>
          </a:stretch>
        </p:blipFill>
        <p:spPr bwMode="auto">
          <a:xfrm rot="20540690">
            <a:off x="949424" y="2636762"/>
            <a:ext cx="2371868" cy="3614275"/>
          </a:xfrm>
          <a:prstGeom prst="rect">
            <a:avLst/>
          </a:prstGeom>
          <a:noFill/>
          <a:effectLst>
            <a:softEdge rad="317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4)">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5" presetClass="entr" presetSubtype="0" fill="hold" nodeType="clickEffect">
                                  <p:stCondLst>
                                    <p:cond delay="0"/>
                                  </p:stCondLst>
                                  <p:childTnLst>
                                    <p:set>
                                      <p:cBhvr>
                                        <p:cTn id="16" dur="1" fill="hold">
                                          <p:stCondLst>
                                            <p:cond delay="0"/>
                                          </p:stCondLst>
                                        </p:cTn>
                                        <p:tgtEl>
                                          <p:spTgt spid="19460"/>
                                        </p:tgtEl>
                                        <p:attrNameLst>
                                          <p:attrName>style.visibility</p:attrName>
                                        </p:attrNameLst>
                                      </p:cBhvr>
                                      <p:to>
                                        <p:strVal val="visible"/>
                                      </p:to>
                                    </p:set>
                                    <p:animEffect transition="in" filter="fade">
                                      <p:cBhvr>
                                        <p:cTn id="17" dur="2000"/>
                                        <p:tgtEl>
                                          <p:spTgt spid="19460"/>
                                        </p:tgtEl>
                                      </p:cBhvr>
                                    </p:animEffect>
                                    <p:anim calcmode="lin" valueType="num">
                                      <p:cBhvr>
                                        <p:cTn id="18" dur="2000" fill="hold"/>
                                        <p:tgtEl>
                                          <p:spTgt spid="19460"/>
                                        </p:tgtEl>
                                        <p:attrNameLst>
                                          <p:attrName>style.rotation</p:attrName>
                                        </p:attrNameLst>
                                      </p:cBhvr>
                                      <p:tavLst>
                                        <p:tav tm="0">
                                          <p:val>
                                            <p:fltVal val="720"/>
                                          </p:val>
                                        </p:tav>
                                        <p:tav tm="100000">
                                          <p:val>
                                            <p:fltVal val="0"/>
                                          </p:val>
                                        </p:tav>
                                      </p:tavLst>
                                    </p:anim>
                                    <p:anim calcmode="lin" valueType="num">
                                      <p:cBhvr>
                                        <p:cTn id="19" dur="2000" fill="hold"/>
                                        <p:tgtEl>
                                          <p:spTgt spid="19460"/>
                                        </p:tgtEl>
                                        <p:attrNameLst>
                                          <p:attrName>ppt_h</p:attrName>
                                        </p:attrNameLst>
                                      </p:cBhvr>
                                      <p:tavLst>
                                        <p:tav tm="0">
                                          <p:val>
                                            <p:fltVal val="0"/>
                                          </p:val>
                                        </p:tav>
                                        <p:tav tm="100000">
                                          <p:val>
                                            <p:strVal val="#ppt_h"/>
                                          </p:val>
                                        </p:tav>
                                      </p:tavLst>
                                    </p:anim>
                                    <p:anim calcmode="lin" valueType="num">
                                      <p:cBhvr>
                                        <p:cTn id="20" dur="2000" fill="hold"/>
                                        <p:tgtEl>
                                          <p:spTgt spid="19460"/>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638800"/>
          </a:xfrm>
        </p:spPr>
        <p:txBody>
          <a:bodyPr>
            <a:normAutofit fontScale="92500" lnSpcReduction="20000"/>
          </a:bodyPr>
          <a:lstStyle/>
          <a:p>
            <a:pPr>
              <a:buNone/>
            </a:pPr>
            <a:r>
              <a:rPr lang="en-US" dirty="0" smtClean="0"/>
              <a:t>NOTE: Adeline is clearly treated rudely and rejected</a:t>
            </a:r>
          </a:p>
          <a:p>
            <a:pPr>
              <a:buNone/>
            </a:pPr>
            <a:r>
              <a:rPr lang="en-US" dirty="0" smtClean="0"/>
              <a:t>EVIDENCE:</a:t>
            </a:r>
          </a:p>
          <a:p>
            <a:pPr marL="514350" indent="-514350">
              <a:buAutoNum type="arabicParenR"/>
            </a:pPr>
            <a:r>
              <a:rPr lang="en-US" dirty="0" smtClean="0"/>
              <a:t>“I ran downstairs as in a nightmare, wondering who had died this time” (Line 15) </a:t>
            </a:r>
            <a:r>
              <a:rPr lang="en-US" u="sng" dirty="0" smtClean="0"/>
              <a:t>- We feel sympathetic as this is the only reason she gets called home.</a:t>
            </a:r>
            <a:endParaRPr lang="en-US" dirty="0" smtClean="0"/>
          </a:p>
          <a:p>
            <a:pPr marL="514350" indent="-514350">
              <a:buAutoNum type="arabicParenR"/>
            </a:pPr>
            <a:r>
              <a:rPr lang="en-US" dirty="0" smtClean="0"/>
              <a:t>“During the short drive home, I wondered what I had done wrong” (Line 20) - </a:t>
            </a:r>
            <a:r>
              <a:rPr lang="en-US" u="sng" dirty="0" smtClean="0"/>
              <a:t>It is obvious that she doesn’t get called home unless something has happened or someone has died, even though home is not far away as she uses the word “short”.</a:t>
            </a:r>
          </a:p>
          <a:p>
            <a:pPr marL="514350" indent="-514350">
              <a:buAutoNum type="arabicParenR"/>
            </a:pPr>
            <a:r>
              <a:rPr lang="en-US" dirty="0" smtClean="0"/>
              <a:t>“Where are we?” (Line 23) –</a:t>
            </a:r>
            <a:r>
              <a:rPr lang="en-US" u="sng" dirty="0" smtClean="0"/>
              <a:t>She doesn’t even know where she lives. This proves just how little she goes home.</a:t>
            </a:r>
            <a:endParaRPr lang="en-US" dirty="0" smtClean="0"/>
          </a:p>
          <a:p>
            <a:pPr marL="514350" indent="-514350">
              <a:buAutoNum type="arabicParenR"/>
            </a:pPr>
            <a:r>
              <a:rPr lang="en-US" dirty="0" smtClean="0"/>
              <a:t>“Don’t you know anything? The chauffeur replied rudely” (Line 24)</a:t>
            </a:r>
          </a:p>
          <a:p>
            <a:pPr marL="514350" indent="-514350">
              <a:buFont typeface="Wingdings 2"/>
              <a:buAutoNum type="arabicParenR"/>
            </a:pPr>
            <a:r>
              <a:rPr lang="en-US" dirty="0" smtClean="0"/>
              <a:t>“Where is everyone?” (Line 28)-</a:t>
            </a:r>
            <a:r>
              <a:rPr lang="en-US" u="sng" dirty="0" smtClean="0"/>
              <a:t>Nobody cares that she is home even though they have not seen her in a while.</a:t>
            </a:r>
            <a:r>
              <a:rPr lang="en-US" dirty="0" smtClean="0"/>
              <a:t> </a:t>
            </a:r>
          </a:p>
          <a:p>
            <a:pPr marL="514350" indent="-514350">
              <a:buAutoNum type="arabicParenR"/>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4)">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heel(4)">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heel(4)">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heel(4)">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heel(4)">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heel(4)">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heel(4)">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6000" dirty="0" smtClean="0"/>
              <a:t>Why do we constantly feel sorry for Adeline throughout the story?</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248400"/>
          </a:xfrm>
        </p:spPr>
        <p:txBody>
          <a:bodyPr>
            <a:normAutofit fontScale="85000" lnSpcReduction="20000"/>
          </a:bodyPr>
          <a:lstStyle/>
          <a:p>
            <a:pPr>
              <a:buNone/>
            </a:pPr>
            <a:r>
              <a:rPr lang="en-US" dirty="0" smtClean="0"/>
              <a:t>NOTE: There is a distant relationship between her and her father. </a:t>
            </a:r>
          </a:p>
          <a:p>
            <a:pPr>
              <a:buNone/>
            </a:pPr>
            <a:r>
              <a:rPr lang="en-US" dirty="0" smtClean="0"/>
              <a:t>EVIDENCE:</a:t>
            </a:r>
          </a:p>
          <a:p>
            <a:pPr marL="514350" indent="-514350">
              <a:buAutoNum type="arabicParenR"/>
            </a:pPr>
            <a:r>
              <a:rPr lang="en-US" dirty="0" smtClean="0"/>
              <a:t>“See me in his room? I was overwhelmed” (Line 32)- </a:t>
            </a:r>
            <a:r>
              <a:rPr lang="en-US" u="sng" dirty="0" smtClean="0"/>
              <a:t>It is obvious that this doesn’t happen a lot as she is barely there.</a:t>
            </a:r>
          </a:p>
          <a:p>
            <a:pPr marL="514350" indent="-514350">
              <a:buAutoNum type="arabicParenR"/>
            </a:pPr>
            <a:r>
              <a:rPr lang="en-US" dirty="0" smtClean="0"/>
              <a:t>“I had been summoned by father to enter the Holy of Holies* – a place to which I had never been invited” (Line 32/33)–</a:t>
            </a:r>
            <a:r>
              <a:rPr lang="en-US" u="sng" dirty="0" smtClean="0"/>
              <a:t>We feel sorry for her because of how bad her relationship with her own dad is.</a:t>
            </a:r>
          </a:p>
          <a:p>
            <a:pPr marL="514350" indent="-514350">
              <a:buAutoNum type="arabicParenR"/>
            </a:pPr>
            <a:r>
              <a:rPr lang="en-US" dirty="0" smtClean="0"/>
              <a:t>“I wondered why he was being so nice, thinking, is this a giant ruse on his part to rick me?” (Line 38/39) –</a:t>
            </a:r>
            <a:r>
              <a:rPr lang="en-US" u="sng" dirty="0" smtClean="0"/>
              <a:t>She suspects her own father because he has never been this nice to her.</a:t>
            </a:r>
          </a:p>
          <a:p>
            <a:pPr marL="514350" indent="-514350">
              <a:buAutoNum type="arabicParenR"/>
            </a:pPr>
            <a:r>
              <a:rPr lang="en-US" dirty="0" smtClean="0"/>
              <a:t>“Writer! He scoffed” (Line 77) –</a:t>
            </a:r>
            <a:r>
              <a:rPr lang="en-US" u="sng" dirty="0" smtClean="0"/>
              <a:t>Her father mocks her abilities and dreams. [Irony – we are all reading her autobiography]</a:t>
            </a:r>
          </a:p>
          <a:p>
            <a:pPr marL="514350" indent="-514350">
              <a:buAutoNum type="arabicParenR"/>
            </a:pPr>
            <a:endParaRPr lang="en-GB" u="sng" dirty="0" smtClean="0"/>
          </a:p>
          <a:p>
            <a:pPr marL="514350" indent="-514350">
              <a:buAutoNum type="arabicParenR"/>
            </a:pPr>
            <a:r>
              <a:rPr lang="en-US" u="sng" dirty="0" smtClean="0"/>
              <a:t>* The ‘Holy of Holies’ was a religious place where only the high priest was allowed to enter.  The reference is to a very holy place where only the pure can enter. Not only does this show a very distant relationship with the father, it sets him up as a ‘God-like’ figure who is about to pass </a:t>
            </a:r>
            <a:r>
              <a:rPr lang="en-US" u="sng" dirty="0" err="1" smtClean="0"/>
              <a:t>judgement</a:t>
            </a:r>
            <a:r>
              <a:rPr lang="en-US" u="sng" dirty="0" smtClean="0"/>
              <a:t> on 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
                                        <p:tgtEl>
                                          <p:spTgt spid="2">
                                            <p:txEl>
                                              <p:pRg st="0" end="0"/>
                                            </p:txEl>
                                          </p:spTgt>
                                        </p:tgtEl>
                                      </p:cBhvr>
                                    </p:animEffect>
                                    <p:anim calcmode="lin" valueType="num">
                                      <p:cBhvr>
                                        <p:cTn id="8" dur="4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2">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fade">
                                      <p:cBhvr>
                                        <p:cTn id="16" dur="100"/>
                                        <p:tgtEl>
                                          <p:spTgt spid="2">
                                            <p:txEl>
                                              <p:pRg st="1" end="1"/>
                                            </p:txEl>
                                          </p:spTgt>
                                        </p:tgtEl>
                                      </p:cBhvr>
                                    </p:animEffect>
                                    <p:anim calcmode="lin" valueType="num">
                                      <p:cBhvr>
                                        <p:cTn id="17" dur="4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8" dur="400" fill="hold"/>
                                        <p:tgtEl>
                                          <p:spTgt spid="2">
                                            <p:txEl>
                                              <p:pRg st="1" end="1"/>
                                            </p:txEl>
                                          </p:spTgt>
                                        </p:tgtEl>
                                        <p:attrNameLst>
                                          <p:attrName>ppt_y</p:attrName>
                                        </p:attrNameLst>
                                      </p:cBhvr>
                                      <p:tavLst>
                                        <p:tav tm="0">
                                          <p:val>
                                            <p:strVal val="#ppt_y+0.31"/>
                                          </p:val>
                                        </p:tav>
                                        <p:tav tm="100000">
                                          <p:val>
                                            <p:strVal val="#ppt_y+0.31"/>
                                          </p:val>
                                        </p:tav>
                                      </p:tavLst>
                                    </p:anim>
                                    <p:anim calcmode="lin" valueType="num">
                                      <p:cBhvr>
                                        <p:cTn id="19" dur="600" decel="50000" fill="hold">
                                          <p:stCondLst>
                                            <p:cond delay="400"/>
                                          </p:stCondLst>
                                        </p:cTn>
                                        <p:tgtEl>
                                          <p:spTgt spid="2">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600" decel="50000" fill="hold">
                                          <p:stCondLst>
                                            <p:cond delay="400"/>
                                          </p:stCondLst>
                                        </p:cTn>
                                        <p:tgtEl>
                                          <p:spTgt spid="2">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3" presetClass="entr" presetSubtype="0"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fade">
                                      <p:cBhvr>
                                        <p:cTn id="25" dur="100"/>
                                        <p:tgtEl>
                                          <p:spTgt spid="2">
                                            <p:txEl>
                                              <p:pRg st="2" end="2"/>
                                            </p:txEl>
                                          </p:spTgt>
                                        </p:tgtEl>
                                      </p:cBhvr>
                                    </p:animEffect>
                                    <p:anim calcmode="lin" valueType="num">
                                      <p:cBhvr>
                                        <p:cTn id="26" dur="4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7" dur="400" fill="hold"/>
                                        <p:tgtEl>
                                          <p:spTgt spid="2">
                                            <p:txEl>
                                              <p:pRg st="2" end="2"/>
                                            </p:txEl>
                                          </p:spTgt>
                                        </p:tgtEl>
                                        <p:attrNameLst>
                                          <p:attrName>ppt_y</p:attrName>
                                        </p:attrNameLst>
                                      </p:cBhvr>
                                      <p:tavLst>
                                        <p:tav tm="0">
                                          <p:val>
                                            <p:strVal val="#ppt_y+0.31"/>
                                          </p:val>
                                        </p:tav>
                                        <p:tav tm="100000">
                                          <p:val>
                                            <p:strVal val="#ppt_y+0.31"/>
                                          </p:val>
                                        </p:tav>
                                      </p:tavLst>
                                    </p:anim>
                                    <p:anim calcmode="lin" valueType="num">
                                      <p:cBhvr>
                                        <p:cTn id="28" dur="600" decel="50000" fill="hold">
                                          <p:stCondLst>
                                            <p:cond delay="400"/>
                                          </p:stCondLst>
                                        </p:cTn>
                                        <p:tgtEl>
                                          <p:spTgt spid="2">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9" dur="600" decel="50000" fill="hold">
                                          <p:stCondLst>
                                            <p:cond delay="400"/>
                                          </p:stCondLst>
                                        </p:cTn>
                                        <p:tgtEl>
                                          <p:spTgt spid="2">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3" presetClass="entr" presetSubtype="0" fill="hold" grpId="0" nodeType="clickEffect">
                                  <p:stCondLst>
                                    <p:cond delay="0"/>
                                  </p:stCondLst>
                                  <p:childTnLst>
                                    <p:set>
                                      <p:cBhvr>
                                        <p:cTn id="33" dur="1" fill="hold">
                                          <p:stCondLst>
                                            <p:cond delay="0"/>
                                          </p:stCondLst>
                                        </p:cTn>
                                        <p:tgtEl>
                                          <p:spTgt spid="2">
                                            <p:txEl>
                                              <p:pRg st="3" end="3"/>
                                            </p:txEl>
                                          </p:spTgt>
                                        </p:tgtEl>
                                        <p:attrNameLst>
                                          <p:attrName>style.visibility</p:attrName>
                                        </p:attrNameLst>
                                      </p:cBhvr>
                                      <p:to>
                                        <p:strVal val="visible"/>
                                      </p:to>
                                    </p:set>
                                    <p:animEffect transition="in" filter="fade">
                                      <p:cBhvr>
                                        <p:cTn id="34" dur="100"/>
                                        <p:tgtEl>
                                          <p:spTgt spid="2">
                                            <p:txEl>
                                              <p:pRg st="3" end="3"/>
                                            </p:txEl>
                                          </p:spTgt>
                                        </p:tgtEl>
                                      </p:cBhvr>
                                    </p:animEffect>
                                    <p:anim calcmode="lin" valueType="num">
                                      <p:cBhvr>
                                        <p:cTn id="35" dur="4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6" dur="400" fill="hold"/>
                                        <p:tgtEl>
                                          <p:spTgt spid="2">
                                            <p:txEl>
                                              <p:pRg st="3" end="3"/>
                                            </p:txEl>
                                          </p:spTgt>
                                        </p:tgtEl>
                                        <p:attrNameLst>
                                          <p:attrName>ppt_y</p:attrName>
                                        </p:attrNameLst>
                                      </p:cBhvr>
                                      <p:tavLst>
                                        <p:tav tm="0">
                                          <p:val>
                                            <p:strVal val="#ppt_y+0.31"/>
                                          </p:val>
                                        </p:tav>
                                        <p:tav tm="100000">
                                          <p:val>
                                            <p:strVal val="#ppt_y+0.31"/>
                                          </p:val>
                                        </p:tav>
                                      </p:tavLst>
                                    </p:anim>
                                    <p:anim calcmode="lin" valueType="num">
                                      <p:cBhvr>
                                        <p:cTn id="37" dur="600" decel="50000" fill="hold">
                                          <p:stCondLst>
                                            <p:cond delay="400"/>
                                          </p:stCondLst>
                                        </p:cTn>
                                        <p:tgtEl>
                                          <p:spTgt spid="2">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8" dur="600" decel="50000" fill="hold">
                                          <p:stCondLst>
                                            <p:cond delay="400"/>
                                          </p:stCondLst>
                                        </p:cTn>
                                        <p:tgtEl>
                                          <p:spTgt spid="2">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3" presetClass="entr" presetSubtype="0" fill="hold" grpId="0" nodeType="clickEffect">
                                  <p:stCondLst>
                                    <p:cond delay="0"/>
                                  </p:stCondLst>
                                  <p:childTnLst>
                                    <p:set>
                                      <p:cBhvr>
                                        <p:cTn id="42" dur="1" fill="hold">
                                          <p:stCondLst>
                                            <p:cond delay="0"/>
                                          </p:stCondLst>
                                        </p:cTn>
                                        <p:tgtEl>
                                          <p:spTgt spid="2">
                                            <p:txEl>
                                              <p:pRg st="4" end="4"/>
                                            </p:txEl>
                                          </p:spTgt>
                                        </p:tgtEl>
                                        <p:attrNameLst>
                                          <p:attrName>style.visibility</p:attrName>
                                        </p:attrNameLst>
                                      </p:cBhvr>
                                      <p:to>
                                        <p:strVal val="visible"/>
                                      </p:to>
                                    </p:set>
                                    <p:animEffect transition="in" filter="fade">
                                      <p:cBhvr>
                                        <p:cTn id="43" dur="100"/>
                                        <p:tgtEl>
                                          <p:spTgt spid="2">
                                            <p:txEl>
                                              <p:pRg st="4" end="4"/>
                                            </p:txEl>
                                          </p:spTgt>
                                        </p:tgtEl>
                                      </p:cBhvr>
                                    </p:animEffect>
                                    <p:anim calcmode="lin" valueType="num">
                                      <p:cBhvr>
                                        <p:cTn id="44" dur="4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5" dur="400" fill="hold"/>
                                        <p:tgtEl>
                                          <p:spTgt spid="2">
                                            <p:txEl>
                                              <p:pRg st="4" end="4"/>
                                            </p:txEl>
                                          </p:spTgt>
                                        </p:tgtEl>
                                        <p:attrNameLst>
                                          <p:attrName>ppt_y</p:attrName>
                                        </p:attrNameLst>
                                      </p:cBhvr>
                                      <p:tavLst>
                                        <p:tav tm="0">
                                          <p:val>
                                            <p:strVal val="#ppt_y+0.31"/>
                                          </p:val>
                                        </p:tav>
                                        <p:tav tm="100000">
                                          <p:val>
                                            <p:strVal val="#ppt_y+0.31"/>
                                          </p:val>
                                        </p:tav>
                                      </p:tavLst>
                                    </p:anim>
                                    <p:anim calcmode="lin" valueType="num">
                                      <p:cBhvr>
                                        <p:cTn id="46" dur="600" decel="50000" fill="hold">
                                          <p:stCondLst>
                                            <p:cond delay="400"/>
                                          </p:stCondLst>
                                        </p:cTn>
                                        <p:tgtEl>
                                          <p:spTgt spid="2">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7" dur="600" decel="50000" fill="hold">
                                          <p:stCondLst>
                                            <p:cond delay="400"/>
                                          </p:stCondLst>
                                        </p:cTn>
                                        <p:tgtEl>
                                          <p:spTgt spid="2">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3" presetClass="entr" presetSubtype="0" fill="hold" grpId="0" nodeType="clickEffect">
                                  <p:stCondLst>
                                    <p:cond delay="0"/>
                                  </p:stCondLst>
                                  <p:childTnLst>
                                    <p:set>
                                      <p:cBhvr>
                                        <p:cTn id="51" dur="1" fill="hold">
                                          <p:stCondLst>
                                            <p:cond delay="0"/>
                                          </p:stCondLst>
                                        </p:cTn>
                                        <p:tgtEl>
                                          <p:spTgt spid="2">
                                            <p:txEl>
                                              <p:pRg st="5" end="5"/>
                                            </p:txEl>
                                          </p:spTgt>
                                        </p:tgtEl>
                                        <p:attrNameLst>
                                          <p:attrName>style.visibility</p:attrName>
                                        </p:attrNameLst>
                                      </p:cBhvr>
                                      <p:to>
                                        <p:strVal val="visible"/>
                                      </p:to>
                                    </p:set>
                                    <p:animEffect transition="in" filter="fade">
                                      <p:cBhvr>
                                        <p:cTn id="52" dur="100"/>
                                        <p:tgtEl>
                                          <p:spTgt spid="2">
                                            <p:txEl>
                                              <p:pRg st="5" end="5"/>
                                            </p:txEl>
                                          </p:spTgt>
                                        </p:tgtEl>
                                      </p:cBhvr>
                                    </p:animEffect>
                                    <p:anim calcmode="lin" valueType="num">
                                      <p:cBhvr>
                                        <p:cTn id="53" dur="4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54" dur="400" fill="hold"/>
                                        <p:tgtEl>
                                          <p:spTgt spid="2">
                                            <p:txEl>
                                              <p:pRg st="5" end="5"/>
                                            </p:txEl>
                                          </p:spTgt>
                                        </p:tgtEl>
                                        <p:attrNameLst>
                                          <p:attrName>ppt_y</p:attrName>
                                        </p:attrNameLst>
                                      </p:cBhvr>
                                      <p:tavLst>
                                        <p:tav tm="0">
                                          <p:val>
                                            <p:strVal val="#ppt_y+0.31"/>
                                          </p:val>
                                        </p:tav>
                                        <p:tav tm="100000">
                                          <p:val>
                                            <p:strVal val="#ppt_y+0.31"/>
                                          </p:val>
                                        </p:tav>
                                      </p:tavLst>
                                    </p:anim>
                                    <p:anim calcmode="lin" valueType="num">
                                      <p:cBhvr>
                                        <p:cTn id="55" dur="600" decel="50000" fill="hold">
                                          <p:stCondLst>
                                            <p:cond delay="400"/>
                                          </p:stCondLst>
                                        </p:cTn>
                                        <p:tgtEl>
                                          <p:spTgt spid="2">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6" dur="600" decel="50000" fill="hold">
                                          <p:stCondLst>
                                            <p:cond delay="400"/>
                                          </p:stCondLst>
                                        </p:cTn>
                                        <p:tgtEl>
                                          <p:spTgt spid="2">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3" presetClass="entr" presetSubtype="0" fill="hold" grpId="0" nodeType="clickEffect">
                                  <p:stCondLst>
                                    <p:cond delay="0"/>
                                  </p:stCondLst>
                                  <p:childTnLst>
                                    <p:set>
                                      <p:cBhvr>
                                        <p:cTn id="60" dur="1" fill="hold">
                                          <p:stCondLst>
                                            <p:cond delay="0"/>
                                          </p:stCondLst>
                                        </p:cTn>
                                        <p:tgtEl>
                                          <p:spTgt spid="2">
                                            <p:txEl>
                                              <p:pRg st="7" end="7"/>
                                            </p:txEl>
                                          </p:spTgt>
                                        </p:tgtEl>
                                        <p:attrNameLst>
                                          <p:attrName>style.visibility</p:attrName>
                                        </p:attrNameLst>
                                      </p:cBhvr>
                                      <p:to>
                                        <p:strVal val="visible"/>
                                      </p:to>
                                    </p:set>
                                    <p:animEffect transition="in" filter="fade">
                                      <p:cBhvr>
                                        <p:cTn id="61" dur="100"/>
                                        <p:tgtEl>
                                          <p:spTgt spid="2">
                                            <p:txEl>
                                              <p:pRg st="7" end="7"/>
                                            </p:txEl>
                                          </p:spTgt>
                                        </p:tgtEl>
                                      </p:cBhvr>
                                    </p:animEffect>
                                    <p:anim calcmode="lin" valueType="num">
                                      <p:cBhvr>
                                        <p:cTn id="62" dur="4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63" dur="400" fill="hold"/>
                                        <p:tgtEl>
                                          <p:spTgt spid="2">
                                            <p:txEl>
                                              <p:pRg st="7" end="7"/>
                                            </p:txEl>
                                          </p:spTgt>
                                        </p:tgtEl>
                                        <p:attrNameLst>
                                          <p:attrName>ppt_y</p:attrName>
                                        </p:attrNameLst>
                                      </p:cBhvr>
                                      <p:tavLst>
                                        <p:tav tm="0">
                                          <p:val>
                                            <p:strVal val="#ppt_y+0.31"/>
                                          </p:val>
                                        </p:tav>
                                        <p:tav tm="100000">
                                          <p:val>
                                            <p:strVal val="#ppt_y+0.31"/>
                                          </p:val>
                                        </p:tav>
                                      </p:tavLst>
                                    </p:anim>
                                    <p:anim calcmode="lin" valueType="num">
                                      <p:cBhvr>
                                        <p:cTn id="64" dur="600" decel="50000" fill="hold">
                                          <p:stCondLst>
                                            <p:cond delay="400"/>
                                          </p:stCondLst>
                                        </p:cTn>
                                        <p:tgtEl>
                                          <p:spTgt spid="2">
                                            <p:txEl>
                                              <p:pRg st="7" end="7"/>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5" dur="600" decel="50000" fill="hold">
                                          <p:stCondLst>
                                            <p:cond delay="400"/>
                                          </p:stCondLst>
                                        </p:cTn>
                                        <p:tgtEl>
                                          <p:spTgt spid="2">
                                            <p:txEl>
                                              <p:pRg st="7" end="7"/>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6000" dirty="0" smtClean="0"/>
              <a:t>How has Adeline Yen Mah tried to speed up the pace of the story?</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91200"/>
          </a:xfrm>
        </p:spPr>
        <p:txBody>
          <a:bodyPr/>
          <a:lstStyle/>
          <a:p>
            <a:pPr>
              <a:buNone/>
            </a:pPr>
            <a:r>
              <a:rPr lang="en-US" dirty="0" smtClean="0"/>
              <a:t>NOTE: She doubts herself and her abilities.</a:t>
            </a:r>
          </a:p>
          <a:p>
            <a:pPr>
              <a:buNone/>
            </a:pPr>
            <a:r>
              <a:rPr lang="en-US" dirty="0" smtClean="0"/>
              <a:t>EVIDENCE:</a:t>
            </a:r>
          </a:p>
          <a:p>
            <a:pPr marL="514350" indent="-514350">
              <a:buAutoNum type="arabicParenR"/>
            </a:pPr>
            <a:r>
              <a:rPr lang="en-US" dirty="0" smtClean="0"/>
              <a:t>“Is it possible? Am I dreaming? Me, the winner?” (Line 51) –</a:t>
            </a:r>
            <a:r>
              <a:rPr lang="en-US" u="sng" dirty="0" smtClean="0"/>
              <a:t>She asks three questions in a row about her own abilities.</a:t>
            </a:r>
          </a:p>
          <a:p>
            <a:pPr marL="514350" indent="-514350">
              <a:buAutoNum type="arabicParenR"/>
            </a:pPr>
            <a:endParaRPr lang="en-US" u="sng" dirty="0" smtClean="0"/>
          </a:p>
          <a:p>
            <a:pPr marL="514350" indent="-514350">
              <a:buAutoNum type="arabicParenR"/>
            </a:pPr>
            <a:r>
              <a:rPr lang="en-US" dirty="0" smtClean="0"/>
              <a:t>“For </a:t>
            </a:r>
            <a:r>
              <a:rPr lang="en-US" b="1" i="1" dirty="0" smtClean="0"/>
              <a:t>once</a:t>
            </a:r>
            <a:r>
              <a:rPr lang="en-US" dirty="0" smtClean="0"/>
              <a:t>, he was proud of me”. (Line 58)</a:t>
            </a:r>
          </a:p>
          <a:p>
            <a:pPr marL="514350" indent="-514350">
              <a:buAutoNum type="arabicParenR"/>
            </a:pPr>
            <a:endParaRPr lang="en-US" dirty="0" smtClean="0"/>
          </a:p>
          <a:p>
            <a:pPr marL="514350" indent="-514350">
              <a:buAutoNum type="arabicParenR"/>
            </a:pPr>
            <a:r>
              <a:rPr lang="en-US" dirty="0" smtClean="0"/>
              <a:t>“Perhaps I was the only one determined enough to enter and there were no other competitors!”  (Line 65/66)–</a:t>
            </a:r>
            <a:r>
              <a:rPr lang="en-US" u="sng" dirty="0" smtClean="0"/>
              <a:t>She believes she has won because she was the only competitor. There is an element of self-deprecation here.</a:t>
            </a:r>
            <a:endParaRPr lang="en-US" dirty="0" smtClean="0"/>
          </a:p>
          <a:p>
            <a:pPr marL="514350" indent="-514350">
              <a:buAutoNum type="arabicParenR"/>
            </a:pPr>
            <a:endParaRPr lang="en-US"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anim calcmode="lin" valueType="num">
                                      <p:cBhvr>
                                        <p:cTn id="8" dur="500" fill="hold"/>
                                        <p:tgtEl>
                                          <p:spTgt spid="2">
                                            <p:txEl>
                                              <p:pRg st="0" end="0"/>
                                            </p:txEl>
                                          </p:spTgt>
                                        </p:tgtEl>
                                        <p:attrNameLst>
                                          <p:attrName>style.rotation</p:attrName>
                                        </p:attrNameLst>
                                      </p:cBhvr>
                                      <p:tavLst>
                                        <p:tav tm="0">
                                          <p:val>
                                            <p:fltVal val="720"/>
                                          </p:val>
                                        </p:tav>
                                        <p:tav tm="100000">
                                          <p:val>
                                            <p:fltVal val="0"/>
                                          </p:val>
                                        </p:tav>
                                      </p:tavLst>
                                    </p:anim>
                                    <p:anim calcmode="lin" valueType="num">
                                      <p:cBhvr>
                                        <p:cTn id="9" dur="500" fill="hold"/>
                                        <p:tgtEl>
                                          <p:spTgt spid="2">
                                            <p:txEl>
                                              <p:pRg st="0" end="0"/>
                                            </p:txEl>
                                          </p:spTgt>
                                        </p:tgtEl>
                                        <p:attrNameLst>
                                          <p:attrName>ppt_h</p:attrName>
                                        </p:attrNameLst>
                                      </p:cBhvr>
                                      <p:tavLst>
                                        <p:tav tm="0">
                                          <p:val>
                                            <p:fltVal val="0"/>
                                          </p:val>
                                        </p:tav>
                                        <p:tav tm="100000">
                                          <p:val>
                                            <p:strVal val="#ppt_h"/>
                                          </p:val>
                                        </p:tav>
                                      </p:tavLst>
                                    </p:anim>
                                    <p:anim calcmode="lin" valueType="num">
                                      <p:cBhvr>
                                        <p:cTn id="10" dur="500" fill="hold"/>
                                        <p:tgtEl>
                                          <p:spTgt spid="2">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500"/>
                                        <p:tgtEl>
                                          <p:spTgt spid="2">
                                            <p:txEl>
                                              <p:pRg st="1" end="1"/>
                                            </p:txEl>
                                          </p:spTgt>
                                        </p:tgtEl>
                                      </p:cBhvr>
                                    </p:animEffect>
                                    <p:anim calcmode="lin" valueType="num">
                                      <p:cBhvr>
                                        <p:cTn id="16" dur="500" fill="hold"/>
                                        <p:tgtEl>
                                          <p:spTgt spid="2">
                                            <p:txEl>
                                              <p:pRg st="1" end="1"/>
                                            </p:txEl>
                                          </p:spTgt>
                                        </p:tgtEl>
                                        <p:attrNameLst>
                                          <p:attrName>style.rotation</p:attrName>
                                        </p:attrNameLst>
                                      </p:cBhvr>
                                      <p:tavLst>
                                        <p:tav tm="0">
                                          <p:val>
                                            <p:fltVal val="720"/>
                                          </p:val>
                                        </p:tav>
                                        <p:tav tm="100000">
                                          <p:val>
                                            <p:fltVal val="0"/>
                                          </p:val>
                                        </p:tav>
                                      </p:tavLst>
                                    </p:anim>
                                    <p:anim calcmode="lin" valueType="num">
                                      <p:cBhvr>
                                        <p:cTn id="17" dur="500" fill="hold"/>
                                        <p:tgtEl>
                                          <p:spTgt spid="2">
                                            <p:txEl>
                                              <p:pRg st="1" end="1"/>
                                            </p:txEl>
                                          </p:spTgt>
                                        </p:tgtEl>
                                        <p:attrNameLst>
                                          <p:attrName>ppt_h</p:attrName>
                                        </p:attrNameLst>
                                      </p:cBhvr>
                                      <p:tavLst>
                                        <p:tav tm="0">
                                          <p:val>
                                            <p:fltVal val="0"/>
                                          </p:val>
                                        </p:tav>
                                        <p:tav tm="100000">
                                          <p:val>
                                            <p:strVal val="#ppt_h"/>
                                          </p:val>
                                        </p:tav>
                                      </p:tavLst>
                                    </p:anim>
                                    <p:anim calcmode="lin" valueType="num">
                                      <p:cBhvr>
                                        <p:cTn id="18" dur="500" fill="hold"/>
                                        <p:tgtEl>
                                          <p:spTgt spid="2">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Effect transition="in" filter="fade">
                                      <p:cBhvr>
                                        <p:cTn id="23" dur="500"/>
                                        <p:tgtEl>
                                          <p:spTgt spid="2">
                                            <p:txEl>
                                              <p:pRg st="2" end="2"/>
                                            </p:txEl>
                                          </p:spTgt>
                                        </p:tgtEl>
                                      </p:cBhvr>
                                    </p:animEffect>
                                    <p:anim calcmode="lin" valueType="num">
                                      <p:cBhvr>
                                        <p:cTn id="24" dur="500" fill="hold"/>
                                        <p:tgtEl>
                                          <p:spTgt spid="2">
                                            <p:txEl>
                                              <p:pRg st="2" end="2"/>
                                            </p:txEl>
                                          </p:spTgt>
                                        </p:tgtEl>
                                        <p:attrNameLst>
                                          <p:attrName>style.rotation</p:attrName>
                                        </p:attrNameLst>
                                      </p:cBhvr>
                                      <p:tavLst>
                                        <p:tav tm="0">
                                          <p:val>
                                            <p:fltVal val="720"/>
                                          </p:val>
                                        </p:tav>
                                        <p:tav tm="100000">
                                          <p:val>
                                            <p:fltVal val="0"/>
                                          </p:val>
                                        </p:tav>
                                      </p:tavLst>
                                    </p:anim>
                                    <p:anim calcmode="lin" valueType="num">
                                      <p:cBhvr>
                                        <p:cTn id="25" dur="500" fill="hold"/>
                                        <p:tgtEl>
                                          <p:spTgt spid="2">
                                            <p:txEl>
                                              <p:pRg st="2" end="2"/>
                                            </p:txEl>
                                          </p:spTgt>
                                        </p:tgtEl>
                                        <p:attrNameLst>
                                          <p:attrName>ppt_h</p:attrName>
                                        </p:attrNameLst>
                                      </p:cBhvr>
                                      <p:tavLst>
                                        <p:tav tm="0">
                                          <p:val>
                                            <p:fltVal val="0"/>
                                          </p:val>
                                        </p:tav>
                                        <p:tav tm="100000">
                                          <p:val>
                                            <p:strVal val="#ppt_h"/>
                                          </p:val>
                                        </p:tav>
                                      </p:tavLst>
                                    </p:anim>
                                    <p:anim calcmode="lin" valueType="num">
                                      <p:cBhvr>
                                        <p:cTn id="26" dur="500" fill="hold"/>
                                        <p:tgtEl>
                                          <p:spTgt spid="2">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500"/>
                                        <p:tgtEl>
                                          <p:spTgt spid="2">
                                            <p:txEl>
                                              <p:pRg st="4" end="4"/>
                                            </p:txEl>
                                          </p:spTgt>
                                        </p:tgtEl>
                                      </p:cBhvr>
                                    </p:animEffect>
                                    <p:anim calcmode="lin" valueType="num">
                                      <p:cBhvr>
                                        <p:cTn id="32" dur="500" fill="hold"/>
                                        <p:tgtEl>
                                          <p:spTgt spid="2">
                                            <p:txEl>
                                              <p:pRg st="4" end="4"/>
                                            </p:txEl>
                                          </p:spTgt>
                                        </p:tgtEl>
                                        <p:attrNameLst>
                                          <p:attrName>style.rotation</p:attrName>
                                        </p:attrNameLst>
                                      </p:cBhvr>
                                      <p:tavLst>
                                        <p:tav tm="0">
                                          <p:val>
                                            <p:fltVal val="720"/>
                                          </p:val>
                                        </p:tav>
                                        <p:tav tm="100000">
                                          <p:val>
                                            <p:fltVal val="0"/>
                                          </p:val>
                                        </p:tav>
                                      </p:tavLst>
                                    </p:anim>
                                    <p:anim calcmode="lin" valueType="num">
                                      <p:cBhvr>
                                        <p:cTn id="33" dur="500" fill="hold"/>
                                        <p:tgtEl>
                                          <p:spTgt spid="2">
                                            <p:txEl>
                                              <p:pRg st="4" end="4"/>
                                            </p:txEl>
                                          </p:spTgt>
                                        </p:tgtEl>
                                        <p:attrNameLst>
                                          <p:attrName>ppt_h</p:attrName>
                                        </p:attrNameLst>
                                      </p:cBhvr>
                                      <p:tavLst>
                                        <p:tav tm="0">
                                          <p:val>
                                            <p:fltVal val="0"/>
                                          </p:val>
                                        </p:tav>
                                        <p:tav tm="100000">
                                          <p:val>
                                            <p:strVal val="#ppt_h"/>
                                          </p:val>
                                        </p:tav>
                                      </p:tavLst>
                                    </p:anim>
                                    <p:anim calcmode="lin" valueType="num">
                                      <p:cBhvr>
                                        <p:cTn id="34" dur="500" fill="hold"/>
                                        <p:tgtEl>
                                          <p:spTgt spid="2">
                                            <p:txEl>
                                              <p:pRg st="4" end="4"/>
                                            </p:txEl>
                                          </p:spTgt>
                                        </p:tgtEl>
                                        <p:attrNameLst>
                                          <p:attrName>ppt_w</p:attrName>
                                        </p:attrNameLst>
                                      </p:cBhvr>
                                      <p:tavLst>
                                        <p:tav tm="0">
                                          <p:val>
                                            <p:fltVal val="0"/>
                                          </p:val>
                                        </p:tav>
                                        <p:tav tm="100000">
                                          <p:val>
                                            <p:strVal val="#ppt_w"/>
                                          </p:val>
                                        </p:tav>
                                      </p:tavLst>
                                    </p:anim>
                                  </p:childTnLst>
                                </p:cTn>
                              </p:par>
                            </p:childTnLst>
                          </p:cTn>
                        </p:par>
                      </p:childTnLst>
                    </p:cTn>
                  </p:par>
                  <p:par>
                    <p:cTn id="35" fill="hold">
                      <p:stCondLst>
                        <p:cond delay="indefinite"/>
                      </p:stCondLst>
                      <p:childTnLst>
                        <p:par>
                          <p:cTn id="36" fill="hold">
                            <p:stCondLst>
                              <p:cond delay="0"/>
                            </p:stCondLst>
                            <p:childTnLst>
                              <p:par>
                                <p:cTn id="37" presetID="35" presetClass="entr" presetSubtype="0" fill="hold" grpId="0"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Effect transition="in" filter="fade">
                                      <p:cBhvr>
                                        <p:cTn id="39" dur="500"/>
                                        <p:tgtEl>
                                          <p:spTgt spid="2">
                                            <p:txEl>
                                              <p:pRg st="6" end="6"/>
                                            </p:txEl>
                                          </p:spTgt>
                                        </p:tgtEl>
                                      </p:cBhvr>
                                    </p:animEffect>
                                    <p:anim calcmode="lin" valueType="num">
                                      <p:cBhvr>
                                        <p:cTn id="40" dur="500" fill="hold"/>
                                        <p:tgtEl>
                                          <p:spTgt spid="2">
                                            <p:txEl>
                                              <p:pRg st="6" end="6"/>
                                            </p:txEl>
                                          </p:spTgt>
                                        </p:tgtEl>
                                        <p:attrNameLst>
                                          <p:attrName>style.rotation</p:attrName>
                                        </p:attrNameLst>
                                      </p:cBhvr>
                                      <p:tavLst>
                                        <p:tav tm="0">
                                          <p:val>
                                            <p:fltVal val="720"/>
                                          </p:val>
                                        </p:tav>
                                        <p:tav tm="100000">
                                          <p:val>
                                            <p:fltVal val="0"/>
                                          </p:val>
                                        </p:tav>
                                      </p:tavLst>
                                    </p:anim>
                                    <p:anim calcmode="lin" valueType="num">
                                      <p:cBhvr>
                                        <p:cTn id="41" dur="500" fill="hold"/>
                                        <p:tgtEl>
                                          <p:spTgt spid="2">
                                            <p:txEl>
                                              <p:pRg st="6" end="6"/>
                                            </p:txEl>
                                          </p:spTgt>
                                        </p:tgtEl>
                                        <p:attrNameLst>
                                          <p:attrName>ppt_h</p:attrName>
                                        </p:attrNameLst>
                                      </p:cBhvr>
                                      <p:tavLst>
                                        <p:tav tm="0">
                                          <p:val>
                                            <p:fltVal val="0"/>
                                          </p:val>
                                        </p:tav>
                                        <p:tav tm="100000">
                                          <p:val>
                                            <p:strVal val="#ppt_h"/>
                                          </p:val>
                                        </p:tav>
                                      </p:tavLst>
                                    </p:anim>
                                    <p:anim calcmode="lin" valueType="num">
                                      <p:cBhvr>
                                        <p:cTn id="42" dur="500" fill="hold"/>
                                        <p:tgtEl>
                                          <p:spTgt spid="2">
                                            <p:txEl>
                                              <p:pRg st="6" end="6"/>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229600" cy="5257800"/>
          </a:xfrm>
        </p:spPr>
        <p:txBody>
          <a:bodyPr>
            <a:normAutofit/>
          </a:bodyPr>
          <a:lstStyle/>
          <a:p>
            <a:pPr>
              <a:buNone/>
            </a:pPr>
            <a:r>
              <a:rPr lang="en-US" sz="6000" dirty="0" smtClean="0"/>
              <a:t>How does Adeline present the relationship between her and her father?</a:t>
            </a:r>
          </a:p>
          <a:p>
            <a:pPr>
              <a:buNone/>
            </a:pPr>
            <a:endParaRPr lang="en-US" dirty="0"/>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
                                            <p:txEl>
                                              <p:pRg st="0" end="0"/>
                                            </p:txEl>
                                          </p:spTgt>
                                        </p:tgtEl>
                                        <p:attrNameLst>
                                          <p:attrName>ppt_x</p:attrName>
                                        </p:attrNameLst>
                                      </p:cBhvr>
                                    </p:anim>
                                    <p:anim from="0" to="-1.0" calcmode="lin" valueType="num">
                                      <p:cBhvr>
                                        <p:cTn id="8" dur="200" decel="50000" autoRev="1" fill="hold">
                                          <p:stCondLst>
                                            <p:cond delay="600"/>
                                          </p:stCondLst>
                                        </p:cTn>
                                        <p:tgtEl>
                                          <p:spTgt spid="2">
                                            <p:txEl>
                                              <p:pRg st="0" end="0"/>
                                            </p:txEl>
                                          </p:spTgt>
                                        </p:tgtEl>
                                        <p:attrNameLst>
                                          <p:attrName>xshear</p:attrName>
                                        </p:attrNameLst>
                                      </p:cBhvr>
                                    </p:anim>
                                    <p:animScale>
                                      <p:cBhvr>
                                        <p:cTn id="9" dur="200" decel="100000" autoRev="1" fill="hold">
                                          <p:stCondLst>
                                            <p:cond delay="600"/>
                                          </p:stCondLst>
                                        </p:cTn>
                                        <p:tgtEl>
                                          <p:spTgt spid="2">
                                            <p:txEl>
                                              <p:pRg st="0" end="0"/>
                                            </p:txEl>
                                          </p:spTgt>
                                        </p:tgtEl>
                                      </p:cBhvr>
                                      <p:from x="100000" y="100000"/>
                                      <p:to x="80000" y="100000"/>
                                    </p:animScale>
                                    <p:anim by="(#ppt_h/3+#ppt_w*0.1)" calcmode="lin" valueType="num">
                                      <p:cBhvr additive="sum">
                                        <p:cTn id="10" dur="200" decel="100000" autoRev="1" fill="hold">
                                          <p:stCondLst>
                                            <p:cond delay="600"/>
                                          </p:stCondLst>
                                        </p:cTn>
                                        <p:tgtEl>
                                          <p:spTgt spid="2">
                                            <p:txEl>
                                              <p:pRg st="0" end="0"/>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After feeling ‘overwhelmed’ by the thought of being summoned to his room – which shows her intense emotions, she has no choice but to obey</a:t>
            </a:r>
          </a:p>
          <a:p>
            <a:r>
              <a:rPr lang="en-US" dirty="0" smtClean="0"/>
              <a:t>‘Timidly’ – she is not confident when approaching him</a:t>
            </a:r>
          </a:p>
          <a:p>
            <a:r>
              <a:rPr lang="en-US" dirty="0" smtClean="0"/>
              <a:t>‘He smiled’ – this is literally the first time he’s been happy to see her in the book</a:t>
            </a:r>
          </a:p>
          <a:p>
            <a:r>
              <a:rPr lang="en-US" dirty="0" smtClean="0"/>
              <a:t>‘I breathed a small sigh of relief….is this a giant ruse?’ How awful must it be to not trust your own father, to think it must be a trick? That something nasty was about to happen?</a:t>
            </a:r>
          </a:p>
          <a:p>
            <a:r>
              <a:rPr lang="en-US" dirty="0" smtClean="0"/>
              <a:t>‘Dare I let my guard down?’ – this urgent question in the present tense brings immediacy and tension</a:t>
            </a:r>
            <a:endParaRPr lang="en-US" dirty="0"/>
          </a:p>
        </p:txBody>
      </p:sp>
      <p:sp>
        <p:nvSpPr>
          <p:cNvPr id="3" name="Title 2"/>
          <p:cNvSpPr>
            <a:spLocks noGrp="1"/>
          </p:cNvSpPr>
          <p:nvPr>
            <p:ph type="title"/>
          </p:nvPr>
        </p:nvSpPr>
        <p:spPr/>
        <p:txBody>
          <a:bodyPr/>
          <a:lstStyle/>
          <a:p>
            <a:r>
              <a:rPr smtClean="0"/>
              <a:t>Line by line</a:t>
            </a:r>
            <a:r>
              <a:rPr lang="en-US"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‘Sit down!...Don’t look…take a look’ – these imperatives sound like a command but are friendly in tone</a:t>
            </a:r>
          </a:p>
          <a:p>
            <a:r>
              <a:rPr lang="en-US" dirty="0" smtClean="0"/>
              <a:t>He then narrates the newspaper in a proud tone, stating every  word clearly</a:t>
            </a:r>
          </a:p>
          <a:p>
            <a:r>
              <a:rPr lang="en-US" dirty="0" smtClean="0"/>
              <a:t>‘Is it possible? Am I dreaming? Me the winner? – as we’ve said, this triplet of questions in the present tense highlights her feeling of disbelief, from a girl wondering who had died to being a success – for the very first time.</a:t>
            </a:r>
          </a:p>
          <a:p>
            <a:r>
              <a:rPr lang="en-US" dirty="0" smtClean="0"/>
              <a:t>Is it ironic that the next paragraph is about a man, C.Y. Tung, who discovers Adeline is a prizewinner before the father?</a:t>
            </a:r>
          </a:p>
          <a:p>
            <a:endParaRPr lang="en-US" dirty="0" smtClean="0"/>
          </a:p>
          <a:p>
            <a:endParaRPr lang="en-US" dirty="0"/>
          </a:p>
        </p:txBody>
      </p:sp>
      <p:sp>
        <p:nvSpPr>
          <p:cNvPr id="3" name="Title 2"/>
          <p:cNvSpPr>
            <a:spLocks noGrp="1"/>
          </p:cNvSpPr>
          <p:nvPr>
            <p:ph type="title"/>
          </p:nvPr>
        </p:nvSpPr>
        <p:spPr/>
        <p:txBody>
          <a:bodyPr/>
          <a:lstStyle/>
          <a:p>
            <a:r>
              <a:rPr smtClean="0"/>
              <a:t>Line by line</a:t>
            </a:r>
            <a:r>
              <a:rPr lang="en-US"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‘So I was quite pleased to tell him that you are my daughter.’ – those of you who know the book know how huge that admission is: he tells him that he is pleased of his daughter.</a:t>
            </a:r>
          </a:p>
          <a:p>
            <a:r>
              <a:rPr lang="en-US" dirty="0" smtClean="0"/>
              <a:t>‘Well done!’ – praise indeed! Short, dramatically punctuated and sincerely meant.</a:t>
            </a:r>
            <a:endParaRPr lang="en-US" dirty="0"/>
          </a:p>
        </p:txBody>
      </p:sp>
      <p:sp>
        <p:nvSpPr>
          <p:cNvPr id="3" name="Title 2"/>
          <p:cNvSpPr>
            <a:spLocks noGrp="1"/>
          </p:cNvSpPr>
          <p:nvPr>
            <p:ph type="title"/>
          </p:nvPr>
        </p:nvSpPr>
        <p:spPr/>
        <p:txBody>
          <a:bodyPr/>
          <a:lstStyle/>
          <a:p>
            <a:r>
              <a:rPr smtClean="0"/>
              <a:t>Line by line</a:t>
            </a:r>
            <a:r>
              <a:rPr lang="en-US"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‘He looked radiant’ – this short sentence makes the positive nature of her win very dramatic</a:t>
            </a:r>
          </a:p>
          <a:p>
            <a:r>
              <a:rPr lang="en-US" dirty="0" smtClean="0"/>
              <a:t>‘For once, he was proud of me’ – the emphasis here being literally </a:t>
            </a:r>
            <a:r>
              <a:rPr lang="en-US" i="1" dirty="0" smtClean="0"/>
              <a:t>for the very first time since she was born</a:t>
            </a:r>
          </a:p>
          <a:p>
            <a:r>
              <a:rPr lang="en-US" dirty="0" smtClean="0"/>
              <a:t>‘In front…given him face’: given him </a:t>
            </a:r>
            <a:r>
              <a:rPr lang="en-US" dirty="0" err="1" smtClean="0"/>
              <a:t>honour</a:t>
            </a:r>
            <a:r>
              <a:rPr lang="en-US" dirty="0" smtClean="0"/>
              <a:t> in front of his peers, ‘appearance’.</a:t>
            </a:r>
          </a:p>
          <a:p>
            <a:r>
              <a:rPr lang="en-US" dirty="0" smtClean="0"/>
              <a:t>‘My whole being vibrated with all the joy in the world’ – I don’t know what it must feel like to be praised by your father for the very first time; to not feel like the one who killed your own mother and treated like dirt all the time – this feeling must have been intense and euphoric</a:t>
            </a:r>
            <a:endParaRPr lang="en-US" dirty="0"/>
          </a:p>
        </p:txBody>
      </p:sp>
      <p:sp>
        <p:nvSpPr>
          <p:cNvPr id="3" name="Title 2"/>
          <p:cNvSpPr>
            <a:spLocks noGrp="1"/>
          </p:cNvSpPr>
          <p:nvPr>
            <p:ph type="title"/>
          </p:nvPr>
        </p:nvSpPr>
        <p:spPr/>
        <p:txBody>
          <a:bodyPr/>
          <a:lstStyle/>
          <a:p>
            <a:r>
              <a:rPr smtClean="0"/>
              <a:t>Line by line</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Born the fifth child to an affluent Chinese family Adeline's life begins tragically. </a:t>
            </a:r>
            <a:r>
              <a:rPr lang="en-US" b="1" dirty="0" smtClean="0"/>
              <a:t>Adeline's mother died two weeks after her birth due to complications bought on by the delivery, and in Chinese culture she is considered bad luck.</a:t>
            </a:r>
            <a:r>
              <a:rPr lang="en-US" dirty="0" smtClean="0"/>
              <a:t> This situation is compounded by her father's new marriage to a lady who has little affection for her husband's five children. She displayed overt antagonism and distrust towards all of the children, particularly Adeline, while favoring her own younger son and daughter born soon after the marriage.</a:t>
            </a:r>
            <a:endParaRPr lang="en-US" dirty="0"/>
          </a:p>
        </p:txBody>
      </p:sp>
      <p:sp>
        <p:nvSpPr>
          <p:cNvPr id="3" name="Title 2"/>
          <p:cNvSpPr>
            <a:spLocks noGrp="1"/>
          </p:cNvSpPr>
          <p:nvPr>
            <p:ph type="title"/>
          </p:nvPr>
        </p:nvSpPr>
        <p:spPr/>
        <p:txBody>
          <a:bodyPr/>
          <a:lstStyle/>
          <a:p>
            <a:r>
              <a:rPr smtClean="0"/>
              <a:t>Background - Wikipedia</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‘How come you won?’ – there is a sense of incredulity here, a sense of disbelief</a:t>
            </a:r>
          </a:p>
          <a:p>
            <a:r>
              <a:rPr lang="en-US" dirty="0" smtClean="0"/>
              <a:t>‘Well, the rules…no other competitors?’ – you </a:t>
            </a:r>
            <a:r>
              <a:rPr lang="en-US" dirty="0" err="1" smtClean="0"/>
              <a:t>realise</a:t>
            </a:r>
            <a:r>
              <a:rPr lang="en-US" dirty="0" smtClean="0"/>
              <a:t> here she is being quite modest, humble and quite instantly likeable; the father thinks so too.</a:t>
            </a:r>
          </a:p>
          <a:p>
            <a:r>
              <a:rPr lang="en-US" dirty="0" smtClean="0"/>
              <a:t>‘Please father….May I go to England?’ – feeling emboldened and brave from the win and sensing her father might be more open to suggestion she puts the question to him she wants to ask the most.</a:t>
            </a:r>
            <a:endParaRPr lang="en-US" dirty="0"/>
          </a:p>
        </p:txBody>
      </p:sp>
      <p:sp>
        <p:nvSpPr>
          <p:cNvPr id="3" name="Title 2"/>
          <p:cNvSpPr>
            <a:spLocks noGrp="1"/>
          </p:cNvSpPr>
          <p:nvPr>
            <p:ph type="title"/>
          </p:nvPr>
        </p:nvSpPr>
        <p:spPr/>
        <p:txBody>
          <a:bodyPr>
            <a:normAutofit/>
          </a:bodyPr>
          <a:lstStyle/>
          <a:p>
            <a:r>
              <a:rPr smtClean="0"/>
              <a:t>Line by line</a:t>
            </a:r>
            <a:r>
              <a:rPr lang="en-US"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‘my heart gave a giant lurch’ – a sense of shock and amazement her father might say yes; this is everything she has wished for</a:t>
            </a:r>
          </a:p>
          <a:p>
            <a:r>
              <a:rPr lang="en-US" dirty="0" smtClean="0"/>
              <a:t>‘How </a:t>
            </a:r>
            <a:r>
              <a:rPr lang="en-US" dirty="0" err="1" smtClean="0"/>
              <a:t>marvellous</a:t>
            </a:r>
            <a:r>
              <a:rPr lang="en-US" dirty="0" smtClean="0"/>
              <a:t> it was simply to be alive!’ – the sense of euphoria, of intense delight is alien to her – she feels something incredible here as her Cinderella moment might come true</a:t>
            </a:r>
          </a:p>
          <a:p>
            <a:r>
              <a:rPr lang="en-US" dirty="0" smtClean="0"/>
              <a:t>‘Going to England is like entering heaven.’ – this simile is bigger than it looks. Yes, it means she will have freedom, it will be amazing, but the wording here turns this into a day of </a:t>
            </a:r>
            <a:r>
              <a:rPr lang="en-US" dirty="0" err="1" smtClean="0"/>
              <a:t>judgement</a:t>
            </a:r>
            <a:r>
              <a:rPr lang="en-US" dirty="0" smtClean="0"/>
              <a:t> (see Holy of Holies) in which her father can send her to heaven or to hell.</a:t>
            </a:r>
          </a:p>
          <a:p>
            <a:endParaRPr lang="en-US" dirty="0"/>
          </a:p>
        </p:txBody>
      </p:sp>
      <p:sp>
        <p:nvSpPr>
          <p:cNvPr id="3" name="Title 2"/>
          <p:cNvSpPr>
            <a:spLocks noGrp="1"/>
          </p:cNvSpPr>
          <p:nvPr>
            <p:ph type="title"/>
          </p:nvPr>
        </p:nvSpPr>
        <p:spPr/>
        <p:txBody>
          <a:bodyPr/>
          <a:lstStyle/>
          <a:p>
            <a:r>
              <a:rPr smtClean="0"/>
              <a:t>Line by line</a:t>
            </a:r>
            <a:r>
              <a:rPr lang="en-US"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 plan to study literature. I’ll be a writer.’</a:t>
            </a:r>
          </a:p>
          <a:p>
            <a:r>
              <a:rPr lang="en-US" dirty="0" smtClean="0"/>
              <a:t>‘Writer!’ he scoffed. – the irony here is that we are reading her writing. She is most famous for being an author.</a:t>
            </a:r>
          </a:p>
          <a:p>
            <a:r>
              <a:rPr lang="en-US" dirty="0" smtClean="0"/>
              <a:t>‘Who will read your writing?...don’t you think the native English speakers can write better than you?’ – so, he becomes firm again; he dismisses this and she knows this temperament, staying silent out of fear of contradiction and reverence. </a:t>
            </a:r>
            <a:endParaRPr lang="en-US" dirty="0"/>
          </a:p>
        </p:txBody>
      </p:sp>
      <p:sp>
        <p:nvSpPr>
          <p:cNvPr id="3" name="Title 2"/>
          <p:cNvSpPr>
            <a:spLocks noGrp="1"/>
          </p:cNvSpPr>
          <p:nvPr>
            <p:ph type="title"/>
          </p:nvPr>
        </p:nvSpPr>
        <p:spPr/>
        <p:txBody>
          <a:bodyPr/>
          <a:lstStyle/>
          <a:p>
            <a:r>
              <a:rPr smtClean="0"/>
              <a:t>Line by Line</a:t>
            </a:r>
            <a:r>
              <a:rPr lang="en-US"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‘You will go….you will go…..you will </a:t>
            </a:r>
            <a:r>
              <a:rPr lang="en-US" dirty="0" err="1" smtClean="0"/>
              <a:t>specialise</a:t>
            </a:r>
            <a:r>
              <a:rPr lang="en-US" dirty="0" smtClean="0"/>
              <a:t> in obstetrics.’ Father is used to speaking in imperatives, commands.</a:t>
            </a:r>
          </a:p>
          <a:p>
            <a:r>
              <a:rPr lang="en-US" dirty="0" smtClean="0"/>
              <a:t>‘Women will always be having babies…..you will learn….that’s a foolproof profession for you. Don’t you agree?’ – well, she can’t really disagree! Second, he’s right: women will always be having babies. Third….is this a sign he has forgiven her for killing his wife/her mother? Surely there must be a sense of forgiveness, of ‘God’ pronouncing </a:t>
            </a:r>
            <a:r>
              <a:rPr lang="en-US" dirty="0" err="1" smtClean="0"/>
              <a:t>judgement</a:t>
            </a:r>
            <a:r>
              <a:rPr lang="en-US" dirty="0" smtClean="0"/>
              <a:t> and allowing her to enter heaven? Of atonement for past sins?</a:t>
            </a:r>
            <a:endParaRPr lang="en-US" dirty="0"/>
          </a:p>
        </p:txBody>
      </p:sp>
      <p:sp>
        <p:nvSpPr>
          <p:cNvPr id="3" name="Title 2"/>
          <p:cNvSpPr>
            <a:spLocks noGrp="1"/>
          </p:cNvSpPr>
          <p:nvPr>
            <p:ph type="title"/>
          </p:nvPr>
        </p:nvSpPr>
        <p:spPr/>
        <p:txBody>
          <a:bodyPr/>
          <a:lstStyle/>
          <a:p>
            <a:r>
              <a:rPr smtClean="0"/>
              <a:t>Line by line</a:t>
            </a:r>
            <a:r>
              <a:rPr lang="en-US"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‘Agree?’ ….’I would study anything he wished.’ Adeline will do anything here to get her to England; it also shows how good and obedient she is.</a:t>
            </a:r>
          </a:p>
          <a:p>
            <a:r>
              <a:rPr lang="en-US" dirty="0" smtClean="0"/>
              <a:t>‘Wordsworth’s poem’ – she is quoting a famous English poet as she wants to go to England</a:t>
            </a:r>
          </a:p>
          <a:p>
            <a:r>
              <a:rPr lang="en-US" dirty="0" smtClean="0"/>
              <a:t>‘Bliss was it in that dawn to be alive’…yes, the sense is bliss, of intense sweet emotion, but the metaphorical ‘dawn’, of leaving an old life full of misery to ‘heaven’, comparatively, is intensified by the use of italics.</a:t>
            </a:r>
          </a:p>
          <a:p>
            <a:r>
              <a:rPr lang="en-US" dirty="0" smtClean="0"/>
              <a:t>‘Father, I shall go…’ shows her determination</a:t>
            </a:r>
          </a:p>
          <a:p>
            <a:r>
              <a:rPr lang="en-US" dirty="0" smtClean="0"/>
              <a:t>‘Thank you very, very much’ – repetition of very shows how sincere she is about it</a:t>
            </a:r>
          </a:p>
          <a:p>
            <a:pPr>
              <a:buNone/>
            </a:pPr>
            <a:endParaRPr lang="en-US" dirty="0"/>
          </a:p>
        </p:txBody>
      </p:sp>
      <p:sp>
        <p:nvSpPr>
          <p:cNvPr id="3" name="Title 2"/>
          <p:cNvSpPr>
            <a:spLocks noGrp="1"/>
          </p:cNvSpPr>
          <p:nvPr>
            <p:ph type="title"/>
          </p:nvPr>
        </p:nvSpPr>
        <p:spPr/>
        <p:txBody>
          <a:bodyPr/>
          <a:lstStyle/>
          <a:p>
            <a:r>
              <a:rPr smtClean="0"/>
              <a:t>Final</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ctr">
              <a:lnSpc>
                <a:spcPct val="200000"/>
              </a:lnSpc>
              <a:buNone/>
            </a:pPr>
            <a:r>
              <a:rPr lang="en-US" sz="3200" dirty="0" smtClean="0"/>
              <a:t>HOW DOES THE WRITER PRESENT THE RELATIONSHIP BETWEEN HER AND HER FATHER IN THIS EXTRACT?</a:t>
            </a:r>
          </a:p>
          <a:p>
            <a:pPr algn="ctr">
              <a:lnSpc>
                <a:spcPct val="200000"/>
              </a:lnSpc>
              <a:buNone/>
            </a:pPr>
            <a:r>
              <a:rPr lang="en-US" sz="3200" dirty="0" smtClean="0"/>
              <a:t>You should aim to write at least two A4 sides using brief quotes.</a:t>
            </a:r>
            <a:endParaRPr lang="en-US" sz="3200" dirty="0"/>
          </a:p>
        </p:txBody>
      </p:sp>
      <p:sp>
        <p:nvSpPr>
          <p:cNvPr id="3" name="Title 2"/>
          <p:cNvSpPr>
            <a:spLocks noGrp="1"/>
          </p:cNvSpPr>
          <p:nvPr>
            <p:ph type="title"/>
          </p:nvPr>
        </p:nvSpPr>
        <p:spPr/>
        <p:txBody>
          <a:bodyPr/>
          <a:lstStyle/>
          <a:p>
            <a:r>
              <a:rPr smtClean="0"/>
              <a:t>Essay</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sz="2800" dirty="0" smtClean="0"/>
              <a:t>Adeline Yen Mah is a 14 year old girl who comes from a wealthy family. However, she is rejected from her family and is at boarding school. Her autobiography talks about how she went home and was praised by her father for the first time because she had won a writing competition. </a:t>
            </a:r>
          </a:p>
          <a:p>
            <a:pPr>
              <a:buNone/>
            </a:pPr>
            <a:r>
              <a:rPr lang="en-US" sz="2800" dirty="0" smtClean="0"/>
              <a:t>She doesn’t believe what has happened to her and is overwhelmed at the fact that her father has also agreed to send her to England to study. </a:t>
            </a:r>
            <a:endParaRPr lang="en-US" sz="2800" dirty="0"/>
          </a:p>
        </p:txBody>
      </p:sp>
      <p:sp>
        <p:nvSpPr>
          <p:cNvPr id="3" name="Title 2"/>
          <p:cNvSpPr>
            <a:spLocks noGrp="1"/>
          </p:cNvSpPr>
          <p:nvPr>
            <p:ph type="title"/>
          </p:nvPr>
        </p:nvSpPr>
        <p:spPr/>
        <p:txBody>
          <a:bodyPr/>
          <a:lstStyle/>
          <a:p>
            <a:r>
              <a:rPr smtClean="0"/>
              <a:t>The Story in this extract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
                                        <p:tgtEl>
                                          <p:spTgt spid="2">
                                            <p:txEl>
                                              <p:pRg st="0" end="0"/>
                                            </p:txEl>
                                          </p:spTgt>
                                        </p:tgtEl>
                                      </p:cBhvr>
                                    </p:animEffect>
                                    <p:anim calcmode="lin" valueType="num">
                                      <p:cBhvr>
                                        <p:cTn id="8" dur="8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800" fill="hold"/>
                                        <p:tgtEl>
                                          <p:spTgt spid="2">
                                            <p:txEl>
                                              <p:pRg st="0" end="0"/>
                                            </p:txEl>
                                          </p:spTgt>
                                        </p:tgtEl>
                                        <p:attrNameLst>
                                          <p:attrName>ppt_y</p:attrName>
                                        </p:attrNameLst>
                                      </p:cBhvr>
                                      <p:tavLst>
                                        <p:tav tm="0">
                                          <p:val>
                                            <p:strVal val="#ppt_y+0.31"/>
                                          </p:val>
                                        </p:tav>
                                        <p:tav tm="100000">
                                          <p:val>
                                            <p:strVal val="#ppt_y+0.31"/>
                                          </p:val>
                                        </p:tav>
                                      </p:tavLst>
                                    </p:anim>
                                    <p:anim calcmode="lin" valueType="num">
                                      <p:cBhvr>
                                        <p:cTn id="10" dur="1200" decel="50000" fill="hold">
                                          <p:stCondLst>
                                            <p:cond delay="800"/>
                                          </p:stCondLst>
                                        </p:cTn>
                                        <p:tgtEl>
                                          <p:spTgt spid="2">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1200" decel="50000" fill="hold">
                                          <p:stCondLst>
                                            <p:cond delay="800"/>
                                          </p:stCondLst>
                                        </p:cTn>
                                        <p:tgtEl>
                                          <p:spTgt spid="2">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3" presetClass="entr" presetSubtype="0" fill="hold" grpId="0" nodeType="click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fade">
                                      <p:cBhvr>
                                        <p:cTn id="16" dur="200"/>
                                        <p:tgtEl>
                                          <p:spTgt spid="2">
                                            <p:txEl>
                                              <p:pRg st="1" end="1"/>
                                            </p:txEl>
                                          </p:spTgt>
                                        </p:tgtEl>
                                      </p:cBhvr>
                                    </p:animEffect>
                                    <p:anim calcmode="lin" valueType="num">
                                      <p:cBhvr>
                                        <p:cTn id="17" dur="8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8" dur="800" fill="hold"/>
                                        <p:tgtEl>
                                          <p:spTgt spid="2">
                                            <p:txEl>
                                              <p:pRg st="1" end="1"/>
                                            </p:txEl>
                                          </p:spTgt>
                                        </p:tgtEl>
                                        <p:attrNameLst>
                                          <p:attrName>ppt_y</p:attrName>
                                        </p:attrNameLst>
                                      </p:cBhvr>
                                      <p:tavLst>
                                        <p:tav tm="0">
                                          <p:val>
                                            <p:strVal val="#ppt_y+0.31"/>
                                          </p:val>
                                        </p:tav>
                                        <p:tav tm="100000">
                                          <p:val>
                                            <p:strVal val="#ppt_y+0.31"/>
                                          </p:val>
                                        </p:tav>
                                      </p:tavLst>
                                    </p:anim>
                                    <p:anim calcmode="lin" valueType="num">
                                      <p:cBhvr>
                                        <p:cTn id="19" dur="1200" decel="50000" fill="hold">
                                          <p:stCondLst>
                                            <p:cond delay="800"/>
                                          </p:stCondLst>
                                        </p:cTn>
                                        <p:tgtEl>
                                          <p:spTgt spid="2">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0" dur="1200" decel="50000" fill="hold">
                                          <p:stCondLst>
                                            <p:cond delay="800"/>
                                          </p:stCondLst>
                                        </p:cTn>
                                        <p:tgtEl>
                                          <p:spTgt spid="2">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It is an autobiography written by Adeline Yen Mah. </a:t>
            </a:r>
          </a:p>
          <a:p>
            <a:r>
              <a:rPr lang="en-US" dirty="0" smtClean="0"/>
              <a:t>The autobiography  is written in chronological order which helps with the pace of the story.</a:t>
            </a:r>
          </a:p>
          <a:p>
            <a:r>
              <a:rPr lang="en-US" dirty="0" smtClean="0"/>
              <a:t>This extract comes at the very end of this book</a:t>
            </a:r>
          </a:p>
          <a:p>
            <a:r>
              <a:rPr lang="en-US" dirty="0" smtClean="0"/>
              <a:t>The pace of the autobiography starts slowly and increases as we go through the story.</a:t>
            </a:r>
          </a:p>
          <a:p>
            <a:r>
              <a:rPr lang="en-US" dirty="0" smtClean="0"/>
              <a:t>All three tenses are present in the text;</a:t>
            </a:r>
          </a:p>
          <a:p>
            <a:pPr>
              <a:buFontTx/>
              <a:buChar char="-"/>
            </a:pPr>
            <a:r>
              <a:rPr lang="en-US" dirty="0" smtClean="0"/>
              <a:t>Past: “I knocked on the door” – (Line 35)</a:t>
            </a:r>
          </a:p>
          <a:p>
            <a:pPr>
              <a:buFontTx/>
              <a:buChar char="-"/>
            </a:pPr>
            <a:r>
              <a:rPr lang="en-US" dirty="0" smtClean="0"/>
              <a:t>Present: “I do believe” – (Line 70)</a:t>
            </a:r>
          </a:p>
          <a:p>
            <a:pPr>
              <a:buFontTx/>
              <a:buChar char="-"/>
            </a:pPr>
            <a:r>
              <a:rPr lang="en-US" dirty="0" smtClean="0"/>
              <a:t>Future: “Father, I shall go to medicine school” – (Line 90)</a:t>
            </a:r>
          </a:p>
          <a:p>
            <a:endParaRPr lang="en-US" dirty="0" smtClean="0"/>
          </a:p>
          <a:p>
            <a:endParaRPr lang="en-US" dirty="0" smtClean="0"/>
          </a:p>
        </p:txBody>
      </p:sp>
      <p:sp>
        <p:nvSpPr>
          <p:cNvPr id="3" name="Title 2"/>
          <p:cNvSpPr>
            <a:spLocks noGrp="1"/>
          </p:cNvSpPr>
          <p:nvPr>
            <p:ph type="title"/>
          </p:nvPr>
        </p:nvSpPr>
        <p:spPr/>
        <p:txBody>
          <a:bodyPr/>
          <a:lstStyle/>
          <a:p>
            <a:r>
              <a:rPr smtClean="0"/>
              <a:t>Structure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1000" fill="hold"/>
                                        <p:tgtEl>
                                          <p:spTgt spid="2">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2">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1000" fill="hold"/>
                                        <p:tgtEl>
                                          <p:spTgt spid="2">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2">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 calcmode="lin" valueType="num">
                                      <p:cBhvr>
                                        <p:cTn id="28" dur="1000" fill="hold"/>
                                        <p:tgtEl>
                                          <p:spTgt spid="2">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2">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 calcmode="lin" valueType="num">
                                      <p:cBhvr>
                                        <p:cTn id="35" dur="1000" fill="hold"/>
                                        <p:tgtEl>
                                          <p:spTgt spid="2">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2">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 calcmode="lin" valueType="num">
                                      <p:cBhvr>
                                        <p:cTn id="42" dur="1000" fill="hold"/>
                                        <p:tgtEl>
                                          <p:spTgt spid="2">
                                            <p:txEl>
                                              <p:pRg st="5" end="5"/>
                                            </p:txEl>
                                          </p:spTgt>
                                        </p:tgtEl>
                                        <p:attrNameLst>
                                          <p:attrName>ppt_w</p:attrName>
                                        </p:attrNameLst>
                                      </p:cBhvr>
                                      <p:tavLst>
                                        <p:tav tm="0">
                                          <p:val>
                                            <p:strVal val="#ppt_w+.3"/>
                                          </p:val>
                                        </p:tav>
                                        <p:tav tm="100000">
                                          <p:val>
                                            <p:strVal val="#ppt_w"/>
                                          </p:val>
                                        </p:tav>
                                      </p:tavLst>
                                    </p:anim>
                                    <p:anim calcmode="lin" valueType="num">
                                      <p:cBhvr>
                                        <p:cTn id="43" dur="1000" fill="hold"/>
                                        <p:tgtEl>
                                          <p:spTgt spid="2">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2">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 calcmode="lin" valueType="num">
                                      <p:cBhvr>
                                        <p:cTn id="49" dur="1000" fill="hold"/>
                                        <p:tgtEl>
                                          <p:spTgt spid="2">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2">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2">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grpId="0"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 calcmode="lin" valueType="num">
                                      <p:cBhvr>
                                        <p:cTn id="56" dur="1000" fill="hold"/>
                                        <p:tgtEl>
                                          <p:spTgt spid="2">
                                            <p:txEl>
                                              <p:pRg st="7" end="7"/>
                                            </p:txEl>
                                          </p:spTgt>
                                        </p:tgtEl>
                                        <p:attrNameLst>
                                          <p:attrName>ppt_w</p:attrName>
                                        </p:attrNameLst>
                                      </p:cBhvr>
                                      <p:tavLst>
                                        <p:tav tm="0">
                                          <p:val>
                                            <p:strVal val="#ppt_w+.3"/>
                                          </p:val>
                                        </p:tav>
                                        <p:tav tm="100000">
                                          <p:val>
                                            <p:strVal val="#ppt_w"/>
                                          </p:val>
                                        </p:tav>
                                      </p:tavLst>
                                    </p:anim>
                                    <p:anim calcmode="lin" valueType="num">
                                      <p:cBhvr>
                                        <p:cTn id="57" dur="1000" fill="hold"/>
                                        <p:tgtEl>
                                          <p:spTgt spid="2">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We notice that Adeline’s family is rich. However, all the way through we notice that she is living in emotional scarcity – isolation from her immediate family.</a:t>
            </a:r>
          </a:p>
          <a:p>
            <a:r>
              <a:rPr lang="en-US" dirty="0" smtClean="0"/>
              <a:t>Adeline uses emotive language to show her reactions to different situations.</a:t>
            </a:r>
          </a:p>
          <a:p>
            <a:r>
              <a:rPr lang="en-US" dirty="0" smtClean="0"/>
              <a:t>Adeline always uses specific words and phrases to show how she feels out of place. Rejection is constantly brought out when she speaks.</a:t>
            </a:r>
          </a:p>
        </p:txBody>
      </p:sp>
      <p:sp>
        <p:nvSpPr>
          <p:cNvPr id="3" name="Title 2"/>
          <p:cNvSpPr>
            <a:spLocks noGrp="1"/>
          </p:cNvSpPr>
          <p:nvPr>
            <p:ph type="title"/>
          </p:nvPr>
        </p:nvSpPr>
        <p:spPr/>
        <p:txBody>
          <a:bodyPr/>
          <a:lstStyle/>
          <a:p>
            <a:r>
              <a:rPr smtClean="0"/>
              <a:t>Language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Scale>
                                      <p:cBhvr>
                                        <p:cTn id="7" dur="1000" decel="50000" fill="hold">
                                          <p:stCondLst>
                                            <p:cond delay="0"/>
                                          </p:stCondLst>
                                        </p:cTn>
                                        <p:tgtEl>
                                          <p:spTgt spid="2">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xEl>
                                              <p:pRg st="0" end="0"/>
                                            </p:txEl>
                                          </p:spTgt>
                                        </p:tgtEl>
                                        <p:attrNameLst>
                                          <p:attrName>ppt_x</p:attrName>
                                          <p:attrName>ppt_y</p:attrName>
                                        </p:attrNameLst>
                                      </p:cBhvr>
                                    </p:animMotion>
                                    <p:animEffect transition="in" filter="fade">
                                      <p:cBhvr>
                                        <p:cTn id="9" dur="10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Scale>
                                      <p:cBhvr>
                                        <p:cTn id="14" dur="1000" decel="50000" fill="hold">
                                          <p:stCondLst>
                                            <p:cond delay="0"/>
                                          </p:stCondLst>
                                        </p:cTn>
                                        <p:tgtEl>
                                          <p:spTgt spid="2">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2">
                                            <p:txEl>
                                              <p:pRg st="1" end="1"/>
                                            </p:txEl>
                                          </p:spTgt>
                                        </p:tgtEl>
                                        <p:attrNameLst>
                                          <p:attrName>ppt_x</p:attrName>
                                          <p:attrName>ppt_y</p:attrName>
                                        </p:attrNameLst>
                                      </p:cBhvr>
                                    </p:animMotion>
                                    <p:animEffect transition="in" filter="fade">
                                      <p:cBhvr>
                                        <p:cTn id="16" dur="10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Scale>
                                      <p:cBhvr>
                                        <p:cTn id="21" dur="1000" decel="50000" fill="hold">
                                          <p:stCondLst>
                                            <p:cond delay="0"/>
                                          </p:stCondLst>
                                        </p:cTn>
                                        <p:tgtEl>
                                          <p:spTgt spid="2">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2">
                                            <p:txEl>
                                              <p:pRg st="2" end="2"/>
                                            </p:txEl>
                                          </p:spTgt>
                                        </p:tgtEl>
                                        <p:attrNameLst>
                                          <p:attrName>ppt_x</p:attrName>
                                          <p:attrName>ppt_y</p:attrName>
                                        </p:attrNameLst>
                                      </p:cBhvr>
                                    </p:animMotion>
                                    <p:animEffect transition="in" filter="fade">
                                      <p:cBhvr>
                                        <p:cTn id="23"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None/>
            </a:pPr>
            <a:r>
              <a:rPr lang="en-US" dirty="0" smtClean="0"/>
              <a:t>Throughout the text, we notice constant comparison's with the everyday Cinderella story. </a:t>
            </a:r>
          </a:p>
          <a:p>
            <a:r>
              <a:rPr lang="en-US" dirty="0" smtClean="0"/>
              <a:t>Cinderella didn’t get what her siblings got. It is the same with Adeline.</a:t>
            </a:r>
          </a:p>
          <a:p>
            <a:r>
              <a:rPr lang="en-US" dirty="0" smtClean="0"/>
              <a:t>Cinderella was neglected and so was Adeline.</a:t>
            </a:r>
          </a:p>
          <a:p>
            <a:r>
              <a:rPr lang="en-US" dirty="0" smtClean="0"/>
              <a:t>They both had family that did not care much about them.</a:t>
            </a:r>
          </a:p>
          <a:p>
            <a:r>
              <a:rPr lang="en-US" dirty="0" smtClean="0"/>
              <a:t>Adeline only got called home when someone died or she had done something wrong while Cinderella was called when she had work to do.</a:t>
            </a:r>
          </a:p>
          <a:p>
            <a:r>
              <a:rPr lang="en-US" dirty="0" smtClean="0"/>
              <a:t>They both took orders and did them.</a:t>
            </a:r>
          </a:p>
          <a:p>
            <a:r>
              <a:rPr lang="en-US" dirty="0" smtClean="0"/>
              <a:t>In the end, Cinderella got her prince and Adeline gets to go to England, which she compares to ‘heaven’</a:t>
            </a:r>
          </a:p>
          <a:p>
            <a:endParaRPr lang="en-US" dirty="0" smtClean="0"/>
          </a:p>
        </p:txBody>
      </p:sp>
      <p:sp>
        <p:nvSpPr>
          <p:cNvPr id="3" name="Title 2"/>
          <p:cNvSpPr>
            <a:spLocks noGrp="1"/>
          </p:cNvSpPr>
          <p:nvPr>
            <p:ph type="title"/>
          </p:nvPr>
        </p:nvSpPr>
        <p:spPr/>
        <p:txBody>
          <a:bodyPr/>
          <a:lstStyle/>
          <a:p>
            <a:r>
              <a:rPr smtClean="0"/>
              <a:t>Comparision With Cinderella</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
                                            <p:txEl>
                                              <p:pRg st="0" end="0"/>
                                            </p:txEl>
                                          </p:spTgt>
                                        </p:tgtEl>
                                        <p:attrNameLst>
                                          <p:attrName>ppt_x</p:attrName>
                                        </p:attrNameLst>
                                      </p:cBhvr>
                                    </p:anim>
                                    <p:anim from="0" to="-1.0" calcmode="lin" valueType="num">
                                      <p:cBhvr>
                                        <p:cTn id="8" dur="200" decel="50000" autoRev="1" fill="hold">
                                          <p:stCondLst>
                                            <p:cond delay="600"/>
                                          </p:stCondLst>
                                        </p:cTn>
                                        <p:tgtEl>
                                          <p:spTgt spid="2">
                                            <p:txEl>
                                              <p:pRg st="0" end="0"/>
                                            </p:txEl>
                                          </p:spTgt>
                                        </p:tgtEl>
                                        <p:attrNameLst>
                                          <p:attrName>xshear</p:attrName>
                                        </p:attrNameLst>
                                      </p:cBhvr>
                                    </p:anim>
                                    <p:animScale>
                                      <p:cBhvr>
                                        <p:cTn id="9" dur="200" decel="100000" autoRev="1" fill="hold">
                                          <p:stCondLst>
                                            <p:cond delay="600"/>
                                          </p:stCondLst>
                                        </p:cTn>
                                        <p:tgtEl>
                                          <p:spTgt spid="2">
                                            <p:txEl>
                                              <p:pRg st="0" end="0"/>
                                            </p:txEl>
                                          </p:spTgt>
                                        </p:tgtEl>
                                      </p:cBhvr>
                                      <p:from x="100000" y="100000"/>
                                      <p:to x="80000" y="100000"/>
                                    </p:animScale>
                                    <p:anim by="(#ppt_h/3+#ppt_w*0.1)" calcmode="lin" valueType="num">
                                      <p:cBhvr additive="sum">
                                        <p:cTn id="10" dur="200" decel="100000" autoRev="1" fill="hold">
                                          <p:stCondLst>
                                            <p:cond delay="600"/>
                                          </p:stCondLst>
                                        </p:cTn>
                                        <p:tgtEl>
                                          <p:spTgt spid="2">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2">
                                            <p:txEl>
                                              <p:pRg st="1" end="1"/>
                                            </p:txEl>
                                          </p:spTgt>
                                        </p:tgtEl>
                                        <p:attrNameLst>
                                          <p:attrName>ppt_x</p:attrName>
                                        </p:attrNameLst>
                                      </p:cBhvr>
                                    </p:anim>
                                    <p:anim from="0" to="-1.0" calcmode="lin" valueType="num">
                                      <p:cBhvr>
                                        <p:cTn id="16" dur="200" decel="50000" autoRev="1" fill="hold">
                                          <p:stCondLst>
                                            <p:cond delay="600"/>
                                          </p:stCondLst>
                                        </p:cTn>
                                        <p:tgtEl>
                                          <p:spTgt spid="2">
                                            <p:txEl>
                                              <p:pRg st="1" end="1"/>
                                            </p:txEl>
                                          </p:spTgt>
                                        </p:tgtEl>
                                        <p:attrNameLst>
                                          <p:attrName>xshear</p:attrName>
                                        </p:attrNameLst>
                                      </p:cBhvr>
                                    </p:anim>
                                    <p:animScale>
                                      <p:cBhvr>
                                        <p:cTn id="17" dur="200" decel="100000" autoRev="1" fill="hold">
                                          <p:stCondLst>
                                            <p:cond delay="600"/>
                                          </p:stCondLst>
                                        </p:cTn>
                                        <p:tgtEl>
                                          <p:spTgt spid="2">
                                            <p:txEl>
                                              <p:pRg st="1" end="1"/>
                                            </p:txEl>
                                          </p:spTgt>
                                        </p:tgtEl>
                                      </p:cBhvr>
                                      <p:from x="100000" y="100000"/>
                                      <p:to x="80000" y="100000"/>
                                    </p:animScale>
                                    <p:anim by="(#ppt_h/3+#ppt_w*0.1)" calcmode="lin" valueType="num">
                                      <p:cBhvr additive="sum">
                                        <p:cTn id="18" dur="200" decel="100000" autoRev="1" fill="hold">
                                          <p:stCondLst>
                                            <p:cond delay="600"/>
                                          </p:stCondLst>
                                        </p:cTn>
                                        <p:tgtEl>
                                          <p:spTgt spid="2">
                                            <p:txEl>
                                              <p:pRg st="1" end="1"/>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2">
                                            <p:txEl>
                                              <p:pRg st="2" end="2"/>
                                            </p:txEl>
                                          </p:spTgt>
                                        </p:tgtEl>
                                        <p:attrNameLst>
                                          <p:attrName>ppt_x</p:attrName>
                                        </p:attrNameLst>
                                      </p:cBhvr>
                                    </p:anim>
                                    <p:anim from="0" to="-1.0" calcmode="lin" valueType="num">
                                      <p:cBhvr>
                                        <p:cTn id="24" dur="200" decel="50000" autoRev="1" fill="hold">
                                          <p:stCondLst>
                                            <p:cond delay="600"/>
                                          </p:stCondLst>
                                        </p:cTn>
                                        <p:tgtEl>
                                          <p:spTgt spid="2">
                                            <p:txEl>
                                              <p:pRg st="2" end="2"/>
                                            </p:txEl>
                                          </p:spTgt>
                                        </p:tgtEl>
                                        <p:attrNameLst>
                                          <p:attrName>xshear</p:attrName>
                                        </p:attrNameLst>
                                      </p:cBhvr>
                                    </p:anim>
                                    <p:animScale>
                                      <p:cBhvr>
                                        <p:cTn id="25" dur="200" decel="100000" autoRev="1" fill="hold">
                                          <p:stCondLst>
                                            <p:cond delay="600"/>
                                          </p:stCondLst>
                                        </p:cTn>
                                        <p:tgtEl>
                                          <p:spTgt spid="2">
                                            <p:txEl>
                                              <p:pRg st="2" end="2"/>
                                            </p:txEl>
                                          </p:spTgt>
                                        </p:tgtEl>
                                      </p:cBhvr>
                                      <p:from x="100000" y="100000"/>
                                      <p:to x="80000" y="100000"/>
                                    </p:animScale>
                                    <p:anim by="(#ppt_h/3+#ppt_w*0.1)" calcmode="lin" valueType="num">
                                      <p:cBhvr additive="sum">
                                        <p:cTn id="26" dur="200" decel="100000" autoRev="1" fill="hold">
                                          <p:stCondLst>
                                            <p:cond delay="600"/>
                                          </p:stCondLst>
                                        </p:cTn>
                                        <p:tgtEl>
                                          <p:spTgt spid="2">
                                            <p:txEl>
                                              <p:pRg st="2" end="2"/>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 from="(-#ppt_w/2)" to="(#ppt_x)" calcmode="lin" valueType="num">
                                      <p:cBhvr>
                                        <p:cTn id="31" dur="600" fill="hold">
                                          <p:stCondLst>
                                            <p:cond delay="0"/>
                                          </p:stCondLst>
                                        </p:cTn>
                                        <p:tgtEl>
                                          <p:spTgt spid="2">
                                            <p:txEl>
                                              <p:pRg st="3" end="3"/>
                                            </p:txEl>
                                          </p:spTgt>
                                        </p:tgtEl>
                                        <p:attrNameLst>
                                          <p:attrName>ppt_x</p:attrName>
                                        </p:attrNameLst>
                                      </p:cBhvr>
                                    </p:anim>
                                    <p:anim from="0" to="-1.0" calcmode="lin" valueType="num">
                                      <p:cBhvr>
                                        <p:cTn id="32" dur="200" decel="50000" autoRev="1" fill="hold">
                                          <p:stCondLst>
                                            <p:cond delay="600"/>
                                          </p:stCondLst>
                                        </p:cTn>
                                        <p:tgtEl>
                                          <p:spTgt spid="2">
                                            <p:txEl>
                                              <p:pRg st="3" end="3"/>
                                            </p:txEl>
                                          </p:spTgt>
                                        </p:tgtEl>
                                        <p:attrNameLst>
                                          <p:attrName>xshear</p:attrName>
                                        </p:attrNameLst>
                                      </p:cBhvr>
                                    </p:anim>
                                    <p:animScale>
                                      <p:cBhvr>
                                        <p:cTn id="33" dur="200" decel="100000" autoRev="1" fill="hold">
                                          <p:stCondLst>
                                            <p:cond delay="600"/>
                                          </p:stCondLst>
                                        </p:cTn>
                                        <p:tgtEl>
                                          <p:spTgt spid="2">
                                            <p:txEl>
                                              <p:pRg st="3" end="3"/>
                                            </p:txEl>
                                          </p:spTgt>
                                        </p:tgtEl>
                                      </p:cBhvr>
                                      <p:from x="100000" y="100000"/>
                                      <p:to x="80000" y="100000"/>
                                    </p:animScale>
                                    <p:anim by="(#ppt_h/3+#ppt_w*0.1)" calcmode="lin" valueType="num">
                                      <p:cBhvr additive="sum">
                                        <p:cTn id="34" dur="200" decel="100000" autoRev="1" fill="hold">
                                          <p:stCondLst>
                                            <p:cond delay="600"/>
                                          </p:stCondLst>
                                        </p:cTn>
                                        <p:tgtEl>
                                          <p:spTgt spid="2">
                                            <p:txEl>
                                              <p:pRg st="3" end="3"/>
                                            </p:txEl>
                                          </p:spTgt>
                                        </p:tgtEl>
                                        <p:attrNameLst>
                                          <p:attrName>ppt_x</p:attrName>
                                        </p:attrNameLst>
                                      </p:cBhvr>
                                    </p:anim>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2">
                                            <p:txEl>
                                              <p:pRg st="4" end="4"/>
                                            </p:txEl>
                                          </p:spTgt>
                                        </p:tgtEl>
                                        <p:attrNameLst>
                                          <p:attrName>style.visibility</p:attrName>
                                        </p:attrNameLst>
                                      </p:cBhvr>
                                      <p:to>
                                        <p:strVal val="visible"/>
                                      </p:to>
                                    </p:set>
                                    <p:anim from="(-#ppt_w/2)" to="(#ppt_x)" calcmode="lin" valueType="num">
                                      <p:cBhvr>
                                        <p:cTn id="39" dur="600" fill="hold">
                                          <p:stCondLst>
                                            <p:cond delay="0"/>
                                          </p:stCondLst>
                                        </p:cTn>
                                        <p:tgtEl>
                                          <p:spTgt spid="2">
                                            <p:txEl>
                                              <p:pRg st="4" end="4"/>
                                            </p:txEl>
                                          </p:spTgt>
                                        </p:tgtEl>
                                        <p:attrNameLst>
                                          <p:attrName>ppt_x</p:attrName>
                                        </p:attrNameLst>
                                      </p:cBhvr>
                                    </p:anim>
                                    <p:anim from="0" to="-1.0" calcmode="lin" valueType="num">
                                      <p:cBhvr>
                                        <p:cTn id="40" dur="200" decel="50000" autoRev="1" fill="hold">
                                          <p:stCondLst>
                                            <p:cond delay="600"/>
                                          </p:stCondLst>
                                        </p:cTn>
                                        <p:tgtEl>
                                          <p:spTgt spid="2">
                                            <p:txEl>
                                              <p:pRg st="4" end="4"/>
                                            </p:txEl>
                                          </p:spTgt>
                                        </p:tgtEl>
                                        <p:attrNameLst>
                                          <p:attrName>xshear</p:attrName>
                                        </p:attrNameLst>
                                      </p:cBhvr>
                                    </p:anim>
                                    <p:animScale>
                                      <p:cBhvr>
                                        <p:cTn id="41" dur="200" decel="100000" autoRev="1" fill="hold">
                                          <p:stCondLst>
                                            <p:cond delay="600"/>
                                          </p:stCondLst>
                                        </p:cTn>
                                        <p:tgtEl>
                                          <p:spTgt spid="2">
                                            <p:txEl>
                                              <p:pRg st="4" end="4"/>
                                            </p:txEl>
                                          </p:spTgt>
                                        </p:tgtEl>
                                      </p:cBhvr>
                                      <p:from x="100000" y="100000"/>
                                      <p:to x="80000" y="100000"/>
                                    </p:animScale>
                                    <p:anim by="(#ppt_h/3+#ppt_w*0.1)" calcmode="lin" valueType="num">
                                      <p:cBhvr additive="sum">
                                        <p:cTn id="42" dur="200" decel="100000" autoRev="1" fill="hold">
                                          <p:stCondLst>
                                            <p:cond delay="600"/>
                                          </p:stCondLst>
                                        </p:cTn>
                                        <p:tgtEl>
                                          <p:spTgt spid="2">
                                            <p:txEl>
                                              <p:pRg st="4" end="4"/>
                                            </p:txEl>
                                          </p:spTgt>
                                        </p:tgtEl>
                                        <p:attrNameLst>
                                          <p:attrName>ppt_x</p:attrName>
                                        </p:attrNameLst>
                                      </p:cBhvr>
                                    </p:anim>
                                  </p:childTnLst>
                                </p:cTn>
                              </p:par>
                            </p:childTnLst>
                          </p:cTn>
                        </p:par>
                      </p:childTnLst>
                    </p:cTn>
                  </p:par>
                  <p:par>
                    <p:cTn id="43" fill="hold">
                      <p:stCondLst>
                        <p:cond delay="indefinite"/>
                      </p:stCondLst>
                      <p:childTnLst>
                        <p:par>
                          <p:cTn id="44" fill="hold">
                            <p:stCondLst>
                              <p:cond delay="0"/>
                            </p:stCondLst>
                            <p:childTnLst>
                              <p:par>
                                <p:cTn id="45" presetID="34" presetClass="entr" presetSubtype="0" fill="hold" grpId="0" nodeType="clickEffect">
                                  <p:stCondLst>
                                    <p:cond delay="0"/>
                                  </p:stCondLst>
                                  <p:childTnLst>
                                    <p:set>
                                      <p:cBhvr>
                                        <p:cTn id="46" dur="1" fill="hold">
                                          <p:stCondLst>
                                            <p:cond delay="0"/>
                                          </p:stCondLst>
                                        </p:cTn>
                                        <p:tgtEl>
                                          <p:spTgt spid="2">
                                            <p:txEl>
                                              <p:pRg st="5" end="5"/>
                                            </p:txEl>
                                          </p:spTgt>
                                        </p:tgtEl>
                                        <p:attrNameLst>
                                          <p:attrName>style.visibility</p:attrName>
                                        </p:attrNameLst>
                                      </p:cBhvr>
                                      <p:to>
                                        <p:strVal val="visible"/>
                                      </p:to>
                                    </p:set>
                                    <p:anim from="(-#ppt_w/2)" to="(#ppt_x)" calcmode="lin" valueType="num">
                                      <p:cBhvr>
                                        <p:cTn id="47" dur="600" fill="hold">
                                          <p:stCondLst>
                                            <p:cond delay="0"/>
                                          </p:stCondLst>
                                        </p:cTn>
                                        <p:tgtEl>
                                          <p:spTgt spid="2">
                                            <p:txEl>
                                              <p:pRg st="5" end="5"/>
                                            </p:txEl>
                                          </p:spTgt>
                                        </p:tgtEl>
                                        <p:attrNameLst>
                                          <p:attrName>ppt_x</p:attrName>
                                        </p:attrNameLst>
                                      </p:cBhvr>
                                    </p:anim>
                                    <p:anim from="0" to="-1.0" calcmode="lin" valueType="num">
                                      <p:cBhvr>
                                        <p:cTn id="48" dur="200" decel="50000" autoRev="1" fill="hold">
                                          <p:stCondLst>
                                            <p:cond delay="600"/>
                                          </p:stCondLst>
                                        </p:cTn>
                                        <p:tgtEl>
                                          <p:spTgt spid="2">
                                            <p:txEl>
                                              <p:pRg st="5" end="5"/>
                                            </p:txEl>
                                          </p:spTgt>
                                        </p:tgtEl>
                                        <p:attrNameLst>
                                          <p:attrName>xshear</p:attrName>
                                        </p:attrNameLst>
                                      </p:cBhvr>
                                    </p:anim>
                                    <p:animScale>
                                      <p:cBhvr>
                                        <p:cTn id="49" dur="200" decel="100000" autoRev="1" fill="hold">
                                          <p:stCondLst>
                                            <p:cond delay="600"/>
                                          </p:stCondLst>
                                        </p:cTn>
                                        <p:tgtEl>
                                          <p:spTgt spid="2">
                                            <p:txEl>
                                              <p:pRg st="5" end="5"/>
                                            </p:txEl>
                                          </p:spTgt>
                                        </p:tgtEl>
                                      </p:cBhvr>
                                      <p:from x="100000" y="100000"/>
                                      <p:to x="80000" y="100000"/>
                                    </p:animScale>
                                    <p:anim by="(#ppt_h/3+#ppt_w*0.1)" calcmode="lin" valueType="num">
                                      <p:cBhvr additive="sum">
                                        <p:cTn id="50" dur="200" decel="100000" autoRev="1" fill="hold">
                                          <p:stCondLst>
                                            <p:cond delay="600"/>
                                          </p:stCondLst>
                                        </p:cTn>
                                        <p:tgtEl>
                                          <p:spTgt spid="2">
                                            <p:txEl>
                                              <p:pRg st="5" end="5"/>
                                            </p:txEl>
                                          </p:spTgt>
                                        </p:tgtEl>
                                        <p:attrNameLst>
                                          <p:attrName>ppt_x</p:attrName>
                                        </p:attrNameLst>
                                      </p:cBhvr>
                                    </p:anim>
                                  </p:childTnLst>
                                </p:cTn>
                              </p:par>
                            </p:childTnLst>
                          </p:cTn>
                        </p:par>
                      </p:childTnLst>
                    </p:cTn>
                  </p:par>
                  <p:par>
                    <p:cTn id="51" fill="hold">
                      <p:stCondLst>
                        <p:cond delay="indefinite"/>
                      </p:stCondLst>
                      <p:childTnLst>
                        <p:par>
                          <p:cTn id="52" fill="hold">
                            <p:stCondLst>
                              <p:cond delay="0"/>
                            </p:stCondLst>
                            <p:childTnLst>
                              <p:par>
                                <p:cTn id="53" presetID="34" presetClass="entr" presetSubtype="0" fill="hold" grpId="0" nodeType="clickEffect">
                                  <p:stCondLst>
                                    <p:cond delay="0"/>
                                  </p:stCondLst>
                                  <p:childTnLst>
                                    <p:set>
                                      <p:cBhvr>
                                        <p:cTn id="54" dur="1" fill="hold">
                                          <p:stCondLst>
                                            <p:cond delay="0"/>
                                          </p:stCondLst>
                                        </p:cTn>
                                        <p:tgtEl>
                                          <p:spTgt spid="2">
                                            <p:txEl>
                                              <p:pRg st="6" end="6"/>
                                            </p:txEl>
                                          </p:spTgt>
                                        </p:tgtEl>
                                        <p:attrNameLst>
                                          <p:attrName>style.visibility</p:attrName>
                                        </p:attrNameLst>
                                      </p:cBhvr>
                                      <p:to>
                                        <p:strVal val="visible"/>
                                      </p:to>
                                    </p:set>
                                    <p:anim from="(-#ppt_w/2)" to="(#ppt_x)" calcmode="lin" valueType="num">
                                      <p:cBhvr>
                                        <p:cTn id="55" dur="600" fill="hold">
                                          <p:stCondLst>
                                            <p:cond delay="0"/>
                                          </p:stCondLst>
                                        </p:cTn>
                                        <p:tgtEl>
                                          <p:spTgt spid="2">
                                            <p:txEl>
                                              <p:pRg st="6" end="6"/>
                                            </p:txEl>
                                          </p:spTgt>
                                        </p:tgtEl>
                                        <p:attrNameLst>
                                          <p:attrName>ppt_x</p:attrName>
                                        </p:attrNameLst>
                                      </p:cBhvr>
                                    </p:anim>
                                    <p:anim from="0" to="-1.0" calcmode="lin" valueType="num">
                                      <p:cBhvr>
                                        <p:cTn id="56" dur="200" decel="50000" autoRev="1" fill="hold">
                                          <p:stCondLst>
                                            <p:cond delay="600"/>
                                          </p:stCondLst>
                                        </p:cTn>
                                        <p:tgtEl>
                                          <p:spTgt spid="2">
                                            <p:txEl>
                                              <p:pRg st="6" end="6"/>
                                            </p:txEl>
                                          </p:spTgt>
                                        </p:tgtEl>
                                        <p:attrNameLst>
                                          <p:attrName>xshear</p:attrName>
                                        </p:attrNameLst>
                                      </p:cBhvr>
                                    </p:anim>
                                    <p:animScale>
                                      <p:cBhvr>
                                        <p:cTn id="57" dur="200" decel="100000" autoRev="1" fill="hold">
                                          <p:stCondLst>
                                            <p:cond delay="600"/>
                                          </p:stCondLst>
                                        </p:cTn>
                                        <p:tgtEl>
                                          <p:spTgt spid="2">
                                            <p:txEl>
                                              <p:pRg st="6" end="6"/>
                                            </p:txEl>
                                          </p:spTgt>
                                        </p:tgtEl>
                                      </p:cBhvr>
                                      <p:from x="100000" y="100000"/>
                                      <p:to x="80000" y="100000"/>
                                    </p:animScale>
                                    <p:anim by="(#ppt_h/3+#ppt_w*0.1)" calcmode="lin" valueType="num">
                                      <p:cBhvr additive="sum">
                                        <p:cTn id="58" dur="200" decel="100000" autoRev="1" fill="hold">
                                          <p:stCondLst>
                                            <p:cond delay="600"/>
                                          </p:stCondLst>
                                        </p:cTn>
                                        <p:tgtEl>
                                          <p:spTgt spid="2">
                                            <p:txEl>
                                              <p:pRg st="6" end="6"/>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6600" dirty="0" smtClean="0"/>
              <a:t>Can you find any examples of the theme of “rejection”?</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2">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514350" indent="-514350">
              <a:buNone/>
            </a:pPr>
            <a:r>
              <a:rPr lang="en-US" dirty="0" smtClean="0"/>
              <a:t>NOTE: Her Family is obviously wealthy</a:t>
            </a:r>
          </a:p>
          <a:p>
            <a:pPr marL="514350" indent="-514350">
              <a:buNone/>
            </a:pPr>
            <a:r>
              <a:rPr lang="en-US" dirty="0" smtClean="0"/>
              <a:t>EVIDENCE:</a:t>
            </a:r>
          </a:p>
          <a:p>
            <a:pPr marL="514350" indent="-514350">
              <a:buAutoNum type="arabicParenR"/>
            </a:pPr>
            <a:r>
              <a:rPr lang="en-US" dirty="0" smtClean="0"/>
              <a:t>“Your chauffeur is waiting to take you home” (Line 13)</a:t>
            </a:r>
          </a:p>
          <a:p>
            <a:pPr marL="514350" indent="-514350">
              <a:buAutoNum type="arabicParenR"/>
            </a:pPr>
            <a:r>
              <a:rPr lang="en-US" dirty="0" smtClean="0"/>
              <a:t>“Our car stopped at an elegant villa” (Line 21)</a:t>
            </a:r>
          </a:p>
          <a:p>
            <a:pPr marL="514350" indent="-514350">
              <a:buAutoNum type="arabicParenR"/>
            </a:pPr>
            <a:r>
              <a:rPr lang="en-US" dirty="0" smtClean="0"/>
              <a:t>“Your mother is out playing bridge” (Line 29)</a:t>
            </a:r>
          </a:p>
          <a:p>
            <a:pPr marL="514350" indent="-514350">
              <a:buAutoNum type="arabicParenR"/>
            </a:pPr>
            <a:r>
              <a:rPr lang="en-US" dirty="0" smtClean="0"/>
              <a:t>“Your two brothers and little sister are sunbathing by the swimming-pool” (Line 29) – </a:t>
            </a:r>
            <a:r>
              <a:rPr lang="en-US" u="sng" dirty="0" smtClean="0"/>
              <a:t>No one cares that she is home.</a:t>
            </a:r>
            <a:endParaRPr lang="en-US" dirty="0" smtClean="0"/>
          </a:p>
          <a:p>
            <a:pPr marL="514350" indent="-514350">
              <a:buAutoNum type="arabicParenR"/>
            </a:pPr>
            <a:r>
              <a:rPr lang="en-US" dirty="0" smtClean="0"/>
              <a:t>“Father was alone, looking relaxed in his slippers and bathrobe, reading a newspaper”. (Line 35)</a:t>
            </a:r>
          </a:p>
          <a:p>
            <a:pPr marL="514350" indent="-514350">
              <a:buNone/>
            </a:pPr>
            <a:endParaRPr lang="en-US" dirty="0" smtClean="0"/>
          </a:p>
          <a:p>
            <a:pPr marL="514350" indent="-514350">
              <a:buAutoNum type="arabicParenR"/>
            </a:pPr>
            <a:endParaRPr lang="en-US" dirty="0" smtClean="0"/>
          </a:p>
        </p:txBody>
      </p:sp>
      <p:sp>
        <p:nvSpPr>
          <p:cNvPr id="3" name="Title 2"/>
          <p:cNvSpPr>
            <a:spLocks noGrp="1"/>
          </p:cNvSpPr>
          <p:nvPr>
            <p:ph type="title"/>
          </p:nvPr>
        </p:nvSpPr>
        <p:spPr/>
        <p:txBody>
          <a:bodyPr/>
          <a:lstStyle/>
          <a:p>
            <a:r>
              <a:rPr smtClean="0"/>
              <a:t>Things to Note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plus(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plus(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plus(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plus(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3" presetClass="entr" presetSubtype="16"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plus(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3" presetClass="entr" presetSubtype="16"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plus(i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3" presetClass="entr" presetSubtype="16"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plus(in)">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sz="6000" dirty="0" smtClean="0"/>
              <a:t>Can you prove that Adeline is actually properly educated?</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2">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309</TotalTime>
  <Words>2162</Words>
  <Application>Microsoft Office PowerPoint</Application>
  <PresentationFormat>On-screen Show (4:3)</PresentationFormat>
  <Paragraphs>122</Paragraphs>
  <Slides>25</Slides>
  <Notes>14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Paper</vt:lpstr>
      <vt:lpstr>Chinese Cinderella</vt:lpstr>
      <vt:lpstr>Background - Wikipedia</vt:lpstr>
      <vt:lpstr>The Story in this extract</vt:lpstr>
      <vt:lpstr>Structure</vt:lpstr>
      <vt:lpstr>Language</vt:lpstr>
      <vt:lpstr>Comparision With Cinderella</vt:lpstr>
      <vt:lpstr>PowerPoint Presentation</vt:lpstr>
      <vt:lpstr>Things to Note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Line by line….</vt:lpstr>
      <vt:lpstr>Line by line…</vt:lpstr>
      <vt:lpstr>Line by line….</vt:lpstr>
      <vt:lpstr>Line by line…</vt:lpstr>
      <vt:lpstr>Line by line…</vt:lpstr>
      <vt:lpstr>Line by line…</vt:lpstr>
      <vt:lpstr>Line by Line….</vt:lpstr>
      <vt:lpstr>Line by line…</vt:lpstr>
      <vt:lpstr>Final</vt:lpstr>
      <vt:lpstr>Essay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Muna</dc:creator>
  <cp:lastModifiedBy>Smeaton L</cp:lastModifiedBy>
  <cp:revision>73</cp:revision>
  <dcterms:created xsi:type="dcterms:W3CDTF">2009-02-17T05:00:27Z</dcterms:created>
  <dcterms:modified xsi:type="dcterms:W3CDTF">2015-03-04T07:05:08Z</dcterms:modified>
</cp:coreProperties>
</file>