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6" r:id="rId5"/>
  </p:sldMasterIdLst>
  <p:notesMasterIdLst>
    <p:notesMasterId r:id="rId31"/>
  </p:notesMasterIdLst>
  <p:sldIdLst>
    <p:sldId id="617" r:id="rId6"/>
    <p:sldId id="273" r:id="rId7"/>
    <p:sldId id="274" r:id="rId8"/>
    <p:sldId id="620" r:id="rId9"/>
    <p:sldId id="261" r:id="rId10"/>
    <p:sldId id="320" r:id="rId11"/>
    <p:sldId id="321" r:id="rId12"/>
    <p:sldId id="322" r:id="rId13"/>
    <p:sldId id="323" r:id="rId14"/>
    <p:sldId id="324" r:id="rId15"/>
    <p:sldId id="325" r:id="rId16"/>
    <p:sldId id="334" r:id="rId17"/>
    <p:sldId id="278" r:id="rId18"/>
    <p:sldId id="313" r:id="rId19"/>
    <p:sldId id="338" r:id="rId20"/>
    <p:sldId id="339" r:id="rId21"/>
    <p:sldId id="340" r:id="rId22"/>
    <p:sldId id="342" r:id="rId23"/>
    <p:sldId id="317" r:id="rId24"/>
    <p:sldId id="345" r:id="rId25"/>
    <p:sldId id="347" r:id="rId26"/>
    <p:sldId id="621" r:id="rId27"/>
    <p:sldId id="268" r:id="rId28"/>
    <p:sldId id="622" r:id="rId29"/>
    <p:sldId id="32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F38B8E-DFAD-48D5-AB2D-83FC19F22719}" v="1" dt="2022-06-14T08:28:1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687"/>
  </p:normalViewPr>
  <p:slideViewPr>
    <p:cSldViewPr snapToGrid="0" snapToObjects="1">
      <p:cViewPr varScale="1">
        <p:scale>
          <a:sx n="72" d="100"/>
          <a:sy n="72" d="100"/>
        </p:scale>
        <p:origin x="13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llace" userId="4013747d-563c-42aa-bf01-70dd3c96ac1a" providerId="ADAL" clId="{51CE45C7-74EC-4085-BEFD-71884DF98DAE}"/>
    <pc:docChg chg="delSld delMainMaster">
      <pc:chgData name="Nick Wallace" userId="4013747d-563c-42aa-bf01-70dd3c96ac1a" providerId="ADAL" clId="{51CE45C7-74EC-4085-BEFD-71884DF98DAE}" dt="2021-08-27T11:50:10.617" v="0" actId="47"/>
      <pc:docMkLst>
        <pc:docMk/>
      </pc:docMkLst>
      <pc:sldChg chg="del">
        <pc:chgData name="Nick Wallace" userId="4013747d-563c-42aa-bf01-70dd3c96ac1a" providerId="ADAL" clId="{51CE45C7-74EC-4085-BEFD-71884DF98DAE}" dt="2021-08-27T11:50:10.617" v="0" actId="47"/>
        <pc:sldMkLst>
          <pc:docMk/>
          <pc:sldMk cId="2962779521" sldId="328"/>
        </pc:sldMkLst>
      </pc:sldChg>
      <pc:sldMasterChg chg="del delSldLayout">
        <pc:chgData name="Nick Wallace" userId="4013747d-563c-42aa-bf01-70dd3c96ac1a" providerId="ADAL" clId="{51CE45C7-74EC-4085-BEFD-71884DF98DAE}" dt="2021-08-27T11:50:10.617" v="0" actId="47"/>
        <pc:sldMasterMkLst>
          <pc:docMk/>
          <pc:sldMasterMk cId="2789707050" sldId="2147483674"/>
        </pc:sldMasterMkLst>
        <pc:sldLayoutChg chg="del">
          <pc:chgData name="Nick Wallace" userId="4013747d-563c-42aa-bf01-70dd3c96ac1a" providerId="ADAL" clId="{51CE45C7-74EC-4085-BEFD-71884DF98DAE}" dt="2021-08-27T11:50:10.617" v="0" actId="47"/>
          <pc:sldLayoutMkLst>
            <pc:docMk/>
            <pc:sldMasterMk cId="2789707050" sldId="2147483674"/>
            <pc:sldLayoutMk cId="3334533999" sldId="2147483675"/>
          </pc:sldLayoutMkLst>
        </pc:sldLayoutChg>
      </pc:sldMasterChg>
    </pc:docChg>
  </pc:docChgLst>
  <pc:docChgLst>
    <pc:chgData name="Amelia Gann" userId="a95102bd-f64e-4ce2-9edd-ab4cfddf1826" providerId="ADAL" clId="{E2F38B8E-DFAD-48D5-AB2D-83FC19F22719}"/>
    <pc:docChg chg="addSld modSld">
      <pc:chgData name="Amelia Gann" userId="a95102bd-f64e-4ce2-9edd-ab4cfddf1826" providerId="ADAL" clId="{E2F38B8E-DFAD-48D5-AB2D-83FC19F22719}" dt="2022-06-14T08:28:10.861" v="0"/>
      <pc:docMkLst>
        <pc:docMk/>
      </pc:docMkLst>
      <pc:sldChg chg="add">
        <pc:chgData name="Amelia Gann" userId="a95102bd-f64e-4ce2-9edd-ab4cfddf1826" providerId="ADAL" clId="{E2F38B8E-DFAD-48D5-AB2D-83FC19F22719}" dt="2022-06-14T08:28:10.861" v="0"/>
        <pc:sldMkLst>
          <pc:docMk/>
          <pc:sldMk cId="4248340963"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86B57-988F-F544-A7B5-0F3353327C5B}"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CC9DF-36A4-CA46-BBFE-00C1974831EA}" type="slidenum">
              <a:rPr lang="en-US" smtClean="0"/>
              <a:t>‹#›</a:t>
            </a:fld>
            <a:endParaRPr lang="en-US"/>
          </a:p>
        </p:txBody>
      </p:sp>
    </p:spTree>
    <p:extLst>
      <p:ext uri="{BB962C8B-B14F-4D97-AF65-F5344CB8AC3E}">
        <p14:creationId xmlns:p14="http://schemas.microsoft.com/office/powerpoint/2010/main" val="426563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49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25</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44309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21704871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2508591539"/>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3019094904"/>
      </p:ext>
    </p:extLst>
  </p:cSld>
  <p:clrMap bg1="dk1" tx1="lt1" bg2="dk2" tx2="lt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9506" y="1323085"/>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Students should complete this task on their own.</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 name="TextBox 13"/>
          <p:cNvSpPr txBox="1"/>
          <p:nvPr/>
        </p:nvSpPr>
        <p:spPr>
          <a:xfrm>
            <a:off x="739506" y="220460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Students should complete this task in pairs. Pair talk would work well with this activity.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 name="TextBox 14"/>
          <p:cNvSpPr txBox="1"/>
          <p:nvPr/>
        </p:nvSpPr>
        <p:spPr>
          <a:xfrm>
            <a:off x="739506" y="296059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task may be completed in small groups.</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6" name="TextBox 15"/>
          <p:cNvSpPr txBox="1"/>
          <p:nvPr/>
        </p:nvSpPr>
        <p:spPr>
          <a:xfrm>
            <a:off x="739506" y="3574072"/>
            <a:ext cx="835200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task should be modelled by the teacher. A model is provided, but teachers may want to complete an addition class model ’live’ with the group.</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7" name="TextBox 16"/>
          <p:cNvSpPr txBox="1"/>
          <p:nvPr/>
        </p:nvSpPr>
        <p:spPr>
          <a:xfrm>
            <a:off x="739506" y="4384802"/>
            <a:ext cx="835200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answers to this task should be written. Teachers may decide that some tasks without this icon should also be written down – this is down to a teacher’s discretion.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9" name="TextBox 18"/>
          <p:cNvSpPr txBox="1"/>
          <p:nvPr/>
        </p:nvSpPr>
        <p:spPr>
          <a:xfrm>
            <a:off x="739506" y="526445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icon is a reminder that students will sit a fortnightly mastery quiz at the end of this lesson.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3" y="1116974"/>
            <a:ext cx="561951" cy="72000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3" y="1998490"/>
            <a:ext cx="572790" cy="720000"/>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18" y="3510469"/>
            <a:ext cx="648000" cy="65042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18" y="2880006"/>
            <a:ext cx="648000" cy="46894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18" y="4322412"/>
            <a:ext cx="648000" cy="64800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9659" t="2665" r="9492" b="16814"/>
          <a:stretch/>
        </p:blipFill>
        <p:spPr>
          <a:xfrm>
            <a:off x="32618" y="5095651"/>
            <a:ext cx="648000" cy="645376"/>
          </a:xfrm>
          <a:prstGeom prst="rect">
            <a:avLst/>
          </a:prstGeom>
        </p:spPr>
      </p:pic>
      <p:sp>
        <p:nvSpPr>
          <p:cNvPr id="36" name="TextBox 35"/>
          <p:cNvSpPr txBox="1"/>
          <p:nvPr/>
        </p:nvSpPr>
        <p:spPr>
          <a:xfrm>
            <a:off x="739506" y="107921"/>
            <a:ext cx="8352000" cy="58477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Icon guide</a:t>
            </a:r>
            <a:endParaRPr kumimoji="0" lang="en-US"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09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65505" y="0"/>
            <a:ext cx="2178495"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pungent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strong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predominated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took over/ were stronger than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borne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taken /carried</a:t>
            </a: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14</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389765"/>
            <a:ext cx="667170" cy="1000502"/>
          </a:xfrm>
          <a:prstGeom prst="rect">
            <a:avLst/>
          </a:prstGeom>
        </p:spPr>
      </p:pic>
      <p:sp>
        <p:nvSpPr>
          <p:cNvPr id="4" name="Rectangle 3"/>
          <p:cNvSpPr/>
          <p:nvPr/>
        </p:nvSpPr>
        <p:spPr>
          <a:xfrm>
            <a:off x="748452" y="0"/>
            <a:ext cx="6217054"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ran headlong at me: I felt him grasp my hair and my shoulder: he had closed with a desperate thing.  I really saw in him a tyrant, a murderer.  I felt a drop or two of blood from my head trickle down my neck, and was sensible of somewhat pungent suffering: these sensations for the time predominated over fear, and I received him in frantic sort.  I don’t very well know what I did with my hands, but he called me “Rat!  Rat!” and bellowed out aloud.  Aid was near him: Eliza and Georgiana had run for Mrs. Reed, who was gone upstairs: she now came upon the scene, followed by Bessie and her maid Abbot.  We were parted: I heard the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“Dear! dear!  What a fury to fly at Master John!”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“Did ever anybody see such a picture of passion!”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Then Mrs. Reed subjoined—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“Take her away to the red-room, and lock her in there.”  Four hands were immediately laid upon me, and I was borne upstairs.</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69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787998" y="1124744"/>
            <a:ext cx="8283068" cy="2908489"/>
          </a:xfrm>
          <a:prstGeom prst="rect">
            <a:avLst/>
          </a:prstGeom>
        </p:spPr>
        <p:txBody>
          <a:bodyPr wrap="square" anchor="t">
            <a:spAutoFit/>
          </a:bodyPr>
          <a:lstStyle/>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reason did John give for striking Jane?</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Why did John Reed say that Jane had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no business to take our books'?</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did Jane compare John to after he threw the book at her head?</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Where was Jane being taken to at the end of the chapter?</a:t>
            </a:r>
            <a:endParaRPr kumimoji="0" lang="en-GB"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Rectangle 2"/>
          <p:cNvSpPr/>
          <p:nvPr/>
        </p:nvSpPr>
        <p:spPr>
          <a:xfrm>
            <a:off x="787998" y="116632"/>
            <a:ext cx="8283068" cy="9079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Quick check</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Discuss the answers to these questions in pairs:</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4C071AED-6D56-4DA0-9FD7-D10EFC483C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235273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787998" y="1124744"/>
            <a:ext cx="8283068" cy="4755148"/>
          </a:xfrm>
          <a:prstGeom prst="rect">
            <a:avLst/>
          </a:prstGeom>
        </p:spPr>
        <p:txBody>
          <a:bodyPr wrap="square" anchor="t">
            <a:spAutoFit/>
          </a:bodyPr>
          <a:lstStyle/>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John said that he struck Jane because she was rude to his mother and she was sneaking about and hiding.</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John Reed said that Jane had ‘</a:t>
            </a: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no business to take our books’ because she is a ‘dependent’. He said that she does not deserve to live the same lifestyle as the Reeds because she has no money of her own.</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Times New Roman" panose="02020603050405020304" pitchFamily="18" charset="0"/>
              </a:rPr>
              <a:t>Jane said that John is like a ‘murderer’, a ‘slave-driver’ and ‘the Roman emperors’ after he threw the book at her head.</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Times New Roman" panose="02020603050405020304" pitchFamily="18" charset="0"/>
              </a:rPr>
              <a:t>Jane was being taken to the red-room.</a:t>
            </a:r>
            <a:endParaRPr kumimoji="0" lang="en-GB"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Rectangle 2"/>
          <p:cNvSpPr/>
          <p:nvPr/>
        </p:nvSpPr>
        <p:spPr>
          <a:xfrm>
            <a:off x="787998" y="116632"/>
            <a:ext cx="828306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Quick check</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65D190E3-30CE-4638-8DA8-12C4A5CEBA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143795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4" name="Rounded Rectangular Callout 3"/>
          <p:cNvSpPr/>
          <p:nvPr/>
        </p:nvSpPr>
        <p:spPr>
          <a:xfrm>
            <a:off x="827730" y="654961"/>
            <a:ext cx="8208765" cy="2553891"/>
          </a:xfrm>
          <a:prstGeom prst="wedgeRoundRectCallout">
            <a:avLst>
              <a:gd name="adj1" fmla="val -820"/>
              <a:gd name="adj2" fmla="val 81360"/>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have no business to take our books;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are a dependent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mama says;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have no money</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your father left you none;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ought to beg</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not to live here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with gentlemen’s children like us, and eat the same meals we do, and wear clothes at our mama’s expense.”</a:t>
            </a:r>
          </a:p>
        </p:txBody>
      </p:sp>
      <p:pic>
        <p:nvPicPr>
          <p:cNvPr id="10" name="Picture 9"/>
          <p:cNvPicPr>
            <a:picLocks noChangeAspect="1"/>
          </p:cNvPicPr>
          <p:nvPr/>
        </p:nvPicPr>
        <p:blipFill>
          <a:blip r:embed="rId2"/>
          <a:stretch>
            <a:fillRect/>
          </a:stretch>
        </p:blipFill>
        <p:spPr>
          <a:xfrm>
            <a:off x="5292080" y="2741420"/>
            <a:ext cx="2091041" cy="2537764"/>
          </a:xfrm>
          <a:prstGeom prst="rect">
            <a:avLst/>
          </a:prstGeom>
        </p:spPr>
      </p:pic>
      <p:sp>
        <p:nvSpPr>
          <p:cNvPr id="8" name="TextBox 7"/>
          <p:cNvSpPr txBox="1"/>
          <p:nvPr/>
        </p:nvSpPr>
        <p:spPr>
          <a:xfrm>
            <a:off x="827730" y="87015"/>
            <a:ext cx="82087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this quotation again:</a:t>
            </a:r>
          </a:p>
        </p:txBody>
      </p:sp>
      <p:sp>
        <p:nvSpPr>
          <p:cNvPr id="11" name="TextBox 10"/>
          <p:cNvSpPr txBox="1"/>
          <p:nvPr/>
        </p:nvSpPr>
        <p:spPr>
          <a:xfrm>
            <a:off x="827730" y="5445224"/>
            <a:ext cx="820876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gives this as a reason why he should bully Jane. He does not believe that Jane deserves to live like the rest of the Reeds because she is an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orphan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65366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3" name="Picture 2"/>
          <p:cNvPicPr>
            <a:picLocks noChangeAspect="1"/>
          </p:cNvPicPr>
          <p:nvPr/>
        </p:nvPicPr>
        <p:blipFill rotWithShape="1">
          <a:blip r:embed="rId2"/>
          <a:srcRect l="24899" t="2750" r="36443" b="2750"/>
          <a:stretch/>
        </p:blipFill>
        <p:spPr>
          <a:xfrm>
            <a:off x="1475113" y="4149456"/>
            <a:ext cx="1728192" cy="2376264"/>
          </a:xfrm>
          <a:prstGeom prst="rect">
            <a:avLst/>
          </a:prstGeom>
        </p:spPr>
      </p:pic>
      <p:sp>
        <p:nvSpPr>
          <p:cNvPr id="4" name="TextBox 3"/>
          <p:cNvSpPr txBox="1"/>
          <p:nvPr/>
        </p:nvSpPr>
        <p:spPr>
          <a:xfrm>
            <a:off x="1939646" y="6341054"/>
            <a:ext cx="7596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a:t>
            </a:r>
          </a:p>
        </p:txBody>
      </p:sp>
      <p:pic>
        <p:nvPicPr>
          <p:cNvPr id="1026" name="Picture 2" descr="http://1.bp.blogspot.com/-tJVDOUDJw0Q/UB0lu8lByxI/AAAAAAAAbWI/DCl1kJnKdr0/s1600/JaneEyre1983_031Pyxur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440"/>
          <a:stretch/>
        </p:blipFill>
        <p:spPr bwMode="auto">
          <a:xfrm>
            <a:off x="6588224" y="4100076"/>
            <a:ext cx="1740553" cy="2424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7414" y="6340678"/>
            <a:ext cx="15021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Miss Abbot</a:t>
            </a:r>
          </a:p>
        </p:txBody>
      </p:sp>
      <p:pic>
        <p:nvPicPr>
          <p:cNvPr id="7" name="Picture 6"/>
          <p:cNvPicPr>
            <a:picLocks noChangeAspect="1"/>
          </p:cNvPicPr>
          <p:nvPr/>
        </p:nvPicPr>
        <p:blipFill rotWithShape="1">
          <a:blip r:embed="rId4"/>
          <a:srcRect l="24921" r="22115"/>
          <a:stretch/>
        </p:blipFill>
        <p:spPr>
          <a:xfrm>
            <a:off x="4092806" y="4100076"/>
            <a:ext cx="1690645" cy="2424940"/>
          </a:xfrm>
          <a:prstGeom prst="rect">
            <a:avLst/>
          </a:prstGeom>
        </p:spPr>
      </p:pic>
      <p:sp>
        <p:nvSpPr>
          <p:cNvPr id="8" name="TextBox 7"/>
          <p:cNvSpPr txBox="1"/>
          <p:nvPr/>
        </p:nvSpPr>
        <p:spPr>
          <a:xfrm>
            <a:off x="4480555" y="6290546"/>
            <a:ext cx="930638" cy="3769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a:t>
            </a:r>
          </a:p>
        </p:txBody>
      </p:sp>
      <p:sp>
        <p:nvSpPr>
          <p:cNvPr id="2" name="TextBox 1"/>
          <p:cNvSpPr txBox="1"/>
          <p:nvPr/>
        </p:nvSpPr>
        <p:spPr>
          <a:xfrm>
            <a:off x="763632" y="28636"/>
            <a:ext cx="8272863"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being taken to the red-room by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Bessie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Abbot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Bessie and Miss Abbot are servants at Gateshead Hall. They are seen as being lower down than the Reed family, just like Jane. However, this does not mean that they treat Jane as an equal 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read about what Bessie and Miss Abbot think of Jane.</a:t>
            </a:r>
          </a:p>
        </p:txBody>
      </p:sp>
    </p:spTree>
    <p:extLst>
      <p:ext uri="{BB962C8B-B14F-4D97-AF65-F5344CB8AC3E}">
        <p14:creationId xmlns:p14="http://schemas.microsoft.com/office/powerpoint/2010/main" val="418317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65505" y="0"/>
            <a:ext cx="2178495" cy="67403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disposed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willing to / likely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mutiny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rebellion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conduct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benefactress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someone who gives money to help someone like Mr Brownlow in Oliver Twist.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389765"/>
            <a:ext cx="667170" cy="1000502"/>
          </a:xfrm>
          <a:prstGeom prst="rect">
            <a:avLst/>
          </a:prstGeom>
        </p:spPr>
      </p:pic>
      <p:sp>
        <p:nvSpPr>
          <p:cNvPr id="4" name="Rectangle 3"/>
          <p:cNvSpPr/>
          <p:nvPr/>
        </p:nvSpPr>
        <p:spPr>
          <a:xfrm>
            <a:off x="748452" y="0"/>
            <a:ext cx="6217054"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Chapter 2</a:t>
            </a:r>
          </a:p>
          <a:p>
            <a:pPr marL="0" marR="0" lvl="0" indent="531813"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resisted all the way: a new thing for me, and a circumstance which greatly strengthened the bad opinion Bessie and Miss Abbot were disposed to entertain of me.  The fact is, I was a trifle beside myself; or rather out of myself, as the French would say: I was conscious that a moment’s mutiny had already rendered me liable to strange penalties, and, like any other rebel slave, I felt resolved, in my desperation, to go all lengths.</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“Hold her arms, Miss Abbot: she’s like a mad cat.”</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shame! for shame!” cried the lady’s-maid.  “What shocking conduct, Miss Eyre, to strike a young gentleman, your benefactress’s son!  Your young master.”</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“Master!  How is he my master?  Am I a servant?”</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 you are less than a servant, for you do nothing for your keep.  There, sit down, and think over your wickedness.”</a:t>
            </a:r>
          </a:p>
        </p:txBody>
      </p:sp>
    </p:spTree>
    <p:extLst>
      <p:ext uri="{BB962C8B-B14F-4D97-AF65-F5344CB8AC3E}">
        <p14:creationId xmlns:p14="http://schemas.microsoft.com/office/powerpoint/2010/main" val="85169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65505" y="0"/>
            <a:ext cx="2178495"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apartment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garters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–strips of fabric that held up a woman’s stockings/tights just above the knee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ignominy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public shame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ascertained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found 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incredulous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not willingly to believe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 Abigail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the ladies-maid, Miss Abbot</a:t>
            </a: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389765"/>
            <a:ext cx="667170" cy="1000502"/>
          </a:xfrm>
          <a:prstGeom prst="rect">
            <a:avLst/>
          </a:prstGeom>
        </p:spPr>
      </p:pic>
      <p:sp>
        <p:nvSpPr>
          <p:cNvPr id="4" name="Rectangle 3"/>
          <p:cNvSpPr/>
          <p:nvPr/>
        </p:nvSpPr>
        <p:spPr>
          <a:xfrm>
            <a:off x="748452" y="0"/>
            <a:ext cx="6217054" cy="5909310"/>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They had got me by this time into the apartment indicated by Mrs. Reed, and had thrust me upon a stool: my impulse was to rise from it like a spring; their two pair of hands arrested me instantly.</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“If you don’t sit still, you must be tied down,” said Bessie.  “Miss Abbot, lend me your garters; she would break mine directly.”</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Miss Abbot turned to divest a stout leg of the necessary ligature.  This preparation for bonds, and the additional ignominy it inferred, took a little of the excitement out of me.</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“Don’t take them off,” I cried; “I will not stir.”</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guarantee whereof, I attached myself to my seat by my hands.</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“Mind you don’t,” said Bessie; and when she had ascertained that I was really subsiding, she loosened her hold of me; then she and Miss Abbot stood with folded arms, looking darkly and doubtfully on my face, as incredulous of my sanity.</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“She never did so before,” at last said Bessie, turning to the Abigail.</a:t>
            </a:r>
          </a:p>
        </p:txBody>
      </p:sp>
    </p:spTree>
    <p:extLst>
      <p:ext uri="{BB962C8B-B14F-4D97-AF65-F5344CB8AC3E}">
        <p14:creationId xmlns:p14="http://schemas.microsoft.com/office/powerpoint/2010/main" val="358266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65505" y="0"/>
            <a:ext cx="2178495" cy="59093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cover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deceit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obligations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being forced to do something because of duty</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charset="0"/>
                <a:ea typeface="+mn-ea"/>
                <a:cs typeface="+mn-cs"/>
              </a:rPr>
              <a:t>poorhouse – </a:t>
            </a:r>
            <a:r>
              <a:rPr kumimoji="0" lang="en-GB" sz="1800" b="0" i="0" u="none" strike="noStrike" kern="1200" cap="none" spc="0" normalizeH="0" baseline="0" noProof="0">
                <a:ln>
                  <a:noFill/>
                </a:ln>
                <a:solidFill>
                  <a:prstClr val="white"/>
                </a:solidFill>
                <a:effectLst/>
                <a:uLnTx/>
                <a:uFillTx/>
                <a:latin typeface="Century Gothic" charset="0"/>
                <a:ea typeface="+mn-ea"/>
                <a:cs typeface="+mn-cs"/>
              </a:rPr>
              <a:t>same as the workhouse where Oliver Twist lived when he was a small boy. </a:t>
            </a:r>
            <a:r>
              <a:rPr kumimoji="0" lang="en-GB" sz="1800" b="0" i="0" u="none" strike="noStrike" kern="1200" cap="none" spc="0" normalizeH="0" baseline="0" noProof="0">
                <a:ln>
                  <a:noFill/>
                </a:ln>
                <a:solidFill>
                  <a:srgbClr val="000000"/>
                </a:solidFill>
                <a:effectLst/>
                <a:uLnTx/>
                <a:uFillTx/>
                <a:latin typeface="Century Gothic"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reproach</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blame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half intelligible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not easily understood</a:t>
            </a: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389765"/>
            <a:ext cx="667170" cy="1000502"/>
          </a:xfrm>
          <a:prstGeom prst="rect">
            <a:avLst/>
          </a:prstGeom>
        </p:spPr>
      </p:pic>
      <p:sp>
        <p:nvSpPr>
          <p:cNvPr id="4" name="Rectangle 3"/>
          <p:cNvSpPr/>
          <p:nvPr/>
        </p:nvSpPr>
        <p:spPr>
          <a:xfrm>
            <a:off x="748452" y="0"/>
            <a:ext cx="6217054" cy="6186309"/>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“But it was always in her,” was the reply.  “I’ve told Missis often my opinion about the child, and Missis agreed with me.  She’s an underhand little thing: I never saw a girl of her age with so much cover.”</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Bessie answered not; but ere long, addressing me, she said—“You ought to be aware, Miss, that you are under obligations to Mrs. Reed: she keeps you: if she were to turn you off, you would have to go to the poorhouse.”</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had nothing to say to these words: they were not new to me: my very first recollections of existence included hints of the same kind.  This reproach of my dependence had become a vague sing-song in my ear: very painful and crushing, but only half intelligible.  Miss Abbot joined in—</a:t>
            </a: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“And you ought not to think yourself on an equality with the Misses Reed and Master Reed, because Missis kindly allows you to be brought up with them.  They will have a great deal of money, and you will have none: it is your place to be humble, and to try to make yourself agreeable to them.”</a:t>
            </a: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94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65505" y="0"/>
            <a:ext cx="2178495" cy="39703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passionate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showing strong feelings (of anger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repent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feel or show that you are sorry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389765"/>
            <a:ext cx="667170" cy="1000502"/>
          </a:xfrm>
          <a:prstGeom prst="rect">
            <a:avLst/>
          </a:prstGeom>
        </p:spPr>
      </p:pic>
      <p:sp>
        <p:nvSpPr>
          <p:cNvPr id="4" name="Rectangle 3"/>
          <p:cNvSpPr/>
          <p:nvPr/>
        </p:nvSpPr>
        <p:spPr>
          <a:xfrm>
            <a:off x="748452" y="0"/>
            <a:ext cx="6217054" cy="3970318"/>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we tell you is for your good,” added Bessie, in no harsh voice, “you should try to be useful and pleasant, then, perhaps, you would have a home here; but if you become passionate and rude, Missis will send you away, I am sure.”</a:t>
            </a: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“Besides,” said Miss Abbot, “God will punish her: He might strike her dead in the midst of her tantrums, and then where would she go?  Come, Bessie, we will leave her: I wouldn’t have her heart for anything.  Say your prayers, Miss Eyre, when you are by yourself; for if you don’t repent, something bad might be permitted to come down the chimney and fetch you away.”</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They went, shutting the door, and locking it behind them.</a:t>
            </a:r>
          </a:p>
        </p:txBody>
      </p:sp>
    </p:spTree>
    <p:extLst>
      <p:ext uri="{BB962C8B-B14F-4D97-AF65-F5344CB8AC3E}">
        <p14:creationId xmlns:p14="http://schemas.microsoft.com/office/powerpoint/2010/main" val="2016512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2" name="TextBox 1"/>
          <p:cNvSpPr txBox="1"/>
          <p:nvPr/>
        </p:nvSpPr>
        <p:spPr>
          <a:xfrm>
            <a:off x="755576" y="316974"/>
            <a:ext cx="831641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 and Miss Abbot tell Jane off. They disapprove of her behaviour. They also say what the consequences of Jane’s behaviour will be, and how she will be punished. </a:t>
            </a:r>
          </a:p>
        </p:txBody>
      </p:sp>
      <p:pic>
        <p:nvPicPr>
          <p:cNvPr id="13" name="Picture 12"/>
          <p:cNvPicPr>
            <a:picLocks noChangeAspect="1"/>
          </p:cNvPicPr>
          <p:nvPr/>
        </p:nvPicPr>
        <p:blipFill rotWithShape="1">
          <a:blip r:embed="rId2"/>
          <a:srcRect l="24899" t="2750" r="36443" b="2750"/>
          <a:stretch/>
        </p:blipFill>
        <p:spPr>
          <a:xfrm>
            <a:off x="755577" y="3140968"/>
            <a:ext cx="2366114" cy="3253405"/>
          </a:xfrm>
          <a:prstGeom prst="rect">
            <a:avLst/>
          </a:prstGeom>
        </p:spPr>
      </p:pic>
      <p:pic>
        <p:nvPicPr>
          <p:cNvPr id="14" name="Picture 2" descr="http://1.bp.blogspot.com/-tJVDOUDJw0Q/UB0lu8lByxI/AAAAAAAAbWI/DCl1kJnKdr0/s1600/JaneEyre1983_031Pyxur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440"/>
          <a:stretch/>
        </p:blipFill>
        <p:spPr bwMode="auto">
          <a:xfrm>
            <a:off x="6736384" y="3140968"/>
            <a:ext cx="2335609" cy="32534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4"/>
          <a:srcRect l="24921" r="22115"/>
          <a:stretch/>
        </p:blipFill>
        <p:spPr>
          <a:xfrm>
            <a:off x="3794916" y="3140968"/>
            <a:ext cx="2268244" cy="3253405"/>
          </a:xfrm>
          <a:prstGeom prst="rect">
            <a:avLst/>
          </a:prstGeom>
        </p:spPr>
      </p:pic>
      <p:sp>
        <p:nvSpPr>
          <p:cNvPr id="17" name="TextBox 16"/>
          <p:cNvSpPr txBox="1"/>
          <p:nvPr/>
        </p:nvSpPr>
        <p:spPr>
          <a:xfrm>
            <a:off x="1541120" y="6209707"/>
            <a:ext cx="7950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a:t>
            </a:r>
          </a:p>
        </p:txBody>
      </p:sp>
      <p:sp>
        <p:nvSpPr>
          <p:cNvPr id="18" name="TextBox 17"/>
          <p:cNvSpPr txBox="1"/>
          <p:nvPr/>
        </p:nvSpPr>
        <p:spPr>
          <a:xfrm>
            <a:off x="7094173" y="6209707"/>
            <a:ext cx="16200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Miss Abbot</a:t>
            </a:r>
          </a:p>
        </p:txBody>
      </p:sp>
      <p:sp>
        <p:nvSpPr>
          <p:cNvPr id="19" name="TextBox 18"/>
          <p:cNvSpPr txBox="1"/>
          <p:nvPr/>
        </p:nvSpPr>
        <p:spPr>
          <a:xfrm>
            <a:off x="4413846" y="6209707"/>
            <a:ext cx="103038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a:t>
            </a:r>
          </a:p>
        </p:txBody>
      </p:sp>
    </p:spTree>
    <p:extLst>
      <p:ext uri="{BB962C8B-B14F-4D97-AF65-F5344CB8AC3E}">
        <p14:creationId xmlns:p14="http://schemas.microsoft.com/office/powerpoint/2010/main" val="423328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413338"/>
            <a:ext cx="830333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Eyre is an orphan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rest of the household of Gateshead think that Jane should be better behaved because she is dependent on Mrs Reed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reader feels sympathy for Jane’s situation</a:t>
            </a:r>
          </a:p>
          <a:p>
            <a:pPr lvl="0" defTabSz="914400">
              <a:defRPr/>
            </a:pPr>
            <a:r>
              <a:rPr lang="en-GB" b="1" dirty="0">
                <a:solidFill>
                  <a:prstClr val="black"/>
                </a:solidFill>
                <a:latin typeface="Century Gothic" panose="020B0502020202020204" pitchFamily="34" charset="0"/>
              </a:rPr>
              <a:t>Lesson Objective:</a:t>
            </a:r>
          </a:p>
          <a:p>
            <a:pPr lvl="0" defTabSz="914400"/>
            <a:r>
              <a:rPr lang="en-GB" dirty="0">
                <a:solidFill>
                  <a:prstClr val="black"/>
                </a:solidFill>
                <a:latin typeface="Century Gothic" panose="020B0502020202020204" pitchFamily="34" charset="0"/>
              </a:rPr>
              <a:t>To explore how Jane is treated at Gateshead</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8" name="TextBox 7"/>
          <p:cNvSpPr txBox="1"/>
          <p:nvPr/>
        </p:nvSpPr>
        <p:spPr>
          <a:xfrm>
            <a:off x="755576" y="260936"/>
            <a:ext cx="6552728" cy="20159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Look at what Miss Abbot says to Jane. </a:t>
            </a:r>
          </a:p>
          <a:p>
            <a:pPr marL="457200" marR="0" lvl="0" indent="-457200" algn="l" defTabSz="914400" rtl="0" eaLnBrk="1" fontAlgn="auto" latinLnBrk="0" hangingPunct="1">
              <a:lnSpc>
                <a:spcPct val="100000"/>
              </a:lnSpc>
              <a:spcBef>
                <a:spcPts val="0"/>
              </a:spcBef>
              <a:spcAft>
                <a:spcPts val="300"/>
              </a:spcAft>
              <a:buClrTx/>
              <a:buSzTx/>
              <a:buFont typeface="+mj-lt"/>
              <a:buAutoNum type="alphaLcPeriod"/>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behaviour does Miss Abbot disapprove of?</a:t>
            </a:r>
          </a:p>
          <a:p>
            <a:pPr marL="457200" marR="0" lvl="0" indent="-457200" algn="l" defTabSz="914400" rtl="0" eaLnBrk="1" fontAlgn="auto" latinLnBrk="0" hangingPunct="1">
              <a:lnSpc>
                <a:spcPct val="100000"/>
              </a:lnSpc>
              <a:spcBef>
                <a:spcPts val="0"/>
              </a:spcBef>
              <a:spcAft>
                <a:spcPts val="300"/>
              </a:spcAft>
              <a:buClrTx/>
              <a:buSzTx/>
              <a:buFont typeface="+mj-lt"/>
              <a:buAutoNum type="alphaLcPeriod"/>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consequences does Miss Abbot say Jane will face?</a:t>
            </a:r>
          </a:p>
        </p:txBody>
      </p:sp>
      <p:sp>
        <p:nvSpPr>
          <p:cNvPr id="5" name="Rectangle 4"/>
          <p:cNvSpPr/>
          <p:nvPr/>
        </p:nvSpPr>
        <p:spPr>
          <a:xfrm>
            <a:off x="755576" y="2420888"/>
            <a:ext cx="8316416" cy="4555093"/>
          </a:xfrm>
          <a:prstGeom prst="rect">
            <a:avLst/>
          </a:prstGeom>
        </p:spPr>
        <p:txBody>
          <a:bodyPr wrap="square">
            <a:spAutoFit/>
          </a:bodyPr>
          <a:lstStyle/>
          <a:p>
            <a:pPr marL="268288" marR="0" lvl="0" indent="-2682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457200"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“For shame! for shame!” cried the lady’s-maid.  “What shocking conduct, Miss Eyre, to strike a young gentleman, your benefactress’s son!  Your young master.”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(p.15)</a:t>
            </a:r>
          </a:p>
          <a:p>
            <a:pPr marL="268288" marR="0" lvl="0" indent="-2682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457200"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“But it was always in her,” was the reply.  “I’ve told Missis often my opinion about the child, and Missis agreed with me.  She’s an underhand little thing: I never saw a girl of her age with so much cover.”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(p.16)</a:t>
            </a:r>
          </a:p>
          <a:p>
            <a:pPr marL="268288" marR="0" lvl="0" indent="-2682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457200"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“Besides,” said Miss Abbot, “God will punish her: He might strike her dead in the midst of her tantrums, and then where would she go?  Come, Bessie, we will leave her: I wouldn’t have her heart for anything.  Say your prayers, Miss Eyre, when you are by yourself; for if you don’t repent, something bad might be permitted to come down the chimney and fetch you away.”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(p.16)</a:t>
            </a:r>
          </a:p>
        </p:txBody>
      </p:sp>
      <p:pic>
        <p:nvPicPr>
          <p:cNvPr id="12" name="Picture 2" descr="http://1.bp.blogspot.com/-tJVDOUDJw0Q/UB0lu8lByxI/AAAAAAAAbWI/DCl1kJnKdr0/s1600/JaneEyre1983_031Pyxur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440"/>
          <a:stretch/>
        </p:blipFill>
        <p:spPr bwMode="auto">
          <a:xfrm>
            <a:off x="7624758" y="44624"/>
            <a:ext cx="1447234" cy="20159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24758" y="1979548"/>
            <a:ext cx="14472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Miss Abbot</a:t>
            </a:r>
          </a:p>
        </p:txBody>
      </p:sp>
      <p:pic>
        <p:nvPicPr>
          <p:cNvPr id="10" name="Picture 9">
            <a:extLst>
              <a:ext uri="{FF2B5EF4-FFF2-40B4-BE49-F238E27FC236}">
                <a16:creationId xmlns:a16="http://schemas.microsoft.com/office/drawing/2014/main" id="{0A331F03-A444-4245-B4CC-DC3A5BE97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11" name="Picture 10">
            <a:extLst>
              <a:ext uri="{FF2B5EF4-FFF2-40B4-BE49-F238E27FC236}">
                <a16:creationId xmlns:a16="http://schemas.microsoft.com/office/drawing/2014/main" id="{75D4CB24-DC75-4644-8D40-9107F2B0C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269028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Rectangle 4"/>
          <p:cNvSpPr/>
          <p:nvPr/>
        </p:nvSpPr>
        <p:spPr>
          <a:xfrm>
            <a:off x="755576" y="2638067"/>
            <a:ext cx="8316416" cy="424731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“For shame! for shame!” cried the lady’s-maid.  “What shocking conduct, Miss Eyre, to strike a young gentleman, your benefactress’s son!  Your young master.”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“But it was always in her,” was the reply.  “I’ve told Missis often my opinion about the child, and Missis agreed with me.  She’s an underhand little thing: I never saw a girl of her age with so much cover.”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“Besides,” said Miss Abbot, “God will punish her: He might strike her dead in the midst of her tantrums, and then where would she go?  Come, Bessie, we will leave her: I wouldn’t have her heart for anything.  Say your prayers, Miss Eyre, when you are by yourself; for if you don’t repent, something bad might be permitted to come down the chimney and fetch you away.”</a:t>
            </a:r>
          </a:p>
        </p:txBody>
      </p:sp>
      <p:sp>
        <p:nvSpPr>
          <p:cNvPr id="7" name="TextBox 6"/>
          <p:cNvSpPr txBox="1"/>
          <p:nvPr/>
        </p:nvSpPr>
        <p:spPr>
          <a:xfrm>
            <a:off x="755576" y="44624"/>
            <a:ext cx="8314456" cy="25391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33400" marR="0" lvl="0" indent="-533400" algn="l" defTabSz="914400" rtl="0" eaLnBrk="1" fontAlgn="auto" latinLnBrk="0" hangingPunct="1">
              <a:lnSpc>
                <a:spcPct val="100000"/>
              </a:lnSpc>
              <a:spcBef>
                <a:spcPts val="0"/>
              </a:spcBef>
              <a:spcAft>
                <a:spcPts val="300"/>
              </a:spcAft>
              <a:buClrTx/>
              <a:buSzTx/>
              <a:buFontTx/>
              <a:buNone/>
              <a:tabLst/>
              <a:defRPr/>
            </a:pPr>
            <a:r>
              <a:rPr kumimoji="0" lang="en-GB" sz="22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a.	Miss Abbot disapproves of Jane hitting John Reed. As the only man in the family, Miss Abbot says that John is Jane’s master. This makes Jane’s actions even worse. </a:t>
            </a:r>
          </a:p>
          <a:p>
            <a:pPr marL="533400" marR="0" lvl="0" indent="-533400" algn="l" defTabSz="914400" rtl="0" eaLnBrk="1" fontAlgn="auto" latinLnBrk="0" hangingPunct="1">
              <a:lnSpc>
                <a:spcPct val="100000"/>
              </a:lnSpc>
              <a:spcBef>
                <a:spcPts val="0"/>
              </a:spcBef>
              <a:spcAft>
                <a:spcPts val="300"/>
              </a:spcAft>
              <a:buClrTx/>
              <a:buSzTx/>
              <a:buFontTx/>
              <a:buNone/>
              <a:tabLst/>
              <a:defRPr/>
            </a:pPr>
            <a:r>
              <a:rPr kumimoji="0" lang="en-GB" sz="22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	She also thinks that Jane is a liar. </a:t>
            </a:r>
          </a:p>
          <a:p>
            <a:pPr marL="533400" marR="0" lvl="0" indent="-533400" algn="l" defTabSz="914400" rtl="0" eaLnBrk="1" fontAlgn="auto" latinLnBrk="0" hangingPunct="1">
              <a:lnSpc>
                <a:spcPct val="100000"/>
              </a:lnSpc>
              <a:spcBef>
                <a:spcPts val="0"/>
              </a:spcBef>
              <a:spcAft>
                <a:spcPts val="300"/>
              </a:spcAft>
              <a:buClrTx/>
              <a:buSzTx/>
              <a:buFontTx/>
              <a:buNone/>
              <a:tabLst/>
              <a:defRPr/>
            </a:pPr>
            <a:r>
              <a:rPr kumimoji="0" lang="en-GB" sz="22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b.	Miss Abbot says that God will strike Jane dead for her behaviour. She says that a monster might come down the chimney and take Jane away. </a:t>
            </a:r>
          </a:p>
        </p:txBody>
      </p:sp>
    </p:spTree>
    <p:extLst>
      <p:ext uri="{BB962C8B-B14F-4D97-AF65-F5344CB8AC3E}">
        <p14:creationId xmlns:p14="http://schemas.microsoft.com/office/powerpoint/2010/main" val="4014030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13" name="Picture 12"/>
          <p:cNvPicPr>
            <a:picLocks noChangeAspect="1"/>
          </p:cNvPicPr>
          <p:nvPr/>
        </p:nvPicPr>
        <p:blipFill rotWithShape="1">
          <a:blip r:embed="rId2"/>
          <a:srcRect l="24899" t="2750" r="37367" b="2750"/>
          <a:stretch/>
        </p:blipFill>
        <p:spPr>
          <a:xfrm>
            <a:off x="3729375" y="3662056"/>
            <a:ext cx="2006917" cy="2827133"/>
          </a:xfrm>
          <a:prstGeom prst="rect">
            <a:avLst/>
          </a:prstGeom>
        </p:spPr>
      </p:pic>
      <p:sp>
        <p:nvSpPr>
          <p:cNvPr id="23" name="TextBox 22"/>
          <p:cNvSpPr txBox="1"/>
          <p:nvPr/>
        </p:nvSpPr>
        <p:spPr>
          <a:xfrm>
            <a:off x="3756455" y="6102028"/>
            <a:ext cx="196472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Eyre</a:t>
            </a:r>
          </a:p>
        </p:txBody>
      </p:sp>
      <p:sp>
        <p:nvSpPr>
          <p:cNvPr id="19" name="Rectangle 18"/>
          <p:cNvSpPr/>
          <p:nvPr/>
        </p:nvSpPr>
        <p:spPr>
          <a:xfrm>
            <a:off x="772801" y="99767"/>
            <a:ext cx="8263695" cy="33855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Write a paragraph to answer the following question</a:t>
            </a:r>
            <a:r>
              <a:rPr lang="en-GB" sz="21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a:t>
            </a:r>
          </a:p>
          <a:p>
            <a:pPr marR="0" lvl="0" algn="l" defTabSz="914400" rtl="0" eaLnBrk="1" fontAlgn="auto" latinLnBrk="0" hangingPunct="1">
              <a:lnSpc>
                <a:spcPct val="100000"/>
              </a:lnSpc>
              <a:spcBef>
                <a:spcPts val="0"/>
              </a:spcBef>
              <a:spcAft>
                <a:spcPts val="600"/>
              </a:spcAft>
              <a:buClrTx/>
              <a:buSzTx/>
              <a:tabLst/>
              <a:defRPr/>
            </a:pPr>
            <a:r>
              <a:rPr kumimoji="0" lang="en-GB" sz="210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How is Jane treated at Gateshead? Why is she treated in this way?</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2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need to use </a:t>
            </a: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evidence</a:t>
            </a:r>
            <a:r>
              <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from the novel to explain your answer.</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2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a:p>
            <a:pPr defTabSz="914400">
              <a:spcAft>
                <a:spcPts val="600"/>
              </a:spcAf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Extension</a:t>
            </a:r>
            <a:r>
              <a:rPr lang="en-GB" sz="21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How do you feel about the way Jane has been treated? Why?</a:t>
            </a:r>
          </a:p>
        </p:txBody>
      </p:sp>
      <p:pic>
        <p:nvPicPr>
          <p:cNvPr id="22" name="Picture 21">
            <a:extLst>
              <a:ext uri="{FF2B5EF4-FFF2-40B4-BE49-F238E27FC236}">
                <a16:creationId xmlns:a16="http://schemas.microsoft.com/office/drawing/2014/main" id="{32775DC7-8284-44AC-8567-0376719E9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24" name="Picture 23">
            <a:extLst>
              <a:ext uri="{FF2B5EF4-FFF2-40B4-BE49-F238E27FC236}">
                <a16:creationId xmlns:a16="http://schemas.microsoft.com/office/drawing/2014/main" id="{822F2CEE-87A0-4C9A-AADB-FCFE2130A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106194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88640"/>
            <a:ext cx="82089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is Jane treated at Gateshead? (2)</a:t>
            </a:r>
          </a:p>
        </p:txBody>
      </p:sp>
      <p:sp>
        <p:nvSpPr>
          <p:cNvPr id="4" name="TextBox 3"/>
          <p:cNvSpPr txBox="1"/>
          <p:nvPr/>
        </p:nvSpPr>
        <p:spPr>
          <a:xfrm>
            <a:off x="827584" y="2060848"/>
            <a:ext cx="8208912" cy="4031873"/>
          </a:xfrm>
          <a:prstGeom prst="rect">
            <a:avLst/>
          </a:prstGeom>
          <a:noFill/>
        </p:spPr>
        <p:txBody>
          <a:bodyPr wrap="square" rtlCol="0" anchor="t">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John Reed thinks that Jane should be treated kindly because she is an orphan.</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believed by the servants and the Reeds when she tells the truth.</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told to feel grateful</a:t>
            </a:r>
            <a:r>
              <a:rPr lang="en-GB" sz="2400" dirty="0">
                <a:solidFill>
                  <a:prstClr val="black"/>
                </a:solidFill>
                <a:latin typeface="Century Gothic" panose="020B0502020202020204" pitchFamily="34" charset="0"/>
              </a:rPr>
              <a:t> because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is treated equally to the Reed children.</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John Reed thinks Jane is independent.</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seen as less than a servant because she doesn’t earn her keep.</a:t>
            </a:r>
          </a:p>
        </p:txBody>
      </p:sp>
    </p:spTree>
    <p:extLst>
      <p:ext uri="{BB962C8B-B14F-4D97-AF65-F5344CB8AC3E}">
        <p14:creationId xmlns:p14="http://schemas.microsoft.com/office/powerpoint/2010/main" val="587992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88640"/>
            <a:ext cx="82089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is Jane treated at Gateshead? (2)</a:t>
            </a:r>
          </a:p>
        </p:txBody>
      </p:sp>
      <p:sp>
        <p:nvSpPr>
          <p:cNvPr id="4" name="TextBox 3"/>
          <p:cNvSpPr txBox="1"/>
          <p:nvPr/>
        </p:nvSpPr>
        <p:spPr>
          <a:xfrm>
            <a:off x="827584" y="2060848"/>
            <a:ext cx="8208912" cy="4401205"/>
          </a:xfrm>
          <a:prstGeom prst="rect">
            <a:avLst/>
          </a:prstGeom>
          <a:noFill/>
        </p:spPr>
        <p:txBody>
          <a:bodyPr wrap="square" rtlCol="0" anchor="t">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John Reed thinks that Jane should be treated kindly because she is an orphan.</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believed by the servants and the Reeds when she tells the truth.</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told to feel grateful</a:t>
            </a:r>
            <a:r>
              <a:rPr lang="en-GB" sz="2400" dirty="0">
                <a:solidFill>
                  <a:prstClr val="black"/>
                </a:solidFill>
                <a:latin typeface="Century Gothic" panose="020B0502020202020204" pitchFamily="34" charset="0"/>
              </a:rPr>
              <a:t> because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is treated equally to the Reed children.</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John Reed thinks Jane ought to beg because she is an </a:t>
            </a:r>
            <a:r>
              <a:rPr lang="en-GB" sz="2400" b="1" dirty="0">
                <a:solidFill>
                  <a:srgbClr val="00B050"/>
                </a:solidFill>
                <a:latin typeface="Century Gothic" panose="020B0502020202020204" pitchFamily="34" charset="0"/>
              </a:rPr>
              <a:t>orphan.</a:t>
            </a: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Jane is seen as less than a servant because she doesn’t earn her keep.</a:t>
            </a:r>
          </a:p>
        </p:txBody>
      </p:sp>
    </p:spTree>
    <p:extLst>
      <p:ext uri="{BB962C8B-B14F-4D97-AF65-F5344CB8AC3E}">
        <p14:creationId xmlns:p14="http://schemas.microsoft.com/office/powerpoint/2010/main" val="384345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3729423650"/>
              </p:ext>
            </p:extLst>
          </p:nvPr>
        </p:nvGraphicFramePr>
        <p:xfrm>
          <a:off x="672328" y="0"/>
          <a:ext cx="8436113" cy="6217920"/>
        </p:xfrm>
        <a:graphic>
          <a:graphicData uri="http://schemas.openxmlformats.org/drawingml/2006/table">
            <a:tbl>
              <a:tblPr firstRow="1" bandRow="1">
                <a:tableStyleId>{69CF1AB2-1976-4502-BF36-3FF5EA218861}</a:tableStyleId>
              </a:tblPr>
              <a:tblGrid>
                <a:gridCol w="6384393">
                  <a:extLst>
                    <a:ext uri="{9D8B030D-6E8A-4147-A177-3AD203B41FA5}">
                      <a16:colId xmlns:a16="http://schemas.microsoft.com/office/drawing/2014/main" val="20000"/>
                    </a:ext>
                  </a:extLst>
                </a:gridCol>
                <a:gridCol w="2051720">
                  <a:extLst>
                    <a:ext uri="{9D8B030D-6E8A-4147-A177-3AD203B41FA5}">
                      <a16:colId xmlns:a16="http://schemas.microsoft.com/office/drawing/2014/main" val="20001"/>
                    </a:ext>
                  </a:extLst>
                </a:gridCol>
              </a:tblGrid>
              <a:tr h="332656">
                <a:tc>
                  <a:txBody>
                    <a:bodyPr/>
                    <a:lstStyle/>
                    <a:p>
                      <a:pPr>
                        <a:lnSpc>
                          <a:spcPct val="100000"/>
                        </a:lnSpc>
                        <a:spcBef>
                          <a:spcPts val="0"/>
                        </a:spcBef>
                        <a:spcAft>
                          <a:spcPts val="0"/>
                        </a:spcAft>
                      </a:pPr>
                      <a:r>
                        <a:rPr lang="en-GB" sz="1200" b="1" dirty="0">
                          <a:solidFill>
                            <a:schemeClr val="bg1"/>
                          </a:solidFill>
                          <a:effectLst/>
                          <a:latin typeface="Century Gothic" panose="020B0502020202020204" pitchFamily="34" charset="0"/>
                          <a:ea typeface="Calibri"/>
                          <a:cs typeface="Times New Roman"/>
                        </a:rPr>
                        <a:t>Do Now</a:t>
                      </a:r>
                    </a:p>
                    <a:p>
                      <a:pPr marL="228600" indent="-228600">
                        <a:buFont typeface="+mj-lt"/>
                        <a:buAutoNum type="arabicPeriod"/>
                      </a:pPr>
                      <a:r>
                        <a:rPr lang="en-GB" sz="1200" b="0" dirty="0">
                          <a:solidFill>
                            <a:schemeClr val="bg1"/>
                          </a:solidFill>
                          <a:latin typeface="Century Gothic" panose="020B0502020202020204" pitchFamily="34" charset="0"/>
                        </a:rPr>
                        <a:t>How are Oliver Twist and Jane Eyre similar?</a:t>
                      </a:r>
                    </a:p>
                    <a:p>
                      <a:pPr marL="228600" indent="-228600">
                        <a:buFont typeface="+mj-lt"/>
                        <a:buAutoNum type="arabicPeriod"/>
                      </a:pPr>
                      <a:r>
                        <a:rPr lang="en-GB" sz="1200" b="0" dirty="0">
                          <a:solidFill>
                            <a:schemeClr val="bg1"/>
                          </a:solidFill>
                          <a:latin typeface="Century Gothic" panose="020B0502020202020204" pitchFamily="34" charset="0"/>
                        </a:rPr>
                        <a:t>Complete the quotation: John Reed is _______ and _______ for his age.</a:t>
                      </a:r>
                    </a:p>
                    <a:p>
                      <a:pPr marL="228600" indent="-228600">
                        <a:buFont typeface="+mj-lt"/>
                        <a:buAutoNum type="arabicPeriod"/>
                      </a:pPr>
                      <a:r>
                        <a:rPr lang="en-GB" sz="1200" b="0" dirty="0">
                          <a:solidFill>
                            <a:schemeClr val="bg1"/>
                          </a:solidFill>
                          <a:latin typeface="Century Gothic" panose="020B0502020202020204" pitchFamily="34" charset="0"/>
                        </a:rPr>
                        <a:t>Why does Mrs Reed exclude Jane from the rest of the family in the drawing room?</a:t>
                      </a:r>
                    </a:p>
                    <a:p>
                      <a:pPr marL="228600" indent="-228600">
                        <a:buFont typeface="+mj-lt"/>
                        <a:buAutoNum type="arabicPeriod"/>
                      </a:pPr>
                      <a:r>
                        <a:rPr lang="en-GB" sz="1200" b="0" dirty="0">
                          <a:solidFill>
                            <a:schemeClr val="bg1"/>
                          </a:solidFill>
                          <a:latin typeface="Century Gothic" panose="020B0502020202020204" pitchFamily="34" charset="0"/>
                        </a:rPr>
                        <a:t>How are John Reed and Noah </a:t>
                      </a:r>
                      <a:r>
                        <a:rPr lang="en-GB" sz="1200" b="0" dirty="0" err="1">
                          <a:solidFill>
                            <a:schemeClr val="bg1"/>
                          </a:solidFill>
                          <a:latin typeface="Century Gothic" panose="020B0502020202020204" pitchFamily="34" charset="0"/>
                        </a:rPr>
                        <a:t>Claypole</a:t>
                      </a:r>
                      <a:r>
                        <a:rPr lang="en-GB" sz="1200" b="0" dirty="0">
                          <a:solidFill>
                            <a:schemeClr val="bg1"/>
                          </a:solidFill>
                          <a:latin typeface="Century Gothic" panose="020B0502020202020204" pitchFamily="34" charset="0"/>
                        </a:rPr>
                        <a:t> similar?</a:t>
                      </a:r>
                    </a:p>
                    <a:p>
                      <a:pPr>
                        <a:lnSpc>
                          <a:spcPct val="100000"/>
                        </a:lnSpc>
                        <a:spcBef>
                          <a:spcPts val="0"/>
                        </a:spcBef>
                        <a:spcAft>
                          <a:spcPts val="0"/>
                        </a:spcAft>
                      </a:pPr>
                      <a:r>
                        <a:rPr lang="en-GB" sz="1200" b="1" baseline="0" dirty="0">
                          <a:solidFill>
                            <a:schemeClr val="bg1"/>
                          </a:solidFill>
                          <a:effectLst/>
                          <a:latin typeface="Century Gothic" panose="020B0502020202020204" pitchFamily="34" charset="0"/>
                          <a:ea typeface="Calibri"/>
                          <a:cs typeface="Times New Roman"/>
                        </a:rPr>
                        <a:t>Extension: </a:t>
                      </a:r>
                      <a:r>
                        <a:rPr lang="en-GB" sz="1200" b="0" dirty="0">
                          <a:solidFill>
                            <a:schemeClr val="bg1"/>
                          </a:solidFill>
                          <a:latin typeface="Century Gothic" panose="020B0502020202020204" pitchFamily="34" charset="0"/>
                        </a:rPr>
                        <a:t>How do we know that John Reed is a malicious character?</a:t>
                      </a:r>
                      <a:endParaRPr lang="en-GB" sz="1200" b="0" baseline="0" dirty="0">
                        <a:solidFill>
                          <a:schemeClr val="bg1"/>
                        </a:solidFill>
                        <a:effectLst/>
                        <a:latin typeface="Century Gothic" panose="020B0502020202020204" pitchFamily="34" charset="0"/>
                        <a:ea typeface="Calibri"/>
                        <a:cs typeface="Times New Roman"/>
                      </a:endParaRPr>
                    </a:p>
                  </a:txBody>
                  <a:tcPr marL="68400" marR="68400" marT="0" marB="0"/>
                </a:tc>
                <a:tc>
                  <a:txBody>
                    <a:bodyPr/>
                    <a:lstStyle/>
                    <a:p>
                      <a:pPr>
                        <a:lnSpc>
                          <a:spcPct val="100000"/>
                        </a:lnSpc>
                        <a:spcBef>
                          <a:spcPts val="0"/>
                        </a:spcBef>
                        <a:spcAft>
                          <a:spcPts val="0"/>
                        </a:spcAft>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0">
                <a:tc>
                  <a:txBody>
                    <a:bodyPr/>
                    <a:lstStyle/>
                    <a:p>
                      <a:pPr>
                        <a:lnSpc>
                          <a:spcPct val="100000"/>
                        </a:lnSpc>
                        <a:spcBef>
                          <a:spcPts val="0"/>
                        </a:spcBef>
                        <a:spcAft>
                          <a:spcPts val="0"/>
                        </a:spcAft>
                      </a:pPr>
                      <a:r>
                        <a:rPr lang="en-GB" sz="1200" b="1" baseline="0" dirty="0">
                          <a:solidFill>
                            <a:schemeClr val="bg1"/>
                          </a:solidFill>
                          <a:effectLst/>
                          <a:latin typeface="Century Gothic" panose="020B0502020202020204" pitchFamily="34" charset="0"/>
                          <a:ea typeface="Calibri"/>
                          <a:cs typeface="Times New Roman"/>
                        </a:rPr>
                        <a:t>Reading</a:t>
                      </a:r>
                    </a:p>
                    <a:p>
                      <a:pPr>
                        <a:lnSpc>
                          <a:spcPct val="100000"/>
                        </a:lnSpc>
                        <a:spcBef>
                          <a:spcPts val="0"/>
                        </a:spcBef>
                        <a:spcAft>
                          <a:spcPts val="0"/>
                        </a:spcAft>
                      </a:pPr>
                      <a:r>
                        <a:rPr lang="en-GB" sz="1200" b="0" baseline="0" dirty="0">
                          <a:solidFill>
                            <a:schemeClr val="bg1"/>
                          </a:solidFill>
                          <a:effectLst/>
                          <a:latin typeface="Century Gothic" panose="020B0502020202020204" pitchFamily="34" charset="0"/>
                          <a:ea typeface="Calibri"/>
                          <a:cs typeface="Times New Roman"/>
                        </a:rPr>
                        <a:t>Read the quick recap on what has happened in chapter 1 so far.</a:t>
                      </a:r>
                    </a:p>
                    <a:p>
                      <a:pPr>
                        <a:lnSpc>
                          <a:spcPct val="100000"/>
                        </a:lnSpc>
                        <a:spcBef>
                          <a:spcPts val="0"/>
                        </a:spcBef>
                        <a:spcAft>
                          <a:spcPts val="0"/>
                        </a:spcAft>
                      </a:pPr>
                      <a:r>
                        <a:rPr lang="en-GB" sz="1200" b="0" baseline="0" dirty="0">
                          <a:solidFill>
                            <a:schemeClr val="bg1"/>
                          </a:solidFill>
                          <a:effectLst/>
                          <a:latin typeface="Century Gothic" panose="020B0502020202020204" pitchFamily="34" charset="0"/>
                          <a:ea typeface="Calibri"/>
                          <a:cs typeface="Times New Roman"/>
                        </a:rPr>
                        <a:t>The students to read the rest of chapter 1.</a:t>
                      </a:r>
                    </a:p>
                    <a:p>
                      <a:pPr>
                        <a:lnSpc>
                          <a:spcPct val="100000"/>
                        </a:lnSpc>
                        <a:spcBef>
                          <a:spcPts val="0"/>
                        </a:spcBef>
                        <a:spcAft>
                          <a:spcPts val="0"/>
                        </a:spcAft>
                      </a:pPr>
                      <a:r>
                        <a:rPr lang="en-GB" sz="1200" b="1" dirty="0">
                          <a:solidFill>
                            <a:schemeClr val="bg1"/>
                          </a:solidFill>
                          <a:latin typeface="Century Gothic" panose="020B0502020202020204" pitchFamily="34" charset="0"/>
                        </a:rPr>
                        <a:t>Read from</a:t>
                      </a:r>
                      <a:r>
                        <a:rPr lang="en-GB" sz="1200" dirty="0">
                          <a:solidFill>
                            <a:schemeClr val="bg1"/>
                          </a:solidFill>
                          <a:latin typeface="Century Gothic" panose="020B0502020202020204" pitchFamily="34" charset="0"/>
                        </a:rPr>
                        <a:t>, ‘That is for your impudence …’ p.13</a:t>
                      </a:r>
                    </a:p>
                    <a:p>
                      <a:pPr>
                        <a:lnSpc>
                          <a:spcPct val="100000"/>
                        </a:lnSpc>
                        <a:spcBef>
                          <a:spcPts val="0"/>
                        </a:spcBef>
                        <a:spcAft>
                          <a:spcPts val="0"/>
                        </a:spcAft>
                      </a:pPr>
                      <a:r>
                        <a:rPr lang="en-GB" sz="1200" b="1" dirty="0">
                          <a:solidFill>
                            <a:schemeClr val="bg1"/>
                          </a:solidFill>
                          <a:latin typeface="Century Gothic" panose="020B0502020202020204" pitchFamily="34" charset="0"/>
                        </a:rPr>
                        <a:t>Read to</a:t>
                      </a:r>
                      <a:r>
                        <a:rPr lang="en-GB" sz="1200" dirty="0">
                          <a:solidFill>
                            <a:schemeClr val="bg1"/>
                          </a:solidFill>
                          <a:latin typeface="Century Gothic" panose="020B0502020202020204" pitchFamily="34" charset="0"/>
                        </a:rPr>
                        <a:t>, ‘…I was borne upstairs.’ p.14</a:t>
                      </a:r>
                    </a:p>
                  </a:txBody>
                  <a:tcPr marL="68400" marR="68400" marT="0" marB="0"/>
                </a:tc>
                <a:tc>
                  <a:txBody>
                    <a:bodyPr/>
                    <a:lstStyle/>
                    <a:p>
                      <a:pPr>
                        <a:lnSpc>
                          <a:spcPct val="100000"/>
                        </a:lnSpc>
                        <a:spcBef>
                          <a:spcPts val="0"/>
                        </a:spcBef>
                        <a:spcAft>
                          <a:spcPts val="0"/>
                        </a:spcAft>
                      </a:pPr>
                      <a:endParaRPr lang="en-GB" sz="1200" b="0" baseline="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1"/>
                  </a:ext>
                </a:extLst>
              </a:tr>
              <a:tr h="0">
                <a:tc>
                  <a:txBody>
                    <a:bodyPr/>
                    <a:lstStyle/>
                    <a:p>
                      <a:pPr>
                        <a:lnSpc>
                          <a:spcPct val="100000"/>
                        </a:lnSpc>
                        <a:spcBef>
                          <a:spcPts val="0"/>
                        </a:spcBef>
                        <a:spcAft>
                          <a:spcPts val="0"/>
                        </a:spcAft>
                      </a:pPr>
                      <a:r>
                        <a:rPr lang="en-GB" sz="1200" b="1" baseline="0">
                          <a:solidFill>
                            <a:schemeClr val="bg1"/>
                          </a:solidFill>
                          <a:effectLst/>
                          <a:latin typeface="Century Gothic" panose="020B0502020202020204" pitchFamily="34" charset="0"/>
                          <a:ea typeface="Calibri"/>
                          <a:cs typeface="Times New Roman"/>
                        </a:rPr>
                        <a:t>Check for understanding</a:t>
                      </a:r>
                    </a:p>
                    <a:p>
                      <a:pPr>
                        <a:lnSpc>
                          <a:spcPct val="100000"/>
                        </a:lnSpc>
                        <a:spcBef>
                          <a:spcPts val="0"/>
                        </a:spcBef>
                        <a:spcAft>
                          <a:spcPts val="0"/>
                        </a:spcAft>
                      </a:pPr>
                      <a:r>
                        <a:rPr lang="en-GB" sz="1200" b="0" baseline="0">
                          <a:solidFill>
                            <a:schemeClr val="bg1"/>
                          </a:solidFill>
                          <a:effectLst/>
                          <a:latin typeface="Century Gothic" panose="020B0502020202020204" pitchFamily="34" charset="0"/>
                          <a:ea typeface="Calibri"/>
                          <a:cs typeface="Times New Roman"/>
                        </a:rPr>
                        <a:t>Ask students to complete  the 4 comprehension questions in pairs. Do you want students to write down the answer?</a:t>
                      </a:r>
                    </a:p>
                  </a:txBody>
                  <a:tcPr marL="68400" marR="68400" marT="0" marB="0"/>
                </a:tc>
                <a:tc>
                  <a:txBody>
                    <a:bodyPr/>
                    <a:lstStyle/>
                    <a:p>
                      <a:pPr>
                        <a:lnSpc>
                          <a:spcPct val="100000"/>
                        </a:lnSpc>
                        <a:spcBef>
                          <a:spcPts val="0"/>
                        </a:spcBef>
                        <a:spcAft>
                          <a:spcPts val="0"/>
                        </a:spcAft>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259472">
                <a:tc>
                  <a:txBody>
                    <a:bodyPr/>
                    <a:lstStyle/>
                    <a:p>
                      <a:pPr>
                        <a:lnSpc>
                          <a:spcPct val="100000"/>
                        </a:lnSpc>
                        <a:spcBef>
                          <a:spcPts val="0"/>
                        </a:spcBef>
                        <a:spcAft>
                          <a:spcPts val="0"/>
                        </a:spcAft>
                      </a:pPr>
                      <a:r>
                        <a:rPr lang="en-GB" sz="1200" b="1" dirty="0">
                          <a:solidFill>
                            <a:schemeClr val="bg1"/>
                          </a:solidFill>
                          <a:effectLst/>
                          <a:latin typeface="Century Gothic" panose="020B0502020202020204" pitchFamily="34" charset="0"/>
                          <a:ea typeface="Calibri"/>
                          <a:cs typeface="Times New Roman"/>
                        </a:rPr>
                        <a:t>Orphans</a:t>
                      </a:r>
                      <a:endParaRPr lang="en-US" sz="1200" dirty="0">
                        <a:solidFill>
                          <a:schemeClr val="bg1"/>
                        </a:solidFill>
                        <a:effectLst/>
                        <a:latin typeface="Century Gothic" panose="020B0502020202020204" pitchFamily="34" charset="0"/>
                        <a:ea typeface="Calibri"/>
                        <a:cs typeface="Times New Roman"/>
                      </a:endParaRPr>
                    </a:p>
                    <a:p>
                      <a:pPr>
                        <a:lnSpc>
                          <a:spcPct val="100000"/>
                        </a:lnSpc>
                        <a:spcBef>
                          <a:spcPts val="0"/>
                        </a:spcBef>
                        <a:spcAft>
                          <a:spcPts val="0"/>
                        </a:spcAft>
                      </a:pPr>
                      <a:r>
                        <a:rPr lang="en-GB" sz="1200" b="0" dirty="0">
                          <a:solidFill>
                            <a:schemeClr val="bg1"/>
                          </a:solidFill>
                          <a:effectLst/>
                          <a:latin typeface="Century Gothic" panose="020B0502020202020204" pitchFamily="34" charset="0"/>
                          <a:ea typeface="Calibri"/>
                          <a:cs typeface="Times New Roman"/>
                        </a:rPr>
                        <a:t>Ask students to read the</a:t>
                      </a:r>
                      <a:r>
                        <a:rPr lang="en-GB" sz="1200" b="0" baseline="0" dirty="0">
                          <a:solidFill>
                            <a:schemeClr val="bg1"/>
                          </a:solidFill>
                          <a:effectLst/>
                          <a:latin typeface="Century Gothic" panose="020B0502020202020204" pitchFamily="34" charset="0"/>
                          <a:ea typeface="Calibri"/>
                          <a:cs typeface="Times New Roman"/>
                        </a:rPr>
                        <a:t> given quotation where John reed is explaining what he thinks about Jane. Discuss how Jane is made to feel excluded because she is an orphan.</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720080">
                <a:tc>
                  <a:txBody>
                    <a:bodyPr/>
                    <a:lstStyle/>
                    <a:p>
                      <a:pPr>
                        <a:lnSpc>
                          <a:spcPct val="100000"/>
                        </a:lnSpc>
                        <a:spcBef>
                          <a:spcPts val="0"/>
                        </a:spcBef>
                        <a:spcAft>
                          <a:spcPts val="0"/>
                        </a:spcAft>
                      </a:pPr>
                      <a:r>
                        <a:rPr lang="en-GB" sz="1200" b="1">
                          <a:solidFill>
                            <a:schemeClr val="bg1"/>
                          </a:solidFill>
                          <a:effectLst/>
                          <a:latin typeface="Century Gothic" panose="020B0502020202020204" pitchFamily="34" charset="0"/>
                          <a:ea typeface="Calibri"/>
                          <a:cs typeface="Times New Roman"/>
                        </a:rPr>
                        <a:t>Reading: Bessie</a:t>
                      </a:r>
                      <a:r>
                        <a:rPr lang="en-GB" sz="1200" b="1" baseline="0">
                          <a:solidFill>
                            <a:schemeClr val="bg1"/>
                          </a:solidFill>
                          <a:effectLst/>
                          <a:latin typeface="Century Gothic" panose="020B0502020202020204" pitchFamily="34" charset="0"/>
                          <a:ea typeface="Calibri"/>
                          <a:cs typeface="Times New Roman"/>
                        </a:rPr>
                        <a:t> and Miss Abbot’s perspective on Jane</a:t>
                      </a:r>
                    </a:p>
                    <a:p>
                      <a:pPr>
                        <a:lnSpc>
                          <a:spcPct val="100000"/>
                        </a:lnSpc>
                        <a:spcBef>
                          <a:spcPts val="0"/>
                        </a:spcBef>
                        <a:spcAft>
                          <a:spcPts val="0"/>
                        </a:spcAft>
                      </a:pPr>
                      <a:r>
                        <a:rPr lang="en-GB" sz="1200" b="0" baseline="0">
                          <a:solidFill>
                            <a:schemeClr val="bg1"/>
                          </a:solidFill>
                          <a:effectLst/>
                          <a:latin typeface="Century Gothic" panose="020B0502020202020204" pitchFamily="34" charset="0"/>
                          <a:ea typeface="Calibri"/>
                          <a:cs typeface="Times New Roman"/>
                        </a:rPr>
                        <a:t>Explain that even though Jane is thought of as unequal to the Reeds she does not belong with the servants either.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effectLst/>
                          <a:latin typeface="Century Gothic" panose="020B0502020202020204" pitchFamily="34" charset="0"/>
                          <a:ea typeface="Calibri"/>
                          <a:cs typeface="Times New Roman"/>
                        </a:rPr>
                        <a:t>Read the start of chapter 2 until ‘</a:t>
                      </a:r>
                      <a:r>
                        <a:rPr lang="en-GB" sz="1200" b="1">
                          <a:solidFill>
                            <a:schemeClr val="bg1"/>
                          </a:solidFill>
                          <a:effectLst/>
                          <a:latin typeface="Century Gothic" panose="020B0502020202020204" pitchFamily="34" charset="0"/>
                          <a:ea typeface="Calibri"/>
                          <a:cs typeface="Times New Roman" panose="02020603050405020304" pitchFamily="18" charset="0"/>
                        </a:rPr>
                        <a:t>…l</a:t>
                      </a:r>
                      <a:r>
                        <a:rPr lang="en-GB" sz="1200" b="1">
                          <a:solidFill>
                            <a:schemeClr val="bg1"/>
                          </a:solidFill>
                          <a:latin typeface="Century Gothic" panose="020B0502020202020204" pitchFamily="34" charset="0"/>
                          <a:ea typeface="Calibri" panose="020F0502020204030204" pitchFamily="34" charset="0"/>
                          <a:cs typeface="Times New Roman" panose="02020603050405020304" pitchFamily="18" charset="0"/>
                        </a:rPr>
                        <a:t>ocking it behind them</a:t>
                      </a:r>
                      <a:r>
                        <a:rPr lang="en-GB" sz="1200" b="1">
                          <a:solidFill>
                            <a:schemeClr val="bg1"/>
                          </a:solidFill>
                          <a:latin typeface="Century Gothic" panose="020B0502020202020204" pitchFamily="34" charset="0"/>
                        </a:rPr>
                        <a:t>.’ on page 16.</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Century Gothic" panose="020B0502020202020204" pitchFamily="34" charset="0"/>
                        </a:rPr>
                        <a:t>Students</a:t>
                      </a:r>
                      <a:r>
                        <a:rPr lang="en-GB" sz="1200" baseline="0">
                          <a:solidFill>
                            <a:schemeClr val="bg1"/>
                          </a:solidFill>
                          <a:latin typeface="Century Gothic" panose="020B0502020202020204" pitchFamily="34" charset="0"/>
                        </a:rPr>
                        <a:t> need to identify what Miss Abbot disapprove of, and what punishments she says Jane will face, and why. </a:t>
                      </a:r>
                      <a:endParaRPr lang="en-GB" sz="1200">
                        <a:solidFill>
                          <a:schemeClr val="bg1"/>
                        </a:solidFill>
                        <a:latin typeface="Century Gothic" panose="020B0502020202020204" pitchFamily="34"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effectLst/>
                          <a:latin typeface="Century Gothic" panose="020B0502020202020204" pitchFamily="34" charset="0"/>
                          <a:ea typeface="Calibri"/>
                          <a:cs typeface="Times New Roman"/>
                        </a:rPr>
                        <a:t>Miss Abbot’s comments are collated on a separate</a:t>
                      </a:r>
                      <a:r>
                        <a:rPr lang="en-GB" sz="1200" b="0" baseline="0" dirty="0">
                          <a:solidFill>
                            <a:schemeClr val="bg1"/>
                          </a:solidFill>
                          <a:effectLst/>
                          <a:latin typeface="Century Gothic" panose="020B0502020202020204" pitchFamily="34" charset="0"/>
                          <a:ea typeface="Calibri"/>
                          <a:cs typeface="Times New Roman"/>
                        </a:rPr>
                        <a:t> resource if you would prefer students use this instead of reading from the board. </a:t>
                      </a: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10819673"/>
                  </a:ext>
                </a:extLst>
              </a:tr>
              <a:tr h="30832">
                <a:tc>
                  <a:txBody>
                    <a:bodyPr/>
                    <a:lstStyle/>
                    <a:p>
                      <a:pPr algn="l">
                        <a:lnSpc>
                          <a:spcPct val="100000"/>
                        </a:lnSpc>
                        <a:spcBef>
                          <a:spcPts val="0"/>
                        </a:spcBef>
                        <a:spcAft>
                          <a:spcPts val="0"/>
                        </a:spcAft>
                      </a:pPr>
                      <a:r>
                        <a:rPr lang="en-GB" sz="1200" b="1" dirty="0">
                          <a:solidFill>
                            <a:schemeClr val="bg1"/>
                          </a:solidFill>
                          <a:latin typeface="Century Gothic" panose="020B0502020202020204" pitchFamily="34" charset="0"/>
                        </a:rPr>
                        <a:t>Jane’s treatment at Gateshead</a:t>
                      </a:r>
                    </a:p>
                    <a:p>
                      <a:pPr algn="l">
                        <a:lnSpc>
                          <a:spcPct val="100000"/>
                        </a:lnSpc>
                        <a:spcBef>
                          <a:spcPts val="0"/>
                        </a:spcBef>
                        <a:spcAft>
                          <a:spcPts val="0"/>
                        </a:spcAft>
                      </a:pPr>
                      <a:r>
                        <a:rPr lang="en-GB" sz="1200" dirty="0">
                          <a:solidFill>
                            <a:schemeClr val="bg1"/>
                          </a:solidFill>
                          <a:latin typeface="Century Gothic" panose="020B0502020202020204" pitchFamily="34" charset="0"/>
                        </a:rPr>
                        <a:t>Write a paragraph to answer the following question:</a:t>
                      </a:r>
                    </a:p>
                    <a:p>
                      <a:pPr algn="l">
                        <a:lnSpc>
                          <a:spcPct val="100000"/>
                        </a:lnSpc>
                        <a:spcBef>
                          <a:spcPts val="0"/>
                        </a:spcBef>
                        <a:spcAft>
                          <a:spcPts val="0"/>
                        </a:spcAft>
                      </a:pPr>
                      <a:r>
                        <a:rPr lang="en-GB" sz="1200" dirty="0">
                          <a:solidFill>
                            <a:schemeClr val="bg1"/>
                          </a:solidFill>
                          <a:latin typeface="Century Gothic" panose="020B0502020202020204" pitchFamily="34" charset="0"/>
                        </a:rPr>
                        <a:t>How is Jane treated at Gateshead? Why is she treated in this way?</a:t>
                      </a:r>
                    </a:p>
                    <a:p>
                      <a:pPr algn="l">
                        <a:lnSpc>
                          <a:spcPct val="100000"/>
                        </a:lnSpc>
                        <a:spcBef>
                          <a:spcPts val="0"/>
                        </a:spcBef>
                        <a:spcAft>
                          <a:spcPts val="0"/>
                        </a:spcAft>
                      </a:pPr>
                      <a:r>
                        <a:rPr lang="en-GB" sz="1200" dirty="0">
                          <a:solidFill>
                            <a:schemeClr val="bg1"/>
                          </a:solidFill>
                          <a:latin typeface="Century Gothic" panose="020B0502020202020204" pitchFamily="34" charset="0"/>
                        </a:rPr>
                        <a:t>You need to use evidence from the novel to explain your answer.</a:t>
                      </a:r>
                    </a:p>
                    <a:p>
                      <a:pPr algn="l">
                        <a:lnSpc>
                          <a:spcPct val="100000"/>
                        </a:lnSpc>
                        <a:spcBef>
                          <a:spcPts val="0"/>
                        </a:spcBef>
                        <a:spcAft>
                          <a:spcPts val="0"/>
                        </a:spcAft>
                      </a:pPr>
                      <a:endParaRPr lang="en-GB" sz="1200" dirty="0">
                        <a:solidFill>
                          <a:schemeClr val="bg1"/>
                        </a:solidFill>
                        <a:latin typeface="Century Gothic" panose="020B0502020202020204" pitchFamily="34" charset="0"/>
                      </a:endParaRPr>
                    </a:p>
                    <a:p>
                      <a:pPr algn="l">
                        <a:lnSpc>
                          <a:spcPct val="100000"/>
                        </a:lnSpc>
                        <a:spcBef>
                          <a:spcPts val="0"/>
                        </a:spcBef>
                        <a:spcAft>
                          <a:spcPts val="0"/>
                        </a:spcAft>
                      </a:pPr>
                      <a:endParaRPr lang="en-GB" sz="1200" dirty="0">
                        <a:solidFill>
                          <a:schemeClr val="bg1"/>
                        </a:solidFill>
                        <a:latin typeface="Century Gothic" panose="020B0502020202020204" pitchFamily="34"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740921583"/>
                  </a:ext>
                </a:extLst>
              </a:tr>
              <a:tr h="0">
                <a:tc>
                  <a:txBody>
                    <a:bodyPr/>
                    <a:lstStyle/>
                    <a:p>
                      <a:pPr algn="l">
                        <a:lnSpc>
                          <a:spcPct val="100000"/>
                        </a:lnSpc>
                        <a:spcBef>
                          <a:spcPts val="0"/>
                        </a:spcBef>
                        <a:spcAft>
                          <a:spcPts val="0"/>
                        </a:spcAft>
                      </a:pPr>
                      <a:r>
                        <a:rPr lang="en-GB" sz="1200" b="1" dirty="0">
                          <a:effectLst/>
                          <a:latin typeface="Century Gothic" panose="020B0502020202020204" pitchFamily="34" charset="0"/>
                          <a:ea typeface="Calibri"/>
                          <a:cs typeface="Times New Roman"/>
                        </a:rPr>
                        <a:t>Mastery assessment plenary</a:t>
                      </a:r>
                      <a:endParaRPr lang="en-GB" sz="1200" dirty="0">
                        <a:effectLst/>
                        <a:latin typeface="Century Gothic" panose="020B0502020202020204" pitchFamily="34" charset="0"/>
                        <a:ea typeface="Calibri"/>
                        <a:cs typeface="Times New Roman"/>
                      </a:endParaRPr>
                    </a:p>
                    <a:p>
                      <a:pPr algn="l">
                        <a:lnSpc>
                          <a:spcPct val="100000"/>
                        </a:lnSpc>
                        <a:spcBef>
                          <a:spcPts val="0"/>
                        </a:spcBef>
                        <a:spcAft>
                          <a:spcPts val="0"/>
                        </a:spcAft>
                      </a:pPr>
                      <a:r>
                        <a:rPr lang="en-GB" sz="1200" dirty="0">
                          <a:effectLst/>
                          <a:latin typeface="Century Gothic" panose="020B0502020202020204" pitchFamily="34" charset="0"/>
                          <a:ea typeface="Calibri"/>
                          <a:cs typeface="Times New Roman"/>
                        </a:rPr>
                        <a:t>Students complete quiz.</a:t>
                      </a:r>
                      <a:endParaRPr lang="en-GB" sz="1200" dirty="0">
                        <a:solidFill>
                          <a:schemeClr val="bg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entury Gothic" panose="020B0502020202020204" pitchFamily="34" charset="0"/>
                        <a:ea typeface="Calibri"/>
                        <a:cs typeface="Times New Roman"/>
                      </a:endParaRPr>
                    </a:p>
                  </a:txBody>
                  <a:tcPr marL="68400" marR="68400" marT="0" marB="0"/>
                </a:tc>
                <a:tc>
                  <a:txBody>
                    <a:bodyPr/>
                    <a:lstStyle/>
                    <a:p>
                      <a:pPr>
                        <a:lnSpc>
                          <a:spcPct val="100000"/>
                        </a:lnSpc>
                        <a:spcBef>
                          <a:spcPts val="0"/>
                        </a:spcBef>
                        <a:spcAft>
                          <a:spcPts val="0"/>
                        </a:spcAft>
                      </a:pP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76B2E1D-C107-0240-92AB-5080A9CD2BF1}"/>
              </a:ext>
            </a:extLst>
          </p:cNvPr>
          <p:cNvSpPr txBox="1"/>
          <p:nvPr/>
        </p:nvSpPr>
        <p:spPr>
          <a:xfrm>
            <a:off x="1037967" y="5177129"/>
            <a:ext cx="7710614" cy="1569660"/>
          </a:xfrm>
          <a:prstGeom prst="rect">
            <a:avLst/>
          </a:prstGeom>
          <a:solidFill>
            <a:schemeClr val="tx1"/>
          </a:solidFill>
          <a:ln w="25400">
            <a:solidFill>
              <a:schemeClr val="dk1"/>
            </a:solidFill>
          </a:ln>
        </p:spPr>
        <p:txBody>
          <a:bodyPr wrap="square" rtlCol="0" anchor="t">
            <a:noAutofit/>
          </a:bodyPr>
          <a:lstStyle/>
          <a:p>
            <a:pPr lvl="0" defTabSz="914400">
              <a:spcAft>
                <a:spcPts val="300"/>
              </a:spcAf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US" sz="2400" b="1" dirty="0">
                <a:solidFill>
                  <a:srgbClr val="00B050"/>
                </a:solidFill>
                <a:latin typeface="Century Gothic" panose="020B0502020202020204" pitchFamily="34" charset="0"/>
              </a:rPr>
              <a:t>John Reed is a </a:t>
            </a:r>
            <a:r>
              <a:rPr lang="en-US" sz="2400" b="1" i="1" u="sng" dirty="0">
                <a:solidFill>
                  <a:srgbClr val="00B050"/>
                </a:solidFill>
                <a:latin typeface="Century Gothic" panose="020B0502020202020204" pitchFamily="34" charset="0"/>
              </a:rPr>
              <a:t>malicious</a:t>
            </a:r>
            <a:r>
              <a:rPr lang="en-US" sz="2400" b="1" dirty="0">
                <a:solidFill>
                  <a:srgbClr val="00B050"/>
                </a:solidFill>
                <a:latin typeface="Century Gothic" panose="020B0502020202020204" pitchFamily="34" charset="0"/>
              </a:rPr>
              <a:t> character because he bullies and punishes Jane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1D7D31DC-0B2F-8442-8709-BDE02B2AF062}"/>
              </a:ext>
            </a:extLst>
          </p:cNvPr>
          <p:cNvSpPr/>
          <p:nvPr/>
        </p:nvSpPr>
        <p:spPr>
          <a:xfrm>
            <a:off x="1043485" y="1047343"/>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re-cap your knowledge of Charlotte Brontë</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b="1" dirty="0">
                <a:solidFill>
                  <a:srgbClr val="00B050"/>
                </a:solidFill>
                <a:latin typeface="Century Gothic" panose="020B0502020202020204" pitchFamily="34" charset="0"/>
              </a:rPr>
              <a:t>Both Oliver Twist and Jane Eyre are orphans.</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Complete the quotation: </a:t>
            </a:r>
            <a:r>
              <a:rPr kumimoji="0" lang="en-US" sz="2400" b="0" i="1" u="none" strike="noStrike" kern="1200" cap="none" spc="0" normalizeH="0" noProof="0" dirty="0">
                <a:ln>
                  <a:noFill/>
                </a:ln>
                <a:solidFill>
                  <a:prstClr val="black"/>
                </a:solidFill>
                <a:effectLst/>
                <a:uLnTx/>
                <a:uFillTx/>
                <a:latin typeface="Century Gothic" panose="020B0502020202020204" pitchFamily="34" charset="0"/>
                <a:ea typeface="+mn-ea"/>
                <a:cs typeface="+mn-cs"/>
              </a:rPr>
              <a:t>John Reed is </a:t>
            </a:r>
            <a:r>
              <a:rPr kumimoji="0" lang="en-US"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large </a:t>
            </a:r>
            <a:r>
              <a:rPr kumimoji="0" lang="en-US" sz="2400" b="0" i="1" u="none" strike="noStrike" kern="1200" cap="none" spc="0" normalizeH="0" noProof="0" dirty="0">
                <a:ln>
                  <a:noFill/>
                </a:ln>
                <a:solidFill>
                  <a:prstClr val="black"/>
                </a:solidFill>
                <a:effectLst/>
                <a:uLnTx/>
                <a:uFillTx/>
                <a:latin typeface="Century Gothic" panose="020B0502020202020204" pitchFamily="34" charset="0"/>
                <a:ea typeface="+mn-ea"/>
                <a:cs typeface="+mn-cs"/>
              </a:rPr>
              <a:t>and </a:t>
            </a:r>
            <a:r>
              <a:rPr kumimoji="0" lang="en-US"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stout</a:t>
            </a:r>
            <a:r>
              <a:rPr kumimoji="0" lang="en-US" sz="2400" b="0" i="1" u="none" strike="noStrike" kern="1200" cap="none" spc="0" normalizeH="0" noProof="0" dirty="0">
                <a:ln>
                  <a:noFill/>
                </a:ln>
                <a:solidFill>
                  <a:prstClr val="black"/>
                </a:solidFill>
                <a:effectLst/>
                <a:uLnTx/>
                <a:uFillTx/>
                <a:latin typeface="Century Gothic" panose="020B0502020202020204" pitchFamily="34" charset="0"/>
                <a:ea typeface="+mn-ea"/>
                <a:cs typeface="+mn-cs"/>
              </a:rPr>
              <a:t> for his age.</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b="1" dirty="0" err="1">
                <a:solidFill>
                  <a:srgbClr val="00B050"/>
                </a:solidFill>
                <a:latin typeface="Century Gothic" panose="020B0502020202020204" pitchFamily="34" charset="0"/>
              </a:rPr>
              <a:t>Mrs</a:t>
            </a:r>
            <a:r>
              <a:rPr lang="en-US" sz="2400" b="1" dirty="0">
                <a:solidFill>
                  <a:srgbClr val="00B050"/>
                </a:solidFill>
                <a:latin typeface="Century Gothic" panose="020B0502020202020204" pitchFamily="34" charset="0"/>
              </a:rPr>
              <a:t> Reed excludes Jane from the rest of the family in the drawing room because she wants to see Jane speak more pleasantly.</a:t>
            </a:r>
          </a:p>
          <a:p>
            <a:pPr marL="457200" lvl="0" indent="-457200" defTabSz="914400">
              <a:spcAft>
                <a:spcPts val="300"/>
              </a:spcAft>
              <a:buFont typeface="+mj-lt"/>
              <a:buAutoNum type="arabicPeriod"/>
              <a:defRPr/>
            </a:pPr>
            <a:r>
              <a:rPr lang="en-US" sz="2400" b="1" dirty="0">
                <a:solidFill>
                  <a:srgbClr val="00B050"/>
                </a:solidFill>
                <a:latin typeface="Century Gothic" panose="020B0502020202020204" pitchFamily="34" charset="0"/>
              </a:rPr>
              <a:t>Like John Reed, Noah is a bully who is an unpleasant character. </a:t>
            </a:r>
            <a:endPar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endParaRPr>
          </a:p>
        </p:txBody>
      </p:sp>
      <p:sp>
        <p:nvSpPr>
          <p:cNvPr id="4" name="Rectangle 3"/>
          <p:cNvSpPr/>
          <p:nvPr/>
        </p:nvSpPr>
        <p:spPr>
          <a:xfrm>
            <a:off x="1043485" y="1047343"/>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re-cap your knowledge of Charlotte Brontë</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dirty="0">
                <a:solidFill>
                  <a:prstClr val="black"/>
                </a:solidFill>
                <a:latin typeface="Century Gothic" panose="020B0502020202020204" pitchFamily="34" charset="0"/>
              </a:rPr>
              <a:t>How are Oliver Twist and Jane Eyre similar?</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Complete the quotation: </a:t>
            </a:r>
            <a:r>
              <a:rPr kumimoji="0" lang="en-US" sz="2400" b="0" i="1" u="none" strike="noStrike" kern="1200" cap="none" spc="0" normalizeH="0" noProof="0" dirty="0">
                <a:ln>
                  <a:noFill/>
                </a:ln>
                <a:solidFill>
                  <a:prstClr val="black"/>
                </a:solidFill>
                <a:effectLst/>
                <a:uLnTx/>
                <a:uFillTx/>
                <a:latin typeface="Century Gothic" panose="020B0502020202020204" pitchFamily="34" charset="0"/>
                <a:ea typeface="+mn-ea"/>
                <a:cs typeface="+mn-cs"/>
              </a:rPr>
              <a:t>John Reed is _______ and _______ for his age.</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baseline="0" dirty="0">
                <a:solidFill>
                  <a:prstClr val="black"/>
                </a:solidFill>
                <a:latin typeface="Century Gothic" panose="020B0502020202020204" pitchFamily="34" charset="0"/>
              </a:rPr>
              <a:t>Why</a:t>
            </a:r>
            <a:r>
              <a:rPr lang="en-US" sz="2400" dirty="0">
                <a:solidFill>
                  <a:prstClr val="black"/>
                </a:solidFill>
                <a:latin typeface="Century Gothic" panose="020B0502020202020204" pitchFamily="34" charset="0"/>
              </a:rPr>
              <a:t> does </a:t>
            </a:r>
            <a:r>
              <a:rPr lang="en-US" sz="2400" dirty="0" err="1">
                <a:solidFill>
                  <a:prstClr val="black"/>
                </a:solidFill>
                <a:latin typeface="Century Gothic" panose="020B0502020202020204" pitchFamily="34" charset="0"/>
              </a:rPr>
              <a:t>Mrs</a:t>
            </a:r>
            <a:r>
              <a:rPr lang="en-US" sz="2400" dirty="0">
                <a:solidFill>
                  <a:prstClr val="black"/>
                </a:solidFill>
                <a:latin typeface="Century Gothic" panose="020B0502020202020204" pitchFamily="34" charset="0"/>
              </a:rPr>
              <a:t> Reed exclude Jane from the rest of the family in the drawing room?</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b="0" u="none" strike="noStrike" kern="1200" cap="none" spc="0" normalizeH="0" baseline="0" noProof="0" dirty="0">
                <a:ln>
                  <a:noFill/>
                </a:ln>
                <a:solidFill>
                  <a:prstClr val="black"/>
                </a:solidFill>
                <a:effectLst/>
                <a:uLnTx/>
                <a:uFillTx/>
                <a:latin typeface="Century Gothic" panose="020B0502020202020204" pitchFamily="34" charset="0"/>
              </a:rPr>
              <a:t>How are John Reed and Noah </a:t>
            </a:r>
            <a:r>
              <a:rPr kumimoji="0" lang="en-US" sz="2400" b="0" u="none" strike="noStrike" kern="1200" cap="none" spc="0" normalizeH="0" baseline="0" noProof="0" dirty="0" err="1">
                <a:ln>
                  <a:noFill/>
                </a:ln>
                <a:solidFill>
                  <a:prstClr val="black"/>
                </a:solidFill>
                <a:effectLst/>
                <a:uLnTx/>
                <a:uFillTx/>
                <a:latin typeface="Century Gothic" panose="020B0502020202020204" pitchFamily="34" charset="0"/>
              </a:rPr>
              <a:t>Claypole</a:t>
            </a:r>
            <a:r>
              <a:rPr kumimoji="0" lang="en-US" sz="2400" b="0" u="none" strike="noStrike" kern="1200" cap="none" spc="0" normalizeH="0" baseline="0" noProof="0" dirty="0">
                <a:ln>
                  <a:noFill/>
                </a:ln>
                <a:solidFill>
                  <a:prstClr val="black"/>
                </a:solidFill>
                <a:effectLst/>
                <a:uLnTx/>
                <a:uFillTx/>
                <a:latin typeface="Century Gothic" panose="020B0502020202020204" pitchFamily="34" charset="0"/>
              </a:rPr>
              <a:t> similar?</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 name="TextBox 14"/>
          <p:cNvSpPr txBox="1"/>
          <p:nvPr/>
        </p:nvSpPr>
        <p:spPr>
          <a:xfrm>
            <a:off x="1037967" y="5177129"/>
            <a:ext cx="7710614" cy="1569660"/>
          </a:xfrm>
          <a:prstGeom prst="rect">
            <a:avLst/>
          </a:prstGeom>
          <a:solidFill>
            <a:schemeClr val="tx1"/>
          </a:solidFill>
          <a:ln w="25400">
            <a:solidFill>
              <a:schemeClr val="dk1"/>
            </a:solidFill>
          </a:ln>
        </p:spPr>
        <p:txBody>
          <a:bodyPr wrap="square" rtlCol="0" anchor="t">
            <a:noAutofit/>
          </a:bodyPr>
          <a:lstStyle/>
          <a:p>
            <a:pPr lvl="0" defTabSz="914400">
              <a:spcAft>
                <a:spcPts val="300"/>
              </a:spcAf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US" sz="2400" dirty="0">
                <a:solidFill>
                  <a:prstClr val="black"/>
                </a:solidFill>
                <a:latin typeface="Century Gothic" panose="020B0502020202020204" pitchFamily="34" charset="0"/>
              </a:rPr>
              <a:t>How do we know that John Reed is a </a:t>
            </a:r>
            <a:r>
              <a:rPr lang="en-US" sz="2400" i="1" u="sng" dirty="0">
                <a:solidFill>
                  <a:prstClr val="black"/>
                </a:solidFill>
                <a:latin typeface="Century Gothic" panose="020B0502020202020204" pitchFamily="34" charset="0"/>
              </a:rPr>
              <a:t>malicious</a:t>
            </a:r>
            <a:r>
              <a:rPr lang="en-US" sz="2400" dirty="0">
                <a:solidFill>
                  <a:prstClr val="black"/>
                </a:solidFill>
                <a:latin typeface="Century Gothic" panose="020B0502020202020204" pitchFamily="34" charset="0"/>
              </a:rPr>
              <a:t> character?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861143" y="414269"/>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Character Focus: Jane</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Century Gothic" panose="020B0502020202020204" pitchFamily="34" charset="0"/>
              </a:rPr>
              <a:t>John and Jane</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TextBox 14"/>
          <p:cNvSpPr txBox="1"/>
          <p:nvPr/>
        </p:nvSpPr>
        <p:spPr>
          <a:xfrm>
            <a:off x="804835" y="5512125"/>
            <a:ext cx="8215596" cy="1200329"/>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lvl="0" defTabSz="914400"/>
            <a:r>
              <a:rPr lang="en-GB" sz="2400" b="1" dirty="0">
                <a:solidFill>
                  <a:prstClr val="black"/>
                </a:solidFill>
                <a:latin typeface="Century Gothic" panose="020B0502020202020204" pitchFamily="34" charset="0"/>
              </a:rPr>
              <a:t>Discuss in pairs:</a:t>
            </a:r>
          </a:p>
          <a:p>
            <a:pPr lvl="0" defTabSz="914400"/>
            <a:r>
              <a:rPr lang="en-GB" sz="2400" dirty="0">
                <a:solidFill>
                  <a:prstClr val="black"/>
                </a:solidFill>
                <a:latin typeface="Century Gothic" panose="020B0502020202020204" pitchFamily="34" charset="0"/>
              </a:rPr>
              <a:t>Jane is John Reed’s cousin. Why do you think he treats Jane in this way?</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5" name="Picture 3"/>
          <p:cNvPicPr>
            <a:picLocks noChangeAspect="1"/>
          </p:cNvPicPr>
          <p:nvPr/>
        </p:nvPicPr>
        <p:blipFill>
          <a:blip r:embed="rId3"/>
          <a:stretch>
            <a:fillRect/>
          </a:stretch>
        </p:blipFill>
        <p:spPr>
          <a:xfrm>
            <a:off x="7463021" y="3175687"/>
            <a:ext cx="1545055" cy="2185594"/>
          </a:xfrm>
          <a:prstGeom prst="rect">
            <a:avLst/>
          </a:prstGeom>
        </p:spPr>
      </p:pic>
      <p:sp>
        <p:nvSpPr>
          <p:cNvPr id="7" name="TextBox 6"/>
          <p:cNvSpPr txBox="1"/>
          <p:nvPr/>
        </p:nvSpPr>
        <p:spPr>
          <a:xfrm>
            <a:off x="833257" y="174897"/>
            <a:ext cx="8215596" cy="2485787"/>
          </a:xfrm>
          <a:prstGeom prst="wedgeRoundRectCallout">
            <a:avLst>
              <a:gd name="adj1" fmla="val 30704"/>
              <a:gd name="adj2" fmla="val 70953"/>
              <a:gd name="adj3" fmla="val 16667"/>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Habitually obedient to John</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 came up to his chair: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 spent some three minutes in thrusting out his tongue at me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 far as he could without damaging the roots: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 knew he would soon strike</a:t>
            </a:r>
            <a:r>
              <a:rPr kumimoji="0" lang="en-US" sz="2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and while dreading the blow, I mused on the disgusting and ugly appearance of him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who would presently deal it. I wonder if he read that notion in my face; for,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all at once, without speaking, he struck suddenly and strongly</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pic>
        <p:nvPicPr>
          <p:cNvPr id="9" name="Picture 8">
            <a:extLst>
              <a:ext uri="{FF2B5EF4-FFF2-40B4-BE49-F238E27FC236}">
                <a16:creationId xmlns:a16="http://schemas.microsoft.com/office/drawing/2014/main" id="{3D70F418-1FA7-E345-A9FC-0534B0B76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36" y="0"/>
            <a:ext cx="572790" cy="720000"/>
          </a:xfrm>
          <a:prstGeom prst="rect">
            <a:avLst/>
          </a:prstGeom>
        </p:spPr>
      </p:pic>
    </p:spTree>
    <p:extLst>
      <p:ext uri="{BB962C8B-B14F-4D97-AF65-F5344CB8AC3E}">
        <p14:creationId xmlns:p14="http://schemas.microsoft.com/office/powerpoint/2010/main" val="19350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3" name="Picture 2"/>
          <p:cNvPicPr>
            <a:picLocks noChangeAspect="1"/>
          </p:cNvPicPr>
          <p:nvPr/>
        </p:nvPicPr>
        <p:blipFill rotWithShape="1">
          <a:blip r:embed="rId2"/>
          <a:srcRect l="24899" t="2750" r="36443" b="2750"/>
          <a:stretch/>
        </p:blipFill>
        <p:spPr>
          <a:xfrm>
            <a:off x="1060093" y="1303045"/>
            <a:ext cx="1728192" cy="2376264"/>
          </a:xfrm>
          <a:prstGeom prst="rect">
            <a:avLst/>
          </a:prstGeom>
        </p:spPr>
      </p:pic>
      <p:sp>
        <p:nvSpPr>
          <p:cNvPr id="4" name="TextBox 3"/>
          <p:cNvSpPr txBox="1"/>
          <p:nvPr/>
        </p:nvSpPr>
        <p:spPr>
          <a:xfrm>
            <a:off x="1524626" y="3494643"/>
            <a:ext cx="845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751" y="4681723"/>
            <a:ext cx="5808329" cy="1841993"/>
          </a:xfrm>
          <a:prstGeom prst="rect">
            <a:avLst/>
          </a:prstGeom>
        </p:spPr>
      </p:pic>
      <p:pic>
        <p:nvPicPr>
          <p:cNvPr id="6" name="Picture 5"/>
          <p:cNvPicPr>
            <a:picLocks noChangeAspect="1"/>
          </p:cNvPicPr>
          <p:nvPr/>
        </p:nvPicPr>
        <p:blipFill rotWithShape="1">
          <a:blip r:embed="rId4"/>
          <a:srcRect l="61635" t="-333" r="159" b="30933"/>
          <a:stretch/>
        </p:blipFill>
        <p:spPr>
          <a:xfrm>
            <a:off x="1086954" y="4116003"/>
            <a:ext cx="1721279" cy="2376264"/>
          </a:xfrm>
          <a:prstGeom prst="rect">
            <a:avLst/>
          </a:prstGeom>
        </p:spPr>
      </p:pic>
      <p:sp>
        <p:nvSpPr>
          <p:cNvPr id="7" name="TextBox 6"/>
          <p:cNvSpPr txBox="1"/>
          <p:nvPr/>
        </p:nvSpPr>
        <p:spPr>
          <a:xfrm>
            <a:off x="1627344" y="6307601"/>
            <a:ext cx="7965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a:t>
            </a:r>
          </a:p>
        </p:txBody>
      </p:sp>
      <p:sp>
        <p:nvSpPr>
          <p:cNvPr id="8" name="TextBox 7"/>
          <p:cNvSpPr txBox="1"/>
          <p:nvPr/>
        </p:nvSpPr>
        <p:spPr>
          <a:xfrm>
            <a:off x="3160440" y="1148251"/>
            <a:ext cx="576064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is a bitter, rainy day at Gateshead Hall. Jane is not allowed to sit with the Reed family until she behaves in a more pleasing way. She goes to sit on the window seat to read a book quietly. Her large cousin, John Reed, goes looking for her. Jane is scared of John because he is a bully and he is older than her. John hits Jane. </a:t>
            </a:r>
          </a:p>
        </p:txBody>
      </p:sp>
      <p:sp>
        <p:nvSpPr>
          <p:cNvPr id="10" name="TextBox 9"/>
          <p:cNvSpPr txBox="1"/>
          <p:nvPr/>
        </p:nvSpPr>
        <p:spPr>
          <a:xfrm>
            <a:off x="5140177" y="6354439"/>
            <a:ext cx="175347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Gateshead Hall</a:t>
            </a:r>
          </a:p>
        </p:txBody>
      </p:sp>
      <p:sp>
        <p:nvSpPr>
          <p:cNvPr id="11" name="TextBox 10"/>
          <p:cNvSpPr txBox="1"/>
          <p:nvPr/>
        </p:nvSpPr>
        <p:spPr>
          <a:xfrm>
            <a:off x="978567" y="189569"/>
            <a:ext cx="81654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Here is what has happened so far in Chapter 1.</a:t>
            </a:r>
          </a:p>
        </p:txBody>
      </p:sp>
    </p:spTree>
    <p:extLst>
      <p:ext uri="{BB962C8B-B14F-4D97-AF65-F5344CB8AC3E}">
        <p14:creationId xmlns:p14="http://schemas.microsoft.com/office/powerpoint/2010/main" val="122117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815391" y="188640"/>
            <a:ext cx="8328609" cy="30623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and John are in the middle of an argument. Let’s carry on reading to find out what happens next.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Chapter 1</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from</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‘That is for your impudence …’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(page 13)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to</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 was borne upstairs.’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(page 14)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87" y="4198252"/>
            <a:ext cx="8688649" cy="2755428"/>
          </a:xfrm>
          <a:prstGeom prst="rect">
            <a:avLst/>
          </a:prstGeom>
        </p:spPr>
      </p:pic>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26589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65505" y="0"/>
            <a:ext cx="2178495" cy="59093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impudence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rudeness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Accustomed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used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thence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from there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dependent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needing help from someone in order to live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389765"/>
            <a:ext cx="667170" cy="1000502"/>
          </a:xfrm>
          <a:prstGeom prst="rect">
            <a:avLst/>
          </a:prstGeom>
        </p:spPr>
      </p:pic>
      <p:sp>
        <p:nvSpPr>
          <p:cNvPr id="4" name="Rectangle 3"/>
          <p:cNvSpPr/>
          <p:nvPr/>
        </p:nvSpPr>
        <p:spPr>
          <a:xfrm>
            <a:off x="731520" y="0"/>
            <a:ext cx="6233985"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“That is for your impudence in answering mama awhile since,” said he, “and for your sneaking way of getting behind curtains, and for the look you had in your eyes two minutes since, you rat!”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Accustomed to John Reed’s abuse, I never had an idea of replying to it; my care was how to endure the blow which would certainly follow the insult.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“What were you doing behind the curtain?” he asked.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was reading.”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“Show the book.”</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returned to the window and fetched it thence.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have no business to take our books; you are a dependent, mama says; you have no money; your father left you none; you ought to beg, and not to live here with gentlemen’s children like us, and eat the same meals we do, and wear clothes at our mama’s expense.  Now, I’ll teach you to rummage my bookshelves: for they are mine; all the house belongs to me, or will do in a few years.  Go and stand by the door, out of the way of the mirror and the windows.”</a:t>
            </a:r>
          </a:p>
        </p:txBody>
      </p:sp>
    </p:spTree>
    <p:extLst>
      <p:ext uri="{BB962C8B-B14F-4D97-AF65-F5344CB8AC3E}">
        <p14:creationId xmlns:p14="http://schemas.microsoft.com/office/powerpoint/2010/main" val="37929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65505" y="0"/>
            <a:ext cx="2178495" cy="507831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poise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move or position in a careful 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Nero and Caligula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famously tyrannical Roman emperors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389765"/>
            <a:ext cx="667170" cy="1000502"/>
          </a:xfrm>
          <a:prstGeom prst="rect">
            <a:avLst/>
          </a:prstGeom>
        </p:spPr>
      </p:pic>
      <p:sp>
        <p:nvSpPr>
          <p:cNvPr id="4" name="Rectangle 3"/>
          <p:cNvSpPr/>
          <p:nvPr/>
        </p:nvSpPr>
        <p:spPr>
          <a:xfrm>
            <a:off x="748451" y="0"/>
            <a:ext cx="6196695"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did so, not at first aware what was his intention; but when I saw him lift and poise the book and stand in act to hurl it, I instinctively started aside with a cry of alarm: not soon enough, however; the volume was flung, it hit me, and I fell, striking my head against the door and cutting it.  The cut bled, the pain was sharp: my terror had passed its climax; other feelings succeeded.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“Wicked and cruel boy!” I said.  “You are like a murderer—you are like a slave-driver—you are like the Roman emperors!”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 had read Goldsmith’s History of Rome, and had formed my opinion of Nero, Caligula, etc.  Also I had drawn parallels in silence, which I never thought thus to have declared aloud.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“What! what!” he cried.  “Did she say that to me?  Did you hear her, Eliza and Georgiana?  Won’t I tell mama? but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5118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pring xmlns="66eb2665-5259-4d07-aae6-d909f8d4f955" xsi:nil="true"/>
    <_ip_UnifiedCompliancePolicyProperties xmlns="http://schemas.microsoft.com/sharepoint/v3" xsi:nil="true"/>
    <Ark_x0020_Department xmlns="9c6500c0-19b7-4dc1-a957-fb6bf8f5f217">English Mastery</Ark_x0020_Depart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2CC960-AD39-4B95-B00A-292FB2A7F154}">
  <ds:schemaRefs>
    <ds:schemaRef ds:uri="http://schemas.microsoft.com/office/2006/metadata/properties"/>
    <ds:schemaRef ds:uri="http://schemas.microsoft.com/office/infopath/2007/PartnerControls"/>
    <ds:schemaRef ds:uri="http://schemas.microsoft.com/sharepoint/v3"/>
    <ds:schemaRef ds:uri="66eb2665-5259-4d07-aae6-d909f8d4f955"/>
    <ds:schemaRef ds:uri="9c6500c0-19b7-4dc1-a957-fb6bf8f5f217"/>
  </ds:schemaRefs>
</ds:datastoreItem>
</file>

<file path=customXml/itemProps2.xml><?xml version="1.0" encoding="utf-8"?>
<ds:datastoreItem xmlns:ds="http://schemas.openxmlformats.org/officeDocument/2006/customXml" ds:itemID="{DAF5989E-A5D4-4D3B-88FF-660E5F04F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D6173B-FB46-4E76-B29D-9711E1E42A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148</TotalTime>
  <Words>3641</Words>
  <Application>Microsoft Office PowerPoint</Application>
  <PresentationFormat>On-screen Show (4:3)</PresentationFormat>
  <Paragraphs>303</Paragraphs>
  <Slides>25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Century Gothic</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9</cp:revision>
  <dcterms:created xsi:type="dcterms:W3CDTF">2021-05-19T13:24:40Z</dcterms:created>
  <dcterms:modified xsi:type="dcterms:W3CDTF">2022-06-14T08:28:19Z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