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1"/>
  </p:notesMasterIdLst>
  <p:sldIdLst>
    <p:sldId id="273" r:id="rId5"/>
    <p:sldId id="274" r:id="rId6"/>
    <p:sldId id="634" r:id="rId7"/>
    <p:sldId id="626" r:id="rId8"/>
    <p:sldId id="615" r:id="rId9"/>
    <p:sldId id="616" r:id="rId10"/>
    <p:sldId id="617" r:id="rId11"/>
    <p:sldId id="628" r:id="rId12"/>
    <p:sldId id="629" r:id="rId13"/>
    <p:sldId id="607" r:id="rId14"/>
    <p:sldId id="608" r:id="rId15"/>
    <p:sldId id="630" r:id="rId16"/>
    <p:sldId id="631" r:id="rId17"/>
    <p:sldId id="572" r:id="rId18"/>
    <p:sldId id="633" r:id="rId19"/>
    <p:sldId id="32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D7FEF-397A-4E6B-9241-9E7D598AEF2C}" v="1" dt="2022-06-14T08:49:00.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687"/>
  </p:normalViewPr>
  <p:slideViewPr>
    <p:cSldViewPr snapToGrid="0" snapToObjects="1">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Wallace" userId="4013747d-563c-42aa-bf01-70dd3c96ac1a" providerId="ADAL" clId="{584C9FEC-4542-4CB9-A13E-2F76B5ACCFE2}"/>
    <pc:docChg chg="delSld delMainMaster">
      <pc:chgData name="Nick Wallace" userId="4013747d-563c-42aa-bf01-70dd3c96ac1a" providerId="ADAL" clId="{584C9FEC-4542-4CB9-A13E-2F76B5ACCFE2}" dt="2021-08-27T11:52:40.752" v="0" actId="47"/>
      <pc:docMkLst>
        <pc:docMk/>
      </pc:docMkLst>
      <pc:sldChg chg="del">
        <pc:chgData name="Nick Wallace" userId="4013747d-563c-42aa-bf01-70dd3c96ac1a" providerId="ADAL" clId="{584C9FEC-4542-4CB9-A13E-2F76B5ACCFE2}" dt="2021-08-27T11:52:40.752" v="0" actId="47"/>
        <pc:sldMkLst>
          <pc:docMk/>
          <pc:sldMk cId="2962779521" sldId="328"/>
        </pc:sldMkLst>
      </pc:sldChg>
      <pc:sldMasterChg chg="del delSldLayout">
        <pc:chgData name="Nick Wallace" userId="4013747d-563c-42aa-bf01-70dd3c96ac1a" providerId="ADAL" clId="{584C9FEC-4542-4CB9-A13E-2F76B5ACCFE2}" dt="2021-08-27T11:52:40.752" v="0" actId="47"/>
        <pc:sldMasterMkLst>
          <pc:docMk/>
          <pc:sldMasterMk cId="538811148" sldId="2147483674"/>
        </pc:sldMasterMkLst>
        <pc:sldLayoutChg chg="del">
          <pc:chgData name="Nick Wallace" userId="4013747d-563c-42aa-bf01-70dd3c96ac1a" providerId="ADAL" clId="{584C9FEC-4542-4CB9-A13E-2F76B5ACCFE2}" dt="2021-08-27T11:52:40.752" v="0" actId="47"/>
          <pc:sldLayoutMkLst>
            <pc:docMk/>
            <pc:sldMasterMk cId="538811148" sldId="2147483674"/>
            <pc:sldLayoutMk cId="1938438335" sldId="2147483675"/>
          </pc:sldLayoutMkLst>
        </pc:sldLayoutChg>
      </pc:sldMasterChg>
    </pc:docChg>
  </pc:docChgLst>
  <pc:docChgLst>
    <pc:chgData name="Michlyn Caffrey" userId="762c582e-cfa0-4eba-9e72-f878cb725417" providerId="ADAL" clId="{B7A08B75-E62A-7D4B-B875-C122C745B870}"/>
    <pc:docChg chg="modSld">
      <pc:chgData name="Michlyn Caffrey" userId="762c582e-cfa0-4eba-9e72-f878cb725417" providerId="ADAL" clId="{B7A08B75-E62A-7D4B-B875-C122C745B870}" dt="2021-06-14T16:38:51.332" v="0" actId="2165"/>
      <pc:docMkLst>
        <pc:docMk/>
      </pc:docMkLst>
      <pc:sldChg chg="modSp mod">
        <pc:chgData name="Michlyn Caffrey" userId="762c582e-cfa0-4eba-9e72-f878cb725417" providerId="ADAL" clId="{B7A08B75-E62A-7D4B-B875-C122C745B870}" dt="2021-06-14T16:38:51.332" v="0" actId="2165"/>
        <pc:sldMkLst>
          <pc:docMk/>
          <pc:sldMk cId="4267983176" sldId="274"/>
        </pc:sldMkLst>
        <pc:graphicFrameChg chg="modGraphic">
          <ac:chgData name="Michlyn Caffrey" userId="762c582e-cfa0-4eba-9e72-f878cb725417" providerId="ADAL" clId="{B7A08B75-E62A-7D4B-B875-C122C745B870}" dt="2021-06-14T16:38:51.332" v="0" actId="2165"/>
          <ac:graphicFrameMkLst>
            <pc:docMk/>
            <pc:sldMk cId="4267983176" sldId="274"/>
            <ac:graphicFrameMk id="4" creationId="{00000000-0000-0000-0000-000000000000}"/>
          </ac:graphicFrameMkLst>
        </pc:graphicFrameChg>
      </pc:sldChg>
    </pc:docChg>
  </pc:docChgLst>
  <pc:docChgLst>
    <pc:chgData name="Amelia Gann" userId="a95102bd-f64e-4ce2-9edd-ab4cfddf1826" providerId="ADAL" clId="{64BD7FEF-397A-4E6B-9241-9E7D598AEF2C}"/>
    <pc:docChg chg="addSld modSld">
      <pc:chgData name="Amelia Gann" userId="a95102bd-f64e-4ce2-9edd-ab4cfddf1826" providerId="ADAL" clId="{64BD7FEF-397A-4E6B-9241-9E7D598AEF2C}" dt="2022-06-14T08:49:00.116" v="0"/>
      <pc:docMkLst>
        <pc:docMk/>
      </pc:docMkLst>
      <pc:sldChg chg="add">
        <pc:chgData name="Amelia Gann" userId="a95102bd-f64e-4ce2-9edd-ab4cfddf1826" providerId="ADAL" clId="{64BD7FEF-397A-4E6B-9241-9E7D598AEF2C}" dt="2022-06-14T08:49:00.116" v="0"/>
        <pc:sldMkLst>
          <pc:docMk/>
          <pc:sldMk cId="4248340963" sldId="3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E5C56-BB52-A240-9D30-0D9F6BBE93B1}" type="datetimeFigureOut">
              <a:rPr lang="en-US" smtClean="0"/>
              <a:t>6/14/2022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B5E8C4-5109-F940-8BA7-AF8C99A0A7AF}" type="slidenum">
              <a:rPr lang="en-US" smtClean="0"/>
              <a:t>‹#›</a:t>
            </a:fld>
            <a:endParaRPr lang="en-US"/>
          </a:p>
        </p:txBody>
      </p:sp>
    </p:spTree>
    <p:extLst>
      <p:ext uri="{BB962C8B-B14F-4D97-AF65-F5344CB8AC3E}">
        <p14:creationId xmlns:p14="http://schemas.microsoft.com/office/powerpoint/2010/main" val="399264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96D01-B61C-4A4D-AD74-E4A6453345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976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0DA85F-09D0-4248-B807-484CC974D749}" type="slidenum">
              <a:rPr lang="en-GB" smtClean="0"/>
              <a:t>16</a:t>
            </a:fld>
            <a:endParaRPr lang="en-GB"/>
          </a:p>
        </p:txBody>
      </p:sp>
    </p:spTree>
    <p:extLst>
      <p:ext uri="{BB962C8B-B14F-4D97-AF65-F5344CB8AC3E}">
        <p14:creationId xmlns:p14="http://schemas.microsoft.com/office/powerpoint/2010/main" val="3600744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p:cNvSpPr txBox="1"/>
          <p:nvPr userDrawn="1"/>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35525257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TextBox 6"/>
          <p:cNvSpPr txBox="1"/>
          <p:nvPr/>
        </p:nvSpPr>
        <p:spPr>
          <a:xfrm rot="16200000">
            <a:off x="-3075057" y="3075057"/>
            <a:ext cx="6858000" cy="707886"/>
          </a:xfrm>
          <a:prstGeom prst="rect">
            <a:avLst/>
          </a:prstGeom>
          <a:solidFill>
            <a:srgbClr val="FFC000"/>
          </a:solidFill>
        </p:spPr>
        <p:txBody>
          <a:bodyPr wrap="square" rtlCol="0">
            <a:spAutoFit/>
          </a:bodyPr>
          <a:lstStyle/>
          <a:p>
            <a:pPr algn="ctr"/>
            <a:endParaRPr lang="en-GB" sz="4000" b="1">
              <a:solidFill>
                <a:prstClr val="white"/>
              </a:solidFill>
              <a:latin typeface="Century Gothic" panose="020B0502020202020204" pitchFamily="34" charset="0"/>
            </a:endParaRPr>
          </a:p>
        </p:txBody>
      </p:sp>
    </p:spTree>
    <p:extLst>
      <p:ext uri="{BB962C8B-B14F-4D97-AF65-F5344CB8AC3E}">
        <p14:creationId xmlns:p14="http://schemas.microsoft.com/office/powerpoint/2010/main" val="4117393306"/>
      </p:ext>
    </p:extLst>
  </p:cSld>
  <p:clrMap bg1="dk1" tx1="lt1" bg2="dk2" tx2="lt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office.com/Pages/ResponsePage.aspx?id=dBTLADSljUaCn2NuzjLCTHJLiI302r5AmDJRSl_MTiNUQjJaNFAyMkVXOE1UM0xXNEEwMkxJWDk4MC4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413338"/>
            <a:ext cx="830333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this lesson, students will be mastering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Mastery Content: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Miss Temple treats Helen and Jane well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begins to enjoy parts of her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Jane is maturing as a person </a:t>
            </a:r>
          </a:p>
          <a:p>
            <a:pPr marR="0" lvl="0" algn="l" defTabSz="914400" rtl="0" eaLnBrk="1" fontAlgn="auto" latinLnBrk="0" hangingPunct="1">
              <a:lnSpc>
                <a:spcPct val="100000"/>
              </a:lnSpc>
              <a:spcBef>
                <a:spcPts val="0"/>
              </a:spcBef>
              <a:spcAft>
                <a:spcPts val="0"/>
              </a:spcAft>
              <a:buClrTx/>
              <a:buSzTx/>
              <a:tabLst/>
              <a:defRPr/>
            </a:pPr>
            <a:r>
              <a:rPr lang="en-GB" b="1" dirty="0">
                <a:solidFill>
                  <a:prstClr val="black"/>
                </a:solidFill>
                <a:latin typeface="Century Gothic" panose="020B0502020202020204" pitchFamily="34" charset="0"/>
              </a:rPr>
              <a:t>Learning Objective:</a:t>
            </a:r>
            <a:endParaRPr kumimoji="0" lang="en-GB"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lvl="0" defTabSz="914400"/>
            <a:r>
              <a:rPr lang="en-GB" dirty="0">
                <a:solidFill>
                  <a:prstClr val="black"/>
                </a:solidFill>
                <a:latin typeface="Century Gothic" panose="020B0502020202020204" pitchFamily="34" charset="0"/>
              </a:rPr>
              <a:t>To explore how Jane has changed since she arrived at Lowood. </a:t>
            </a:r>
            <a:endParaRPr kumimoji="0" lang="en-GB"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TextBox 3"/>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 Content</a:t>
            </a:r>
          </a:p>
        </p:txBody>
      </p:sp>
    </p:spTree>
    <p:extLst>
      <p:ext uri="{BB962C8B-B14F-4D97-AF65-F5344CB8AC3E}">
        <p14:creationId xmlns:p14="http://schemas.microsoft.com/office/powerpoint/2010/main" val="404193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82614" y="1013827"/>
            <a:ext cx="8286658" cy="2462213"/>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In pairs, look at the resource which details parts of Jane’s life at Gateshead Hall and </a:t>
            </a:r>
            <a:r>
              <a:rPr kumimoji="0" lang="en-GB" sz="2400" b="0"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Explain how Jane’s life has changed, or how Jane’s life has remained similar to Gateshead Hall.</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You also need to come up with two examples of your own!</a:t>
            </a: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Jane’s life</a:t>
            </a:r>
          </a:p>
        </p:txBody>
      </p:sp>
      <p:sp>
        <p:nvSpPr>
          <p:cNvPr id="7" name="Rectangle 6"/>
          <p:cNvSpPr/>
          <p:nvPr/>
        </p:nvSpPr>
        <p:spPr>
          <a:xfrm>
            <a:off x="782614" y="87015"/>
            <a:ext cx="8286658"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 lot has changed in Jane’s life since she arrived at </a:t>
            </a:r>
            <a:r>
              <a:rPr kumimoji="0" lang="en-GB" sz="2400" b="1" i="0" u="none" strike="noStrike" kern="1200" cap="none" spc="0" normalizeH="0" baseline="0" noProof="0" dirty="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School.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686" y="3645024"/>
            <a:ext cx="4725626" cy="3012886"/>
          </a:xfrm>
          <a:prstGeom prst="rect">
            <a:avLst/>
          </a:prstGeom>
          <a:ln/>
        </p:spPr>
        <p:style>
          <a:lnRef idx="2">
            <a:schemeClr val="dk1"/>
          </a:lnRef>
          <a:fillRef idx="1">
            <a:schemeClr val="lt1"/>
          </a:fillRef>
          <a:effectRef idx="0">
            <a:schemeClr val="dk1"/>
          </a:effectRef>
          <a:fontRef idx="minor">
            <a:schemeClr val="dk1"/>
          </a:fontRef>
        </p:style>
      </p:pic>
      <p:pic>
        <p:nvPicPr>
          <p:cNvPr id="8" name="Picture 7">
            <a:extLst>
              <a:ext uri="{FF2B5EF4-FFF2-40B4-BE49-F238E27FC236}">
                <a16:creationId xmlns:a16="http://schemas.microsoft.com/office/drawing/2014/main" id="{842CA95A-AE5B-4C65-AF88-8D03963F18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pic>
        <p:nvPicPr>
          <p:cNvPr id="9" name="Picture 8">
            <a:extLst>
              <a:ext uri="{FF2B5EF4-FFF2-40B4-BE49-F238E27FC236}">
                <a16:creationId xmlns:a16="http://schemas.microsoft.com/office/drawing/2014/main" id="{14E54671-29B4-4F10-9082-DE33CF25E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2051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1125" y="44624"/>
            <a:ext cx="8288147"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Let’s look again at the final paragraphs from </a:t>
            </a:r>
            <a:r>
              <a:rPr kumimoji="0" lang="en-GB" sz="2400" b="1" i="0" u="none" strike="noStrike" kern="1200" cap="none" spc="0" normalizeH="0" baseline="0" noProof="0">
                <a:ln>
                  <a:noFill/>
                </a:ln>
                <a:solidFill>
                  <a:srgbClr val="4F81BD"/>
                </a:solidFill>
                <a:effectLst/>
                <a:uLnTx/>
                <a:uFillTx/>
                <a:latin typeface="Century Gothic" panose="020B0502020202020204" pitchFamily="34" charset="0"/>
                <a:ea typeface="Calibri" panose="020F0502020204030204" pitchFamily="34" charset="0"/>
                <a:cs typeface="Times New Roman" panose="02020603050405020304" pitchFamily="18" charset="0"/>
              </a:rPr>
              <a:t>this chapter</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compare it to something </a:t>
            </a:r>
            <a:r>
              <a:rPr kumimoji="0" lang="en-GB" sz="2400" b="1" i="0" u="none" strike="noStrike" kern="1200" cap="none" spc="0" normalizeH="0" baseline="0" noProof="0">
                <a:ln>
                  <a:noFill/>
                </a:ln>
                <a:solidFill>
                  <a:srgbClr val="8064A2"/>
                </a:solidFill>
                <a:effectLst/>
                <a:uLnTx/>
                <a:uFillTx/>
                <a:latin typeface="Century Gothic" panose="020B0502020202020204" pitchFamily="34" charset="0"/>
                <a:ea typeface="Calibri" panose="020F0502020204030204" pitchFamily="34" charset="0"/>
                <a:cs typeface="Times New Roman" panose="02020603050405020304" pitchFamily="18" charset="0"/>
              </a:rPr>
              <a:t>Jane said earlier in Chapter 3</a:t>
            </a: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p:txBody>
      </p:sp>
      <p:pic>
        <p:nvPicPr>
          <p:cNvPr id="11" name="Picture 10"/>
          <p:cNvPicPr>
            <a:picLocks noChangeAspect="1"/>
          </p:cNvPicPr>
          <p:nvPr/>
        </p:nvPicPr>
        <p:blipFill rotWithShape="1">
          <a:blip r:embed="rId2"/>
          <a:srcRect l="24899" t="2750" r="30805" b="2750"/>
          <a:stretch/>
        </p:blipFill>
        <p:spPr>
          <a:xfrm>
            <a:off x="7629272" y="4012661"/>
            <a:ext cx="1440000" cy="1728001"/>
          </a:xfrm>
          <a:prstGeom prst="rect">
            <a:avLst/>
          </a:prstGeom>
        </p:spPr>
        <p:style>
          <a:lnRef idx="2">
            <a:schemeClr val="accent4"/>
          </a:lnRef>
          <a:fillRef idx="1">
            <a:schemeClr val="lt1"/>
          </a:fillRef>
          <a:effectRef idx="0">
            <a:schemeClr val="accent4"/>
          </a:effectRef>
          <a:fontRef idx="minor">
            <a:schemeClr val="dk1"/>
          </a:fontRef>
        </p:style>
      </p:pic>
      <p:sp>
        <p:nvSpPr>
          <p:cNvPr id="9" name="TextBox 8"/>
          <p:cNvSpPr txBox="1"/>
          <p:nvPr/>
        </p:nvSpPr>
        <p:spPr>
          <a:xfrm>
            <a:off x="7629272" y="5746030"/>
            <a:ext cx="14400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at Gateshead Hall</a:t>
            </a:r>
          </a:p>
        </p:txBody>
      </p:sp>
      <p:pic>
        <p:nvPicPr>
          <p:cNvPr id="8" name="Picture 2" descr="http://images1.fanpop.com/images/photos/1600000/Jane-Eyre-1996-film-jane-eyre-1611326-1024-57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26" t="5840" r="44551" b="2286"/>
          <a:stretch/>
        </p:blipFill>
        <p:spPr bwMode="auto">
          <a:xfrm>
            <a:off x="781126" y="1311388"/>
            <a:ext cx="1440000" cy="19468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1126" y="3214717"/>
            <a:ext cx="1440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at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endPar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 name="Rectangle 12"/>
          <p:cNvSpPr/>
          <p:nvPr/>
        </p:nvSpPr>
        <p:spPr>
          <a:xfrm>
            <a:off x="2294365" y="1447643"/>
            <a:ext cx="6776249" cy="209288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has Solomon said, ‘Better is a dinner of herbs where love is, than a stalled ox and hatred therewith.’ </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would not now have exchanged Lowood with all its privations for Gateshead and its daily luxuries.</a:t>
            </a:r>
          </a:p>
          <a:p>
            <a:pPr marL="0" marR="0" lvl="0" indent="0" algn="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privations </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hardships </a:t>
            </a:r>
          </a:p>
        </p:txBody>
      </p:sp>
      <p:sp>
        <p:nvSpPr>
          <p:cNvPr id="14" name="Rectangle 13"/>
          <p:cNvSpPr/>
          <p:nvPr/>
        </p:nvSpPr>
        <p:spPr>
          <a:xfrm>
            <a:off x="785782" y="3918734"/>
            <a:ext cx="6774908" cy="293926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shook my head: I could not see how poor people had the means of being kind; and then to learn to speak like them, to adopt their manners, to be uneducated, to grow up like one of the poor women I saw sometimes nursing their children or washing their clothes at the cottage doors of the village of Gateshead: no, I was not heroic enough to purchase liberty at the price of caste. </a:t>
            </a:r>
          </a:p>
          <a:p>
            <a:pPr marL="0" marR="0" lvl="0" indent="0" algn="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t>
            </a:r>
            <a:r>
              <a:rPr kumimoji="0" lang="en-GB" sz="20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aste</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 social class</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74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1125" y="44624"/>
            <a:ext cx="8288147" cy="116955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Think about the answers to these questions: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has Jane changed since Gateshead Hall?</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has Jane changed?</a:t>
            </a:r>
          </a:p>
        </p:txBody>
      </p:sp>
      <p:pic>
        <p:nvPicPr>
          <p:cNvPr id="11" name="Picture 10"/>
          <p:cNvPicPr>
            <a:picLocks noChangeAspect="1"/>
          </p:cNvPicPr>
          <p:nvPr/>
        </p:nvPicPr>
        <p:blipFill rotWithShape="1">
          <a:blip r:embed="rId2"/>
          <a:srcRect l="24899" t="2750" r="30805" b="2750"/>
          <a:stretch/>
        </p:blipFill>
        <p:spPr>
          <a:xfrm>
            <a:off x="7629272" y="4012661"/>
            <a:ext cx="1440000" cy="1728001"/>
          </a:xfrm>
          <a:prstGeom prst="rect">
            <a:avLst/>
          </a:prstGeom>
        </p:spPr>
      </p:pic>
      <p:sp>
        <p:nvSpPr>
          <p:cNvPr id="9" name="TextBox 8"/>
          <p:cNvSpPr txBox="1"/>
          <p:nvPr/>
        </p:nvSpPr>
        <p:spPr>
          <a:xfrm>
            <a:off x="7629272" y="5746030"/>
            <a:ext cx="14400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at Gateshead Hall</a:t>
            </a:r>
          </a:p>
        </p:txBody>
      </p:sp>
      <p:pic>
        <p:nvPicPr>
          <p:cNvPr id="8" name="Picture 2" descr="http://images1.fanpop.com/images/photos/1600000/Jane-Eyre-1996-film-jane-eyre-1611326-1024-57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26" t="5840" r="44551" b="2286"/>
          <a:stretch/>
        </p:blipFill>
        <p:spPr bwMode="auto">
          <a:xfrm>
            <a:off x="781126" y="1311388"/>
            <a:ext cx="1440000" cy="19468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1126" y="3214717"/>
            <a:ext cx="1440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at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endPar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 name="Rectangle 12"/>
          <p:cNvSpPr/>
          <p:nvPr/>
        </p:nvSpPr>
        <p:spPr>
          <a:xfrm>
            <a:off x="2294365" y="1566977"/>
            <a:ext cx="6776249" cy="209288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has Solomon said, ‘Better is a dinner of herbs where love is, than a stalled ox and hatred therewith.’ </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would not now have exchanged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 with all its privations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for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Gateshead and its daily luxuries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privations </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hardships </a:t>
            </a:r>
          </a:p>
        </p:txBody>
      </p:sp>
      <p:sp>
        <p:nvSpPr>
          <p:cNvPr id="14" name="Rectangle 13"/>
          <p:cNvSpPr/>
          <p:nvPr/>
        </p:nvSpPr>
        <p:spPr>
          <a:xfrm>
            <a:off x="781125" y="3922812"/>
            <a:ext cx="6774908" cy="293926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shook my head: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could not see how poor people had the means of being kind</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then to learn to speak like them, to adopt their manners, to be uneducated, to grow up like one of the poor women I saw sometimes nursing their children or washing their clothes at the cottage doors of the village of Gateshead: no,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was not heroic enough to purchase liberty at the price of caste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a:t>
            </a:r>
            <a:r>
              <a:rPr kumimoji="0" lang="en-GB" sz="20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aste</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 social class</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17F806A1-6A43-46D5-AC04-59D1DA947F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spTree>
    <p:extLst>
      <p:ext uri="{BB962C8B-B14F-4D97-AF65-F5344CB8AC3E}">
        <p14:creationId xmlns:p14="http://schemas.microsoft.com/office/powerpoint/2010/main" val="160447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1125" y="44624"/>
            <a:ext cx="8288147" cy="121571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Use your previous answers to write a paragraph on this question:</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How has Jane changed since her arrival at Lowood School?</a:t>
            </a:r>
          </a:p>
        </p:txBody>
      </p:sp>
      <p:pic>
        <p:nvPicPr>
          <p:cNvPr id="11" name="Picture 10"/>
          <p:cNvPicPr>
            <a:picLocks noChangeAspect="1"/>
          </p:cNvPicPr>
          <p:nvPr/>
        </p:nvPicPr>
        <p:blipFill rotWithShape="1">
          <a:blip r:embed="rId2"/>
          <a:srcRect l="24899" t="2750" r="30805" b="2750"/>
          <a:stretch/>
        </p:blipFill>
        <p:spPr>
          <a:xfrm>
            <a:off x="7629272" y="4012661"/>
            <a:ext cx="1440000" cy="1728001"/>
          </a:xfrm>
          <a:prstGeom prst="rect">
            <a:avLst/>
          </a:prstGeom>
        </p:spPr>
      </p:pic>
      <p:sp>
        <p:nvSpPr>
          <p:cNvPr id="9" name="TextBox 8"/>
          <p:cNvSpPr txBox="1"/>
          <p:nvPr/>
        </p:nvSpPr>
        <p:spPr>
          <a:xfrm>
            <a:off x="7629272" y="5746030"/>
            <a:ext cx="14400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at Gateshead Hall</a:t>
            </a:r>
          </a:p>
        </p:txBody>
      </p:sp>
      <p:pic>
        <p:nvPicPr>
          <p:cNvPr id="8" name="Picture 2" descr="http://images1.fanpop.com/images/photos/1600000/Jane-Eyre-1996-film-jane-eyre-1611326-1024-57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26" t="5840" r="44551" b="2286"/>
          <a:stretch/>
        </p:blipFill>
        <p:spPr bwMode="auto">
          <a:xfrm>
            <a:off x="781126" y="1311388"/>
            <a:ext cx="1440000" cy="194689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1126" y="3214717"/>
            <a:ext cx="1440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at </a:t>
            </a:r>
            <a:r>
              <a:rPr kumimoji="0" lang="en-GB" sz="1800" b="1" i="0" u="none" strike="noStrike" kern="1200" cap="none" spc="0" normalizeH="0" baseline="0" noProof="0" err="1">
                <a:ln>
                  <a:noFill/>
                </a:ln>
                <a:solidFill>
                  <a:prstClr val="black"/>
                </a:solidFill>
                <a:effectLst/>
                <a:uLnTx/>
                <a:uFillTx/>
                <a:latin typeface="Century Gothic" panose="020B0502020202020204" pitchFamily="34" charset="0"/>
                <a:ea typeface="+mn-ea"/>
                <a:cs typeface="+mn-cs"/>
              </a:rPr>
              <a:t>Lowood</a:t>
            </a:r>
            <a:endPar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3" name="Rectangle 12"/>
          <p:cNvSpPr/>
          <p:nvPr/>
        </p:nvSpPr>
        <p:spPr>
          <a:xfrm>
            <a:off x="2286382" y="1590060"/>
            <a:ext cx="6776249" cy="209288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has Solomon said, ‘Better is a dinner of herbs where love is, than a stalled ox and hatred therewith.’ </a:t>
            </a:r>
          </a:p>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would not now have exchanged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 with all its privations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for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Gateshead and its daily luxuries</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privations </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hardships </a:t>
            </a:r>
          </a:p>
        </p:txBody>
      </p:sp>
      <p:sp>
        <p:nvSpPr>
          <p:cNvPr id="14" name="Rectangle 13"/>
          <p:cNvSpPr/>
          <p:nvPr/>
        </p:nvSpPr>
        <p:spPr>
          <a:xfrm>
            <a:off x="781125" y="3918734"/>
            <a:ext cx="6774908" cy="293926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shook my head: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could not see how poor people had the means of being kind</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then to learn to speak like them, to adopt their manners, to be uneducated, to grow up like one of the poor women I saw sometimes nursing their children or washing their clothes at the cottage doors of the village of Gateshead: no, </a:t>
            </a: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was not heroic enough to purchase liberty at the price of caste</a:t>
            </a: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t>
            </a:r>
          </a:p>
          <a:p>
            <a:pPr marL="0" marR="0" lvl="0" indent="0" algn="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a:t>
            </a:r>
            <a:r>
              <a:rPr kumimoji="0" lang="en-GB" sz="2000" b="1"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aste</a:t>
            </a:r>
            <a:r>
              <a:rPr kumimoji="0" lang="en-GB" sz="2000" b="0" i="1"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 social class</a:t>
            </a:r>
            <a:endPar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17621256-21FF-46AA-9D1C-244E472350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6" y="44624"/>
            <a:ext cx="561951" cy="720000"/>
          </a:xfrm>
          <a:prstGeom prst="rect">
            <a:avLst/>
          </a:prstGeom>
        </p:spPr>
      </p:pic>
      <p:pic>
        <p:nvPicPr>
          <p:cNvPr id="18" name="Picture 17">
            <a:extLst>
              <a:ext uri="{FF2B5EF4-FFF2-40B4-BE49-F238E27FC236}">
                <a16:creationId xmlns:a16="http://schemas.microsoft.com/office/drawing/2014/main" id="{A23065DC-A149-4C04-BD33-C31D7C673D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42" y="867728"/>
            <a:ext cx="648000" cy="648000"/>
          </a:xfrm>
          <a:prstGeom prst="rect">
            <a:avLst/>
          </a:prstGeom>
        </p:spPr>
      </p:pic>
    </p:spTree>
    <p:extLst>
      <p:ext uri="{BB962C8B-B14F-4D97-AF65-F5344CB8AC3E}">
        <p14:creationId xmlns:p14="http://schemas.microsoft.com/office/powerpoint/2010/main" val="1123636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Mastery</a:t>
            </a:r>
          </a:p>
        </p:txBody>
      </p:sp>
      <p:sp>
        <p:nvSpPr>
          <p:cNvPr id="4" name="TextBox 3"/>
          <p:cNvSpPr txBox="1"/>
          <p:nvPr/>
        </p:nvSpPr>
        <p:spPr>
          <a:xfrm>
            <a:off x="784085" y="2564904"/>
            <a:ext cx="8283713"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demonstrates how mature and thoughtful Jane has become since leaving Gateshead Hall and arriving at Lowood School.</a:t>
            </a:r>
          </a:p>
          <a:p>
            <a:pPr marL="457200" marR="0" lvl="0" indent="-45720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As she has met Helen Burns and Miss Temple, Jane has discovered that the love of poor, humble people can make her feel strong and determined enough to survive and overcome any hardship or ‘privation’ in her life. </a:t>
            </a:r>
          </a:p>
          <a:p>
            <a:pPr marL="457200" marR="0" lvl="0" indent="-45720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is able to live through the ‘privations’ of her life at Lowood because she looks forward to a time when she will be able to afford the ‘luxuries’ she used to have at Gateshead Hall. Jane knows that if she works hard and marries a rich man, she will be able to have a comfortable life, unlike at Lowood School.</a:t>
            </a:r>
          </a:p>
        </p:txBody>
      </p:sp>
      <p:sp>
        <p:nvSpPr>
          <p:cNvPr id="5" name="TextBox 4"/>
          <p:cNvSpPr txBox="1"/>
          <p:nvPr/>
        </p:nvSpPr>
        <p:spPr>
          <a:xfrm>
            <a:off x="784085" y="44624"/>
            <a:ext cx="8283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3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Here is a statement and evidence about Jane Eyre:</a:t>
            </a:r>
          </a:p>
        </p:txBody>
      </p:sp>
      <p:sp>
        <p:nvSpPr>
          <p:cNvPr id="6" name="TextBox 5"/>
          <p:cNvSpPr txBox="1"/>
          <p:nvPr/>
        </p:nvSpPr>
        <p:spPr>
          <a:xfrm>
            <a:off x="1289941" y="550774"/>
            <a:ext cx="7272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Bradley Hand ITC" panose="03070402050302030203" pitchFamily="66" charset="0"/>
                <a:ea typeface="+mn-ea"/>
                <a:cs typeface="+mn-cs"/>
              </a:rPr>
              <a:t>Jane has become more mature and thoughtful at Lowood School. She explains that she prefers the ‘privations’ of Lowood School to the ‘luxuries’ of Gateshead Hall. </a:t>
            </a:r>
          </a:p>
        </p:txBody>
      </p:sp>
      <p:sp>
        <p:nvSpPr>
          <p:cNvPr id="7" name="TextBox 6"/>
          <p:cNvSpPr txBox="1"/>
          <p:nvPr/>
        </p:nvSpPr>
        <p:spPr>
          <a:xfrm>
            <a:off x="784085" y="1795588"/>
            <a:ext cx="828371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3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the best explanation of this topic sentence and evidence?</a:t>
            </a:r>
          </a:p>
        </p:txBody>
      </p:sp>
    </p:spTree>
    <p:extLst>
      <p:ext uri="{BB962C8B-B14F-4D97-AF65-F5344CB8AC3E}">
        <p14:creationId xmlns:p14="http://schemas.microsoft.com/office/powerpoint/2010/main" val="130502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Review</a:t>
            </a:r>
          </a:p>
        </p:txBody>
      </p:sp>
      <p:sp>
        <p:nvSpPr>
          <p:cNvPr id="4" name="TextBox 3"/>
          <p:cNvSpPr txBox="1"/>
          <p:nvPr/>
        </p:nvSpPr>
        <p:spPr>
          <a:xfrm>
            <a:off x="784085" y="2564904"/>
            <a:ext cx="8283713" cy="424731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This demonstrates how mature and thoughtful Jane has become since leaving Gateshead Hall and arriving at Lowood School.</a:t>
            </a:r>
          </a:p>
          <a:p>
            <a:pPr marL="457200" marR="0" lvl="0" indent="-45720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GB" sz="2000" b="1" i="0" u="none" strike="noStrike" kern="1200" cap="none" spc="0" normalizeH="0" baseline="0" noProof="0">
                <a:ln>
                  <a:noFill/>
                </a:ln>
                <a:solidFill>
                  <a:srgbClr val="00B050"/>
                </a:solidFill>
                <a:effectLst/>
                <a:uLnTx/>
                <a:uFillTx/>
                <a:latin typeface="Century Gothic" panose="020B0502020202020204" pitchFamily="34" charset="0"/>
                <a:ea typeface="+mn-ea"/>
                <a:cs typeface="+mn-cs"/>
              </a:rPr>
              <a:t>As she has met Helen Burns and Miss Temple, Jane has discovered that the love of poor, humble people can make her feel strong and determined enough to survive and overcome any hardship or ‘privation’ in her life. </a:t>
            </a:r>
          </a:p>
          <a:p>
            <a:pPr marL="457200" marR="0" lvl="0" indent="-457200" algn="l" defTabSz="914400" rtl="0" eaLnBrk="1" fontAlgn="auto" latinLnBrk="0" hangingPunct="1">
              <a:lnSpc>
                <a:spcPct val="100000"/>
              </a:lnSpc>
              <a:spcBef>
                <a:spcPts val="0"/>
              </a:spcBef>
              <a:spcAft>
                <a:spcPts val="600"/>
              </a:spcAft>
              <a:buClrTx/>
              <a:buSzTx/>
              <a:buFont typeface="+mj-lt"/>
              <a:buAutoNum type="alphaLcParenR"/>
              <a:tabLst/>
              <a:defRPr/>
            </a:pPr>
            <a:r>
              <a:rPr kumimoji="0" lang="en-GB" sz="2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is able to live through the ‘privations’ of her life at Lowood because she looks forward to a time when she will be able to afford the ‘luxuries’ she used to have at Gateshead Hall. Jane knows that if she works hard and marries a rich man, she will be able to have a comfortable life, unlike at Lowood School.</a:t>
            </a:r>
          </a:p>
        </p:txBody>
      </p:sp>
      <p:sp>
        <p:nvSpPr>
          <p:cNvPr id="5" name="TextBox 4"/>
          <p:cNvSpPr txBox="1"/>
          <p:nvPr/>
        </p:nvSpPr>
        <p:spPr>
          <a:xfrm>
            <a:off x="784085" y="44624"/>
            <a:ext cx="828371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3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Here is a statement and evidence about Jane Eyre:</a:t>
            </a:r>
          </a:p>
        </p:txBody>
      </p:sp>
      <p:sp>
        <p:nvSpPr>
          <p:cNvPr id="6" name="TextBox 5"/>
          <p:cNvSpPr txBox="1"/>
          <p:nvPr/>
        </p:nvSpPr>
        <p:spPr>
          <a:xfrm>
            <a:off x="1289941" y="550774"/>
            <a:ext cx="72720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2400" b="1" i="0" u="none" strike="noStrike" kern="1200" cap="none" spc="0" normalizeH="0" baseline="0" noProof="0">
                <a:ln>
                  <a:noFill/>
                </a:ln>
                <a:solidFill>
                  <a:prstClr val="black"/>
                </a:solidFill>
                <a:effectLst/>
                <a:uLnTx/>
                <a:uFillTx/>
                <a:latin typeface="Bradley Hand ITC" panose="03070402050302030203" pitchFamily="66" charset="0"/>
                <a:ea typeface="+mn-ea"/>
                <a:cs typeface="+mn-cs"/>
              </a:rPr>
              <a:t>Jane has become more mature and thoughtful at Lowood School. She explains that she prefers the ‘privations’ of Lowood School to the ‘luxuries’ of Gateshead Hall. </a:t>
            </a:r>
          </a:p>
        </p:txBody>
      </p:sp>
      <p:sp>
        <p:nvSpPr>
          <p:cNvPr id="7" name="TextBox 6"/>
          <p:cNvSpPr txBox="1"/>
          <p:nvPr/>
        </p:nvSpPr>
        <p:spPr>
          <a:xfrm>
            <a:off x="784085" y="1795588"/>
            <a:ext cx="828371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23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What is the best explanation of this topic sentence and evidence?</a:t>
            </a:r>
          </a:p>
        </p:txBody>
      </p:sp>
    </p:spTree>
    <p:extLst>
      <p:ext uri="{BB962C8B-B14F-4D97-AF65-F5344CB8AC3E}">
        <p14:creationId xmlns:p14="http://schemas.microsoft.com/office/powerpoint/2010/main" val="145436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3075058" y="3075056"/>
            <a:ext cx="6858002" cy="707886"/>
          </a:xfrm>
          <a:prstGeom prst="rect">
            <a:avLst/>
          </a:prstGeom>
          <a:noFill/>
        </p:spPr>
        <p:txBody>
          <a:bodyPr wrap="square" rtlCol="0">
            <a:spAutoFit/>
          </a:bodyPr>
          <a:lstStyle/>
          <a:p>
            <a:pPr algn="ctr"/>
            <a:r>
              <a:rPr lang="en-GB" sz="4000" b="1" dirty="0">
                <a:latin typeface="Century Gothic" panose="020B0502020202020204" pitchFamily="34" charset="0"/>
              </a:rPr>
              <a:t>Feedback</a:t>
            </a:r>
          </a:p>
        </p:txBody>
      </p:sp>
      <p:sp>
        <p:nvSpPr>
          <p:cNvPr id="7" name="TextBox 6"/>
          <p:cNvSpPr txBox="1"/>
          <p:nvPr/>
        </p:nvSpPr>
        <p:spPr>
          <a:xfrm>
            <a:off x="818638" y="188346"/>
            <a:ext cx="8208912" cy="1877437"/>
          </a:xfrm>
          <a:prstGeom prst="rect">
            <a:avLst/>
          </a:prstGeom>
          <a:noFill/>
        </p:spPr>
        <p:txBody>
          <a:bodyPr wrap="square" rtlCol="0">
            <a:spAutoFit/>
          </a:bodyPr>
          <a:lstStyle/>
          <a:p>
            <a:pPr algn="ctr">
              <a:spcBef>
                <a:spcPts val="600"/>
              </a:spcBef>
              <a:spcAft>
                <a:spcPts val="600"/>
              </a:spcAft>
            </a:pPr>
            <a:r>
              <a:rPr lang="en-GB" sz="3200" dirty="0">
                <a:solidFill>
                  <a:schemeClr val="bg1"/>
                </a:solidFill>
                <a:latin typeface="Century Gothic" panose="020B0502020202020204" pitchFamily="34" charset="0"/>
              </a:rPr>
              <a:t>Love this lesson?</a:t>
            </a:r>
          </a:p>
          <a:p>
            <a:pPr algn="ctr">
              <a:spcBef>
                <a:spcPts val="600"/>
              </a:spcBef>
              <a:spcAft>
                <a:spcPts val="600"/>
              </a:spcAft>
            </a:pPr>
            <a:r>
              <a:rPr lang="en-GB" sz="3200" dirty="0">
                <a:solidFill>
                  <a:schemeClr val="bg1"/>
                </a:solidFill>
                <a:latin typeface="Century Gothic" panose="020B0502020202020204" pitchFamily="34" charset="0"/>
              </a:rPr>
              <a:t>Have suggestions for improvements?</a:t>
            </a:r>
          </a:p>
          <a:p>
            <a:pPr algn="ctr">
              <a:spcBef>
                <a:spcPts val="600"/>
              </a:spcBef>
              <a:spcAft>
                <a:spcPts val="600"/>
              </a:spcAft>
            </a:pPr>
            <a:r>
              <a:rPr lang="en-GB" sz="3200" dirty="0">
                <a:solidFill>
                  <a:schemeClr val="bg1"/>
                </a:solidFill>
                <a:latin typeface="Century Gothic" panose="020B0502020202020204" pitchFamily="34" charset="0"/>
              </a:rPr>
              <a:t>Does something need fixing?</a:t>
            </a:r>
          </a:p>
        </p:txBody>
      </p:sp>
      <p:sp>
        <p:nvSpPr>
          <p:cNvPr id="8" name="TextBox 7"/>
          <p:cNvSpPr txBox="1"/>
          <p:nvPr/>
        </p:nvSpPr>
        <p:spPr>
          <a:xfrm>
            <a:off x="1322694" y="4365104"/>
            <a:ext cx="7200800" cy="2215991"/>
          </a:xfrm>
          <a:prstGeom prst="rect">
            <a:avLst/>
          </a:prstGeom>
          <a:noFill/>
        </p:spPr>
        <p:txBody>
          <a:bodyPr wrap="square" rtlCol="0" anchor="t">
            <a:spAutoFit/>
          </a:bodyPr>
          <a:lstStyle/>
          <a:p>
            <a:pPr algn="ctr">
              <a:spcAft>
                <a:spcPts val="600"/>
              </a:spcAft>
            </a:pPr>
            <a:r>
              <a:rPr lang="en-GB" sz="3200" b="1" dirty="0">
                <a:solidFill>
                  <a:schemeClr val="bg1"/>
                </a:solidFill>
                <a:latin typeface="Century Gothic" panose="020B0502020202020204" pitchFamily="34" charset="0"/>
              </a:rPr>
              <a:t>Please let us know! </a:t>
            </a:r>
          </a:p>
          <a:p>
            <a:pPr>
              <a:spcAft>
                <a:spcPts val="600"/>
              </a:spcAft>
            </a:pPr>
            <a:endParaRPr lang="en-GB" sz="3200" dirty="0">
              <a:solidFill>
                <a:schemeClr val="bg1"/>
              </a:solidFill>
              <a:latin typeface="Century Gothic" panose="020B0502020202020204" pitchFamily="34" charset="0"/>
            </a:endParaRPr>
          </a:p>
          <a:p>
            <a:pPr>
              <a:spcAft>
                <a:spcPts val="600"/>
              </a:spcAft>
            </a:pPr>
            <a:r>
              <a:rPr lang="en-GB" sz="3200" dirty="0">
                <a:solidFill>
                  <a:schemeClr val="bg1"/>
                </a:solidFill>
                <a:latin typeface="Century Gothic" panose="020B0502020202020204" pitchFamily="34" charset="0"/>
              </a:rPr>
              <a:t>Fill in </a:t>
            </a:r>
            <a:r>
              <a:rPr lang="en-GB" sz="3200" dirty="0">
                <a:solidFill>
                  <a:schemeClr val="bg1"/>
                </a:solidFill>
                <a:latin typeface="Century Gothic" panose="020B0502020202020204" pitchFamily="34" charset="0"/>
                <a:hlinkClick r:id="rId3"/>
              </a:rPr>
              <a:t>this feedback form</a:t>
            </a:r>
            <a:r>
              <a:rPr lang="en-GB" sz="3200" dirty="0">
                <a:solidFill>
                  <a:schemeClr val="bg1"/>
                </a:solidFill>
                <a:latin typeface="Century Gothic" panose="020B0502020202020204" pitchFamily="34" charset="0"/>
              </a:rPr>
              <a:t> so that we can keep improving. </a:t>
            </a:r>
          </a:p>
        </p:txBody>
      </p:sp>
      <p:pic>
        <p:nvPicPr>
          <p:cNvPr id="6" name="Picture 5" descr="A picture containing text, sign&#10;&#10;Description automatically generated">
            <a:hlinkClick r:id="rId3"/>
            <a:extLst>
              <a:ext uri="{FF2B5EF4-FFF2-40B4-BE49-F238E27FC236}">
                <a16:creationId xmlns:a16="http://schemas.microsoft.com/office/drawing/2014/main" id="{DAFE7A88-C863-6B52-C942-C458EB714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994" y="2389300"/>
            <a:ext cx="6372200" cy="1568955"/>
          </a:xfrm>
          <a:prstGeom prst="rect">
            <a:avLst/>
          </a:prstGeom>
        </p:spPr>
      </p:pic>
    </p:spTree>
    <p:extLst>
      <p:ext uri="{BB962C8B-B14F-4D97-AF65-F5344CB8AC3E}">
        <p14:creationId xmlns:p14="http://schemas.microsoft.com/office/powerpoint/2010/main" val="4248340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Lesson Guide</a:t>
            </a:r>
          </a:p>
        </p:txBody>
      </p:sp>
      <p:graphicFrame>
        <p:nvGraphicFramePr>
          <p:cNvPr id="4" name="Table 3"/>
          <p:cNvGraphicFramePr>
            <a:graphicFrameLocks noGrp="1"/>
          </p:cNvGraphicFramePr>
          <p:nvPr>
            <p:extLst>
              <p:ext uri="{D42A27DB-BD31-4B8C-83A1-F6EECF244321}">
                <p14:modId xmlns:p14="http://schemas.microsoft.com/office/powerpoint/2010/main" val="142245630"/>
              </p:ext>
            </p:extLst>
          </p:nvPr>
        </p:nvGraphicFramePr>
        <p:xfrm>
          <a:off x="707887" y="0"/>
          <a:ext cx="8436113" cy="4998720"/>
        </p:xfrm>
        <a:graphic>
          <a:graphicData uri="http://schemas.openxmlformats.org/drawingml/2006/table">
            <a:tbl>
              <a:tblPr firstRow="1" bandRow="1">
                <a:tableStyleId>{69CF1AB2-1976-4502-BF36-3FF5EA218861}</a:tableStyleId>
              </a:tblPr>
              <a:tblGrid>
                <a:gridCol w="5304273">
                  <a:extLst>
                    <a:ext uri="{9D8B030D-6E8A-4147-A177-3AD203B41FA5}">
                      <a16:colId xmlns:a16="http://schemas.microsoft.com/office/drawing/2014/main" val="20000"/>
                    </a:ext>
                  </a:extLst>
                </a:gridCol>
                <a:gridCol w="3131840">
                  <a:extLst>
                    <a:ext uri="{9D8B030D-6E8A-4147-A177-3AD203B41FA5}">
                      <a16:colId xmlns:a16="http://schemas.microsoft.com/office/drawing/2014/main" val="20001"/>
                    </a:ext>
                  </a:extLst>
                </a:gridCol>
              </a:tblGrid>
              <a:tr h="446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Century Gothic" panose="020B0502020202020204" pitchFamily="34" charset="0"/>
                        </a:rPr>
                        <a:t>Do Now: </a:t>
                      </a:r>
                      <a:endParaRPr lang="en-GB" sz="1050" b="0" dirty="0">
                        <a:solidFill>
                          <a:schemeClr val="bg1"/>
                        </a:solidFill>
                        <a:latin typeface="Century Gothic" panose="020B0502020202020204" pitchFamily="34" charset="0"/>
                      </a:endParaRPr>
                    </a:p>
                    <a:p>
                      <a:pPr marL="457200" lvl="0" indent="-457200" defTabSz="914400">
                        <a:buFont typeface="+mj-lt"/>
                        <a:buAutoNum type="arabicPeriod"/>
                        <a:defRPr/>
                      </a:pPr>
                      <a:r>
                        <a:rPr lang="en-US" sz="1050" b="0" dirty="0">
                          <a:solidFill>
                            <a:prstClr val="black"/>
                          </a:solidFill>
                          <a:latin typeface="Century Gothic" panose="020B0502020202020204" pitchFamily="34" charset="0"/>
                        </a:rPr>
                        <a:t>Miss Temple is strict and harsh with the girls, just as Mr Brocklehurst tells her to be. True or False?</a:t>
                      </a:r>
                    </a:p>
                    <a:p>
                      <a:pPr marL="457200" lvl="0" indent="-457200" defTabSz="914400">
                        <a:buFont typeface="+mj-lt"/>
                        <a:buAutoNum type="arabicPeriod"/>
                        <a:defRPr/>
                      </a:pPr>
                      <a:r>
                        <a:rPr lang="en-US" sz="1050" b="0" dirty="0">
                          <a:solidFill>
                            <a:prstClr val="black"/>
                          </a:solidFill>
                          <a:latin typeface="Century Gothic" panose="020B0502020202020204" pitchFamily="34" charset="0"/>
                        </a:rPr>
                        <a:t>What traumatic event happened to Jane at Gateshead?</a:t>
                      </a:r>
                    </a:p>
                    <a:p>
                      <a:pPr marL="457200" lvl="0" indent="-457200" defTabSz="914400">
                        <a:buFont typeface="+mj-lt"/>
                        <a:buAutoNum type="arabicPeriod"/>
                        <a:defRPr/>
                      </a:pPr>
                      <a:r>
                        <a:rPr lang="en-US" sz="1050" b="0" dirty="0">
                          <a:solidFill>
                            <a:prstClr val="black"/>
                          </a:solidFill>
                          <a:latin typeface="Century Gothic" panose="020B0502020202020204" pitchFamily="34" charset="0"/>
                        </a:rPr>
                        <a:t>Who is Mr Lloyd?</a:t>
                      </a:r>
                    </a:p>
                    <a:p>
                      <a:pPr marL="457200" lvl="0" indent="-457200" defTabSz="914400">
                        <a:buFont typeface="+mj-lt"/>
                        <a:buAutoNum type="arabicPeriod"/>
                        <a:defRPr/>
                      </a:pPr>
                      <a:r>
                        <a:rPr lang="en-US" sz="1050" b="0" dirty="0">
                          <a:solidFill>
                            <a:prstClr val="black"/>
                          </a:solidFill>
                          <a:latin typeface="Century Gothic" panose="020B0502020202020204" pitchFamily="34" charset="0"/>
                        </a:rPr>
                        <a:t>Why does Miss Temple write to Mr Lloyd?</a:t>
                      </a:r>
                      <a:endParaRPr lang="en-GB" sz="1050" b="0"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dirty="0">
                          <a:solidFill>
                            <a:schemeClr val="bg1"/>
                          </a:solidFill>
                          <a:latin typeface="Century Gothic" panose="020B0502020202020204" pitchFamily="34" charset="0"/>
                        </a:rPr>
                        <a:t>Extension</a:t>
                      </a:r>
                      <a:r>
                        <a:rPr lang="en-GB" sz="1050" b="0" dirty="0">
                          <a:solidFill>
                            <a:schemeClr val="bg1"/>
                          </a:solidFill>
                          <a:latin typeface="Century Gothic" panose="020B0502020202020204" pitchFamily="34" charset="0"/>
                        </a:rPr>
                        <a:t>: </a:t>
                      </a:r>
                      <a:r>
                        <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a:t>
                      </a:r>
                      <a:r>
                        <a:rPr lang="en-US" sz="1050" dirty="0">
                          <a:solidFill>
                            <a:prstClr val="black"/>
                          </a:solidFill>
                          <a:latin typeface="Century Gothic" panose="020B0502020202020204" pitchFamily="34" charset="0"/>
                        </a:rPr>
                        <a:t> </a:t>
                      </a:r>
                      <a:r>
                        <a:rPr lang="en-US" sz="1050" b="0" dirty="0">
                          <a:solidFill>
                            <a:prstClr val="black"/>
                          </a:solidFill>
                          <a:latin typeface="Century Gothic" panose="020B0502020202020204" pitchFamily="34" charset="0"/>
                        </a:rPr>
                        <a:t>does Brontë juxtapose Mrs Reed with Mr Lloyd and Mr Brocklehurst with Miss Temple?</a:t>
                      </a:r>
                      <a:endParaRPr kumimoji="0" lang="en-US" sz="105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bg1"/>
                        </a:solidFill>
                        <a:latin typeface="Century Gothic" panose="020B0502020202020204" pitchFamily="34" charset="0"/>
                      </a:endParaRPr>
                    </a:p>
                  </a:txBody>
                  <a:tcPr marL="68400" marR="68400" marT="0" marB="0"/>
                </a:tc>
                <a:tc>
                  <a:txBody>
                    <a:bodyPr/>
                    <a:lstStyle/>
                    <a:p>
                      <a:pPr>
                        <a:lnSpc>
                          <a:spcPct val="100000"/>
                        </a:lnSpc>
                        <a:spcBef>
                          <a:spcPts val="0"/>
                        </a:spcBef>
                        <a:spcAft>
                          <a:spcPts val="0"/>
                        </a:spcAft>
                      </a:pPr>
                      <a:endParaRPr lang="en-GB" sz="105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0"/>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b="1" baseline="0" dirty="0">
                          <a:solidFill>
                            <a:schemeClr val="bg1"/>
                          </a:solidFill>
                          <a:latin typeface="Century Gothic" panose="020B0502020202020204" pitchFamily="34" charset="0"/>
                        </a:rPr>
                        <a:t>Reading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Read Jane’s vindication by Mr Lloyd’s letter.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Read from, ‘On reaching the bedroom…’ (page 87)</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Read to the end of the chapter. (page 89)</a:t>
                      </a:r>
                    </a:p>
                    <a:p>
                      <a:pPr marL="0" marR="0" indent="0" algn="l" defTabSz="914400" rtl="0" eaLnBrk="1" fontAlgn="auto" latinLnBrk="0" hangingPunct="1">
                        <a:lnSpc>
                          <a:spcPct val="100000"/>
                        </a:lnSpc>
                        <a:spcBef>
                          <a:spcPts val="0"/>
                        </a:spcBef>
                        <a:spcAft>
                          <a:spcPts val="0"/>
                        </a:spcAft>
                        <a:buClrTx/>
                        <a:buSzTx/>
                        <a:buFontTx/>
                        <a:buNone/>
                        <a:tabLst/>
                        <a:defRPr/>
                      </a:pPr>
                      <a:r>
                        <a:rPr lang="en-GB" sz="1050" b="0" baseline="0" dirty="0">
                          <a:solidFill>
                            <a:schemeClr val="bg1"/>
                          </a:solidFill>
                          <a:latin typeface="Century Gothic" panose="020B0502020202020204" pitchFamily="34" charset="0"/>
                        </a:rPr>
                        <a:t>There are some check for understanding questions to assess students’ comprehension of the passage.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baseline="0" dirty="0">
                        <a:solidFill>
                          <a:schemeClr val="bg1"/>
                        </a:solidFill>
                        <a:latin typeface="Century Gothic" panose="020B0502020202020204" pitchFamily="34" charset="0"/>
                      </a:endParaRP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10006"/>
                  </a:ext>
                </a:extLst>
              </a:tr>
              <a:tr h="3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baseline="0" dirty="0">
                          <a:solidFill>
                            <a:schemeClr val="bg1"/>
                          </a:solidFill>
                          <a:latin typeface="Century Gothic" panose="020B0502020202020204" pitchFamily="34" charset="0"/>
                        </a:rPr>
                        <a:t>Jane’s changing life</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baseline="0" dirty="0">
                          <a:solidFill>
                            <a:schemeClr val="bg1"/>
                          </a:solidFill>
                          <a:latin typeface="Century Gothic" panose="020B0502020202020204" pitchFamily="34" charset="0"/>
                        </a:rPr>
                        <a:t>Jane’s life has changed a lot since she has left Gateshead Hall. Explore the ways Jane’s life is different. For some of the examples, Jane’s life is actually quite similar, or contains an element of overlap with her life at Gateshead Hall.</a:t>
                      </a:r>
                    </a:p>
                  </a:txBody>
                  <a:tcPr marL="68400" marR="6840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dirty="0">
                          <a:solidFill>
                            <a:schemeClr val="bg1"/>
                          </a:solidFill>
                          <a:effectLst/>
                          <a:latin typeface="Century Gothic" panose="020B0502020202020204" pitchFamily="34" charset="0"/>
                          <a:ea typeface="Calibri"/>
                          <a:cs typeface="Times New Roman"/>
                        </a:rPr>
                        <a:t>Resource – How has Jane’s life changed?</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a:solidFill>
                            <a:schemeClr val="bg1"/>
                          </a:solidFill>
                          <a:effectLst/>
                          <a:latin typeface="Century Gothic" panose="020B0502020202020204" pitchFamily="34" charset="0"/>
                          <a:ea typeface="Calibri"/>
                          <a:cs typeface="Times New Roman"/>
                        </a:rPr>
                        <a:t>Will</a:t>
                      </a:r>
                      <a:r>
                        <a:rPr lang="en-GB" sz="1100" b="0" baseline="0" dirty="0">
                          <a:solidFill>
                            <a:schemeClr val="bg1"/>
                          </a:solidFill>
                          <a:effectLst/>
                          <a:latin typeface="Century Gothic" panose="020B0502020202020204" pitchFamily="34" charset="0"/>
                          <a:ea typeface="Calibri"/>
                          <a:cs typeface="Times New Roman"/>
                        </a:rPr>
                        <a:t> you model the first example as a class? DO you want to provide students with page numbers to refer to examples from Gateshead Hall? </a:t>
                      </a:r>
                      <a:endParaRPr lang="en-GB" sz="110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686363248"/>
                  </a:ext>
                </a:extLst>
              </a:tr>
              <a:tr h="0">
                <a:tc>
                  <a:txBody>
                    <a:bodyPr/>
                    <a:lstStyle/>
                    <a:p>
                      <a:pPr algn="l">
                        <a:lnSpc>
                          <a:spcPct val="100000"/>
                        </a:lnSpc>
                        <a:spcBef>
                          <a:spcPts val="0"/>
                        </a:spcBef>
                        <a:spcAft>
                          <a:spcPts val="0"/>
                        </a:spcAft>
                      </a:pPr>
                      <a:r>
                        <a:rPr lang="en-GB" sz="1050" b="1" dirty="0">
                          <a:effectLst/>
                          <a:latin typeface="Century Gothic" panose="020B0502020202020204" pitchFamily="34" charset="0"/>
                          <a:ea typeface="Calibri"/>
                          <a:cs typeface="Times New Roman"/>
                        </a:rPr>
                        <a:t>Jane:</a:t>
                      </a:r>
                      <a:r>
                        <a:rPr lang="en-GB" sz="1050" b="1" baseline="0" dirty="0">
                          <a:effectLst/>
                          <a:latin typeface="Century Gothic" panose="020B0502020202020204" pitchFamily="34" charset="0"/>
                          <a:ea typeface="Calibri"/>
                          <a:cs typeface="Times New Roman"/>
                        </a:rPr>
                        <a:t> then and now</a:t>
                      </a:r>
                    </a:p>
                    <a:p>
                      <a:pPr algn="l">
                        <a:lnSpc>
                          <a:spcPct val="100000"/>
                        </a:lnSpc>
                        <a:spcBef>
                          <a:spcPts val="0"/>
                        </a:spcBef>
                        <a:spcAft>
                          <a:spcPts val="0"/>
                        </a:spcAft>
                      </a:pPr>
                      <a:r>
                        <a:rPr lang="en-GB" sz="1050" baseline="0" dirty="0">
                          <a:effectLst/>
                          <a:latin typeface="Century Gothic" panose="020B0502020202020204" pitchFamily="34" charset="0"/>
                          <a:ea typeface="Calibri"/>
                          <a:cs typeface="Times New Roman"/>
                        </a:rPr>
                        <a:t>Re-read the final two paragraphs of the chapter. Discuss as a class if needed. Explore how Jane is happy now in the poverty of Lowood School. Compare this to the passage students studied in Lesson 7, where Jane confides to Mr Lloyd that she could not imagine a situation where poor people could be loving and kind. </a:t>
                      </a:r>
                    </a:p>
                    <a:p>
                      <a:pPr algn="l">
                        <a:lnSpc>
                          <a:spcPct val="100000"/>
                        </a:lnSpc>
                        <a:spcBef>
                          <a:spcPts val="0"/>
                        </a:spcBef>
                        <a:spcAft>
                          <a:spcPts val="0"/>
                        </a:spcAft>
                      </a:pPr>
                      <a:r>
                        <a:rPr lang="en-GB" sz="1050" baseline="0" dirty="0">
                          <a:effectLst/>
                          <a:latin typeface="Century Gothic" panose="020B0502020202020204" pitchFamily="34" charset="0"/>
                          <a:ea typeface="Calibri"/>
                          <a:cs typeface="Times New Roman"/>
                        </a:rPr>
                        <a:t>Use the comparison between Jane’s viewpoint to write an answer on how Jane has changed since arriving at Lowood.</a:t>
                      </a:r>
                      <a:endParaRPr lang="en-GB" sz="1050" dirty="0">
                        <a:effectLst/>
                        <a:latin typeface="Century Gothic" panose="020B0502020202020204" pitchFamily="34" charset="0"/>
                        <a:ea typeface="Calibri"/>
                        <a:cs typeface="Times New Roman"/>
                      </a:endParaRPr>
                    </a:p>
                  </a:txBody>
                  <a:tcPr marL="68400" marR="68400" marT="0" marB="0"/>
                </a:tc>
                <a:tc>
                  <a:txBody>
                    <a:bodyPr/>
                    <a:lstStyle/>
                    <a:p>
                      <a:pPr>
                        <a:lnSpc>
                          <a:spcPct val="100000"/>
                        </a:lnSpc>
                        <a:spcBef>
                          <a:spcPts val="0"/>
                        </a:spcBef>
                        <a:spcAft>
                          <a:spcPts val="0"/>
                        </a:spcAft>
                      </a:pPr>
                      <a:r>
                        <a:rPr lang="en-GB" sz="1050" b="0">
                          <a:solidFill>
                            <a:schemeClr val="bg1"/>
                          </a:solidFill>
                          <a:effectLst/>
                          <a:latin typeface="Century Gothic" panose="020B0502020202020204" pitchFamily="34" charset="0"/>
                          <a:ea typeface="Calibri"/>
                          <a:cs typeface="Times New Roman"/>
                        </a:rPr>
                        <a:t>Consider how you will scaffold the comparison between the two passages and</a:t>
                      </a:r>
                      <a:r>
                        <a:rPr lang="en-GB" sz="1050" b="0" baseline="0">
                          <a:solidFill>
                            <a:schemeClr val="bg1"/>
                          </a:solidFill>
                          <a:effectLst/>
                          <a:latin typeface="Century Gothic" panose="020B0502020202020204" pitchFamily="34" charset="0"/>
                          <a:ea typeface="Calibri"/>
                          <a:cs typeface="Times New Roman"/>
                        </a:rPr>
                        <a:t> also how to scaffold the writing task. Do you want to construct an analytical paragraph on the Gateshead quotation as a class (or build on their previous work), then ask students to complete the analysis of the Lowood extract independently?</a:t>
                      </a:r>
                      <a:endParaRPr lang="en-GB" sz="1050" b="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10819673"/>
                  </a:ext>
                </a:extLst>
              </a:tr>
              <a:tr h="0">
                <a:tc>
                  <a:txBody>
                    <a:bodyPr/>
                    <a:lstStyle/>
                    <a:p>
                      <a:pPr algn="l">
                        <a:lnSpc>
                          <a:spcPct val="100000"/>
                        </a:lnSpc>
                        <a:spcAft>
                          <a:spcPts val="0"/>
                        </a:spcAft>
                      </a:pPr>
                      <a:r>
                        <a:rPr lang="en-GB" sz="1050" b="1">
                          <a:effectLst/>
                          <a:latin typeface="Century Gothic" panose="020B0502020202020204" pitchFamily="34" charset="0"/>
                          <a:ea typeface="Calibri"/>
                          <a:cs typeface="Times New Roman"/>
                        </a:rPr>
                        <a:t>Mastery assessment plenary</a:t>
                      </a:r>
                      <a:endParaRPr lang="en-GB" sz="1050">
                        <a:effectLst/>
                        <a:latin typeface="Century Gothic" panose="020B0502020202020204" pitchFamily="34" charset="0"/>
                        <a:ea typeface="Calibri"/>
                        <a:cs typeface="Times New Roman"/>
                      </a:endParaRPr>
                    </a:p>
                    <a:p>
                      <a:pPr algn="l">
                        <a:lnSpc>
                          <a:spcPct val="100000"/>
                        </a:lnSpc>
                        <a:spcAft>
                          <a:spcPts val="0"/>
                        </a:spcAft>
                      </a:pPr>
                      <a:r>
                        <a:rPr lang="en-GB" sz="1050">
                          <a:effectLst/>
                          <a:latin typeface="Century Gothic" panose="020B0502020202020204" pitchFamily="34" charset="0"/>
                          <a:ea typeface="Calibri"/>
                          <a:cs typeface="Times New Roman"/>
                        </a:rPr>
                        <a:t>Students complete quiz.</a:t>
                      </a:r>
                    </a:p>
                  </a:txBody>
                  <a:tcPr marL="68400" marR="68400" marT="0" marB="0"/>
                </a:tc>
                <a:tc>
                  <a:txBody>
                    <a:bodyPr/>
                    <a:lstStyle/>
                    <a:p>
                      <a:pPr>
                        <a:lnSpc>
                          <a:spcPct val="100000"/>
                        </a:lnSpc>
                        <a:spcAft>
                          <a:spcPts val="0"/>
                        </a:spcAft>
                      </a:pPr>
                      <a:endParaRPr lang="en-GB" sz="1050" b="0" dirty="0">
                        <a:solidFill>
                          <a:schemeClr val="bg1"/>
                        </a:solidFill>
                        <a:effectLst/>
                        <a:latin typeface="Century Gothic" panose="020B0502020202020204" pitchFamily="34" charset="0"/>
                        <a:ea typeface="Calibri"/>
                        <a:cs typeface="Times New Roman"/>
                      </a:endParaRPr>
                    </a:p>
                  </a:txBody>
                  <a:tcPr marL="68400" marR="68400" marT="0" marB="0"/>
                </a:tc>
                <a:extLst>
                  <a:ext uri="{0D108BD9-81ED-4DB2-BD59-A6C34878D82A}">
                    <a16:rowId xmlns:a16="http://schemas.microsoft.com/office/drawing/2014/main" val="2858170819"/>
                  </a:ext>
                </a:extLst>
              </a:tr>
            </a:tbl>
          </a:graphicData>
        </a:graphic>
      </p:graphicFrame>
    </p:spTree>
    <p:extLst>
      <p:ext uri="{BB962C8B-B14F-4D97-AF65-F5344CB8AC3E}">
        <p14:creationId xmlns:p14="http://schemas.microsoft.com/office/powerpoint/2010/main" val="426798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200C4F3-5B25-AE4C-B964-F1DE8824DCFE}"/>
              </a:ext>
            </a:extLst>
          </p:cNvPr>
          <p:cNvSpPr txBox="1"/>
          <p:nvPr/>
        </p:nvSpPr>
        <p:spPr>
          <a:xfrm>
            <a:off x="927493" y="4917637"/>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lang="en-US" sz="1900" b="1" dirty="0">
                <a:solidFill>
                  <a:srgbClr val="00B050"/>
                </a:solidFill>
                <a:latin typeface="Century Gothic" panose="020B0502020202020204" pitchFamily="34" charset="0"/>
              </a:rPr>
              <a:t>Brontë juxtaposes these characters to show the contrast between the Victorian attitudes towards children. Mrs Reed and Mr Brocklehurst treat Jane with harsh punishment, whereas Mr Lloyd and Miss Temple are kind and listen to Jane.</a:t>
            </a:r>
            <a:endParaRPr kumimoji="0" lang="en-US" sz="1900" b="1" i="0" u="none" strike="noStrike" kern="1200" cap="none" spc="0" normalizeH="0" baseline="0" noProof="0" dirty="0">
              <a:ln>
                <a:noFill/>
              </a:ln>
              <a:solidFill>
                <a:srgbClr val="00B050"/>
              </a:solidFill>
              <a:effectLst/>
              <a:uLnTx/>
              <a:uFillTx/>
              <a:latin typeface="Century Gothic" panose="020B0502020202020204" pitchFamily="34" charset="0"/>
            </a:endParaRPr>
          </a:p>
        </p:txBody>
      </p:sp>
      <p:sp>
        <p:nvSpPr>
          <p:cNvPr id="9" name="Rectangle 8">
            <a:extLst>
              <a:ext uri="{FF2B5EF4-FFF2-40B4-BE49-F238E27FC236}">
                <a16:creationId xmlns:a16="http://schemas.microsoft.com/office/drawing/2014/main" id="{924AEB99-A17D-7943-BEDA-331C419A10BE}"/>
              </a:ext>
            </a:extLst>
          </p:cNvPr>
          <p:cNvSpPr/>
          <p:nvPr/>
        </p:nvSpPr>
        <p:spPr>
          <a:xfrm>
            <a:off x="931274" y="925840"/>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buFont typeface="+mj-lt"/>
              <a:buAutoNum type="arabicPeriod"/>
              <a:defRPr/>
            </a:pPr>
            <a:r>
              <a:rPr lang="en-US" sz="2400" b="1" dirty="0">
                <a:solidFill>
                  <a:srgbClr val="00B050"/>
                </a:solidFill>
                <a:latin typeface="Century Gothic" panose="020B0502020202020204" pitchFamily="34" charset="0"/>
              </a:rPr>
              <a:t>Miss Temple is strict and harsh with the girls, just as Mr Brocklehurst tells her to be. False</a:t>
            </a:r>
          </a:p>
          <a:p>
            <a:pPr marL="457200" lvl="0" indent="-457200" defTabSz="914400">
              <a:buFont typeface="+mj-lt"/>
              <a:buAutoNum type="arabicPeriod"/>
              <a:defRPr/>
            </a:pPr>
            <a:r>
              <a:rPr lang="en-US" sz="2400" b="1" dirty="0">
                <a:solidFill>
                  <a:srgbClr val="00B050"/>
                </a:solidFill>
                <a:latin typeface="Century Gothic" panose="020B0502020202020204" pitchFamily="34" charset="0"/>
              </a:rPr>
              <a:t>Jane was locked in the red room, and she faints after she thinks she sees a spirit or a ghost.</a:t>
            </a:r>
          </a:p>
          <a:p>
            <a:pPr marL="457200" lvl="0" indent="-457200" defTabSz="914400">
              <a:buFont typeface="+mj-lt"/>
              <a:buAutoNum type="arabicPeriod"/>
              <a:defRPr/>
            </a:pPr>
            <a:r>
              <a:rPr lang="en-US" sz="2400" b="1" dirty="0">
                <a:solidFill>
                  <a:srgbClr val="00B050"/>
                </a:solidFill>
                <a:latin typeface="Century Gothic" panose="020B0502020202020204" pitchFamily="34" charset="0"/>
              </a:rPr>
              <a:t>Mr Lloyd is the apothecary who visits Jane at Gateshead</a:t>
            </a:r>
          </a:p>
          <a:p>
            <a:pPr marL="457200" lvl="0" indent="-457200" defTabSz="914400">
              <a:buFont typeface="+mj-lt"/>
              <a:buAutoNum type="arabicPeriod"/>
              <a:defRPr/>
            </a:pPr>
            <a:r>
              <a:rPr lang="en-US" sz="2400" b="1" dirty="0">
                <a:solidFill>
                  <a:srgbClr val="00B050"/>
                </a:solidFill>
                <a:latin typeface="Century Gothic" panose="020B0502020202020204" pitchFamily="34" charset="0"/>
              </a:rPr>
              <a:t>Miss Temple writes to Mr Lloyd to find out how Jane was treated at Gateshead.</a:t>
            </a:r>
          </a:p>
          <a:p>
            <a:pPr marL="457200" lvl="0" indent="-457200" defTabSz="914400">
              <a:buFont typeface="+mj-lt"/>
              <a:buAutoNum type="arabicPeriod"/>
              <a:defRPr/>
            </a:pPr>
            <a:endParaRPr lang="en-US" sz="2400" dirty="0">
              <a:solidFill>
                <a:prstClr val="black"/>
              </a:solidFill>
              <a:latin typeface="Century Gothic" panose="020B0502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EA2ABA98-78E5-2B40-B28B-52D499B591A0}"/>
              </a:ext>
            </a:extLst>
          </p:cNvPr>
          <p:cNvSpPr txBox="1"/>
          <p:nvPr/>
        </p:nvSpPr>
        <p:spPr>
          <a:xfrm>
            <a:off x="927493" y="4917637"/>
            <a:ext cx="7710614" cy="1569660"/>
          </a:xfrm>
          <a:prstGeom prst="rect">
            <a:avLst/>
          </a:prstGeom>
          <a:solidFill>
            <a:schemeClr val="tx1"/>
          </a:solidFill>
          <a:ln w="25400">
            <a:solidFill>
              <a:schemeClr val="dk1"/>
            </a:solidFill>
          </a:ln>
        </p:spPr>
        <p:txBody>
          <a:bodyPr wrap="square" rtlCol="0" anchor="t">
            <a:noAutofit/>
          </a:bodyPr>
          <a:lstStyle/>
          <a:p>
            <a:pPr lvl="0" defTabSz="914400">
              <a:spcAft>
                <a:spcPts val="300"/>
              </a:spcAf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Extension: </a:t>
            </a: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Why</a:t>
            </a:r>
            <a:r>
              <a:rPr lang="en-US" sz="2800" dirty="0">
                <a:solidFill>
                  <a:prstClr val="black"/>
                </a:solidFill>
                <a:latin typeface="Century Gothic" panose="020B0502020202020204" pitchFamily="34" charset="0"/>
              </a:rPr>
              <a:t> does Brontë juxtapose Mrs Reed with Mr Lloyd and Mr Brocklehurst with Miss Temple?</a:t>
            </a: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 name="Rectangle 3"/>
          <p:cNvSpPr/>
          <p:nvPr/>
        </p:nvSpPr>
        <p:spPr>
          <a:xfrm>
            <a:off x="931274" y="925840"/>
            <a:ext cx="7753033" cy="3813311"/>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Now:</a:t>
            </a:r>
          </a:p>
          <a:p>
            <a:pPr marL="457200" lvl="0" indent="-457200" defTabSz="914400">
              <a:buFont typeface="+mj-lt"/>
              <a:buAutoNum type="arabicPeriod"/>
              <a:defRPr/>
            </a:pPr>
            <a:r>
              <a:rPr lang="en-US" sz="2600" dirty="0">
                <a:solidFill>
                  <a:prstClr val="black"/>
                </a:solidFill>
                <a:latin typeface="Century Gothic" panose="020B0502020202020204" pitchFamily="34" charset="0"/>
              </a:rPr>
              <a:t>Miss Temple is strict and harsh with the girls, just as Mr Brocklehurst tells her to be. True or False?</a:t>
            </a:r>
          </a:p>
          <a:p>
            <a:pPr marL="457200" lvl="0" indent="-457200" defTabSz="914400">
              <a:buFont typeface="+mj-lt"/>
              <a:buAutoNum type="arabicPeriod"/>
              <a:defRPr/>
            </a:pPr>
            <a:r>
              <a:rPr lang="en-US" sz="2600" dirty="0">
                <a:solidFill>
                  <a:prstClr val="black"/>
                </a:solidFill>
                <a:latin typeface="Century Gothic" panose="020B0502020202020204" pitchFamily="34" charset="0"/>
              </a:rPr>
              <a:t>What traumatic event happened to Jane at Gateshead?</a:t>
            </a:r>
          </a:p>
          <a:p>
            <a:pPr marL="457200" lvl="0" indent="-457200" defTabSz="914400">
              <a:buFont typeface="+mj-lt"/>
              <a:buAutoNum type="arabicPeriod"/>
              <a:defRPr/>
            </a:pPr>
            <a:r>
              <a:rPr lang="en-US" sz="2600" dirty="0">
                <a:solidFill>
                  <a:prstClr val="black"/>
                </a:solidFill>
                <a:latin typeface="Century Gothic" panose="020B0502020202020204" pitchFamily="34" charset="0"/>
              </a:rPr>
              <a:t>Who is Mr Lloyd?</a:t>
            </a:r>
          </a:p>
          <a:p>
            <a:pPr marL="457200" lvl="0" indent="-457200" defTabSz="914400">
              <a:buFont typeface="+mj-lt"/>
              <a:buAutoNum type="arabicPeriod"/>
              <a:defRPr/>
            </a:pPr>
            <a:r>
              <a:rPr lang="en-US" sz="2600" dirty="0">
                <a:solidFill>
                  <a:prstClr val="black"/>
                </a:solidFill>
                <a:latin typeface="Century Gothic" panose="020B0502020202020204" pitchFamily="34" charset="0"/>
              </a:rPr>
              <a:t>Why does Miss Temple write to Mr Lloyd?</a:t>
            </a:r>
          </a:p>
          <a:p>
            <a:pPr marR="0" lvl="0"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Do Now</a:t>
            </a:r>
          </a:p>
        </p:txBody>
      </p:sp>
      <p:sp>
        <p:nvSpPr>
          <p:cNvPr id="3" name="TextBox 2"/>
          <p:cNvSpPr txBox="1"/>
          <p:nvPr/>
        </p:nvSpPr>
        <p:spPr>
          <a:xfrm>
            <a:off x="2411760" y="0"/>
            <a:ext cx="673224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86CBAB-F592-48CA-9DBC-3822CA5BD95A}" type="datetime2">
              <a:rPr kumimoji="0" lang="en-GB" sz="24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Tuesday, 14 June 2022</a:t>
            </a:fld>
            <a:endPar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975614" y="264421"/>
            <a:ext cx="8168386" cy="584775"/>
          </a:xfrm>
          <a:prstGeom prst="rect">
            <a:avLst/>
          </a:prstGeom>
          <a:ln w="28575">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Jane’s changes at Lowood</a:t>
            </a:r>
            <a:endParaRPr kumimoji="0" lang="en-US" sz="3200" b="1" i="0" u="sng"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789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2335" y="87015"/>
            <a:ext cx="8307507" cy="830997"/>
          </a:xfrm>
          <a:prstGeom prst="rect">
            <a:avLst/>
          </a:prstGeom>
          <a:noFill/>
        </p:spPr>
        <p:txBody>
          <a:bodyPr wrap="square" rtlCol="0">
            <a:spAutoFit/>
          </a:bodyPr>
          <a:lstStyle/>
          <a:p>
            <a:pPr lvl="0" defTabSz="914400">
              <a:spcAft>
                <a:spcPts val="600"/>
              </a:spcAft>
            </a:pPr>
            <a:r>
              <a:rPr lang="en-GB" sz="24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Last lesson Miss Temple gave Jane and Helen some seed cake and believed that Jane was not a liar.</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TextBox 8"/>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16" name="TextBox 15"/>
          <p:cNvSpPr txBox="1"/>
          <p:nvPr/>
        </p:nvSpPr>
        <p:spPr>
          <a:xfrm>
            <a:off x="4088276" y="1440405"/>
            <a:ext cx="5055724" cy="29084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Let’s find out about the rest of their evening.</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from,</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 ‘On reaching the bedroom…’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87</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Read to the end of the chapter.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page 89</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a:t>
            </a: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6" name="Picture 5"/>
          <p:cNvPicPr>
            <a:picLocks noChangeAspect="1"/>
          </p:cNvPicPr>
          <p:nvPr/>
        </p:nvPicPr>
        <p:blipFill>
          <a:blip r:embed="rId2"/>
          <a:stretch>
            <a:fillRect/>
          </a:stretch>
        </p:blipFill>
        <p:spPr>
          <a:xfrm>
            <a:off x="764692" y="2060848"/>
            <a:ext cx="3194977" cy="4608512"/>
          </a:xfrm>
          <a:prstGeom prst="rect">
            <a:avLst/>
          </a:prstGeom>
        </p:spPr>
      </p:pic>
      <p:sp>
        <p:nvSpPr>
          <p:cNvPr id="7" name="TextBox 6"/>
          <p:cNvSpPr txBox="1"/>
          <p:nvPr/>
        </p:nvSpPr>
        <p:spPr>
          <a:xfrm>
            <a:off x="764692" y="6228020"/>
            <a:ext cx="1476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Helen Burns</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TextBox 7"/>
          <p:cNvSpPr txBox="1"/>
          <p:nvPr/>
        </p:nvSpPr>
        <p:spPr>
          <a:xfrm>
            <a:off x="2663669" y="6228020"/>
            <a:ext cx="1296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Jane Eyre</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10" name="TextBox 9"/>
          <p:cNvSpPr txBox="1"/>
          <p:nvPr/>
        </p:nvSpPr>
        <p:spPr>
          <a:xfrm>
            <a:off x="2411669" y="2834669"/>
            <a:ext cx="1548000" cy="369332"/>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18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Miss Temple</a:t>
            </a:r>
            <a:endPar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1750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reprimand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telling off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conspicuous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visible</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phylactery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leather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benign</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kind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scalding</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burning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spectacle</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sight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p.87-88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On reaching the bedroom we heard the voice of Miss Scatcherd: she was examining drawers, she had just pulled out Helen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Burns’s</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when we entered Helen was greeted with a sharp reprimand, and told that to-morrow she should have half a dozen of untidily folded articles pinned to her shoulder.</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‘My things were indeed in shameful disorder,’ murmured Helen to me, in a low voice. ‘I intended to have arranged them, but I forgot.’</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Next morning Miss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Scatcherd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wrote in conspicuous characters on a piece of pasteboard the word ‘Slattern,’ and bound it like a phylactery round Helen’s large, mild, intelligent, and benign-looking forehead. She wore it till evening, patient, unresentful, regarding it as a deserved punishment. The moment Miss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Scatcherd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withdrew, after afternoon school, I ran to Helen, tore it off, and thrust it into the fire. The fury of which she was incapable had been burning in my soul all day, and tears, hot and large, had continually been scalding my cheek; for the spectacle of her sad resignation gave me an intolerable pain at the heart.</a:t>
            </a:r>
          </a:p>
        </p:txBody>
      </p:sp>
    </p:spTree>
    <p:extLst>
      <p:ext uri="{BB962C8B-B14F-4D97-AF65-F5344CB8AC3E}">
        <p14:creationId xmlns:p14="http://schemas.microsoft.com/office/powerpoint/2010/main" val="352075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corroborate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verify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imputation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charge</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murmur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whisper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grievous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dreadful</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pioneer</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lead the 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toiled</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worked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p.88</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About a week subsequently to the incidents above narrated, Miss Temple, who had written to Mr Lloyd, received his answer: it appeared that what he said went to corroborate my account. Miss Temple, having assembled the whole school, announced that inquiry had been made into the charges alleged against Jane Eyre, and that she was most happy to be able to pronounce her completely cleared from every imputation.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The teachers then shook hands with me and kissed me, and a murmur of pleasure ran through the ranks of my companions. </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Thus relieved of a grievous load, I from that hour set to work afresh, resolved to pioneer my way through every difficulty. I toiled hard, and my success was proportionate to my efforts; my memory, not naturally tenacious, improved with practice; exercise sharpened my wits. In a few weeks I was promoted to a higher class; in less than two months I was allowed to commence French and drawing. I learned the first two sentences of the verb </a:t>
            </a:r>
            <a:r>
              <a:rPr kumimoji="0" lang="en-GB" sz="1800" b="0" i="1"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Etre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and sketched my first cottage (whose walls, by the way, outrivalled in slope those of the leaning tower of Pisa) on the same day. </a:t>
            </a:r>
          </a:p>
        </p:txBody>
      </p:sp>
    </p:spTree>
    <p:extLst>
      <p:ext uri="{BB962C8B-B14F-4D97-AF65-F5344CB8AC3E}">
        <p14:creationId xmlns:p14="http://schemas.microsoft.com/office/powerpoint/2010/main" val="413296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6" name="Rectangle 5"/>
          <p:cNvSpPr/>
          <p:nvPr/>
        </p:nvSpPr>
        <p:spPr>
          <a:xfrm>
            <a:off x="6989138" y="2882"/>
            <a:ext cx="2178495" cy="701730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rPr>
              <a:t>Barmecide</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supper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imaginary meal</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Cuyp-like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Dutch landscape painter</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wren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t>
            </a: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small brown bird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privations</a:t>
            </a:r>
            <a:r>
              <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 hardships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180528" y="6519446"/>
            <a:ext cx="108012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p.88-89</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58" y="5518944"/>
            <a:ext cx="667170" cy="1000502"/>
          </a:xfrm>
          <a:prstGeom prst="rect">
            <a:avLst/>
          </a:prstGeom>
        </p:spPr>
      </p:pic>
      <p:sp>
        <p:nvSpPr>
          <p:cNvPr id="4" name="Rectangle 3"/>
          <p:cNvSpPr/>
          <p:nvPr/>
        </p:nvSpPr>
        <p:spPr>
          <a:xfrm>
            <a:off x="707888" y="0"/>
            <a:ext cx="6281250" cy="563231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That night, on going to bed, I forgot to prepare in imagination the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Barmecide</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supper, of hot roast potatoes, or white bread and new milk, with which I was wont to amuse my inward cravings. I feasted instead on the spectacle of ideal drawings, which I saw in the dark – all the work of my own hands; freely pencilled houses and trees, picturesque rocks and ruins, Cuyp-like groups of cattle, sweet paintings of butterflies hovering over unblown roses, of birds picking at ripe cherries, of wrens’ nests inclosing pearl-like eggs, wreathed about with young ivy sprays. I examined, too, in thought, the possibility of my ever being able to translate currently a certain little French story-book which Madame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Pierrot</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had that day shown me; nor was that problem solved to my satisfaction ere I fell sweetly asleep.</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Well has Solomon said, ‘Better is a dinner of herbs where love is, than a stalled ox and hatred therewith.’</a:t>
            </a:r>
          </a:p>
          <a:p>
            <a:pPr marL="0" marR="0" lvl="0" indent="0" algn="l" defTabSz="914400" rtl="0" eaLnBrk="1" fontAlgn="auto" latinLnBrk="0" hangingPunct="1">
              <a:lnSpc>
                <a:spcPct val="100000"/>
              </a:lnSpc>
              <a:spcBef>
                <a:spcPts val="0"/>
              </a:spcBef>
              <a:spcAft>
                <a:spcPts val="0"/>
              </a:spcAft>
              <a:buClrTx/>
              <a:buSzTx/>
              <a:buFontTx/>
              <a:buNone/>
              <a:tabLst>
                <a:tab pos="441325" algn="l"/>
              </a:tabLst>
              <a:defRPr/>
            </a:pP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I would not now have exchanged </a:t>
            </a:r>
            <a:r>
              <a:rPr kumimoji="0" lang="en-GB" sz="1800" b="0" i="0" u="none" strike="noStrike" kern="1200" cap="none" spc="0" normalizeH="0" baseline="0" noProof="0" err="1">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Lowood</a:t>
            </a:r>
            <a:r>
              <a:rPr kumimoji="0" lang="en-GB" sz="18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with all its privations for Gateshead and its daily luxuries.</a:t>
            </a:r>
          </a:p>
        </p:txBody>
      </p:sp>
    </p:spTree>
    <p:extLst>
      <p:ext uri="{BB962C8B-B14F-4D97-AF65-F5344CB8AC3E}">
        <p14:creationId xmlns:p14="http://schemas.microsoft.com/office/powerpoint/2010/main" val="152915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82614" y="764704"/>
            <a:ext cx="8286658" cy="253915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is a slattern?</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Why does Helen have to wear a board with ‘slattern’ written on it around her neck?</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is written in Mr Lloyd’s letter?</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0"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What does Jane do instead of imagining a large, delicious meal?</a:t>
            </a: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2614" y="87015"/>
            <a:ext cx="8286658" cy="46166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Discuss the answers to these questions with a partner:</a:t>
            </a:r>
          </a:p>
        </p:txBody>
      </p:sp>
      <p:pic>
        <p:nvPicPr>
          <p:cNvPr id="3" name="Picture 2"/>
          <p:cNvPicPr>
            <a:picLocks noChangeAspect="1"/>
          </p:cNvPicPr>
          <p:nvPr/>
        </p:nvPicPr>
        <p:blipFill>
          <a:blip r:embed="rId2"/>
          <a:stretch>
            <a:fillRect/>
          </a:stretch>
        </p:blipFill>
        <p:spPr>
          <a:xfrm>
            <a:off x="2675529" y="3303861"/>
            <a:ext cx="4500827" cy="3437507"/>
          </a:xfrm>
          <a:prstGeom prst="rect">
            <a:avLst/>
          </a:prstGeom>
        </p:spPr>
      </p:pic>
      <p:sp>
        <p:nvSpPr>
          <p:cNvPr id="13" name="Rectangle 12"/>
          <p:cNvSpPr/>
          <p:nvPr/>
        </p:nvSpPr>
        <p:spPr>
          <a:xfrm>
            <a:off x="3131840" y="6341258"/>
            <a:ext cx="1620000" cy="4001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Helen Burns</a:t>
            </a:r>
          </a:p>
        </p:txBody>
      </p:sp>
      <p:pic>
        <p:nvPicPr>
          <p:cNvPr id="8" name="Picture 7">
            <a:extLst>
              <a:ext uri="{FF2B5EF4-FFF2-40B4-BE49-F238E27FC236}">
                <a16:creationId xmlns:a16="http://schemas.microsoft.com/office/drawing/2014/main" id="{F836654D-D741-409D-B290-260E79E41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48" y="32567"/>
            <a:ext cx="572790" cy="720000"/>
          </a:xfrm>
          <a:prstGeom prst="rect">
            <a:avLst/>
          </a:prstGeom>
        </p:spPr>
      </p:pic>
    </p:spTree>
    <p:extLst>
      <p:ext uri="{BB962C8B-B14F-4D97-AF65-F5344CB8AC3E}">
        <p14:creationId xmlns:p14="http://schemas.microsoft.com/office/powerpoint/2010/main" val="93942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82614" y="764704"/>
            <a:ext cx="8286658" cy="40164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A slattern is a dirty or untidy person.</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Helen’s clothes were untidy, so Miss Scatcherd made her wear a board with ‘slattern’ written on it.</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Mr Lloyd writes to Miss Temple and confirms what Jane said: she is not a liar. Miss Temple gathers the whole school and clears Jane’s name.</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tab pos="441325" algn="l"/>
              </a:tabLst>
              <a:defRPr/>
            </a:pPr>
            <a:r>
              <a:rPr kumimoji="0" lang="en-GB" sz="2400" b="1" i="0" u="none" strike="noStrike" kern="1200" cap="none" spc="0" normalizeH="0" baseline="0" noProof="0">
                <a:ln>
                  <a:noFill/>
                </a:ln>
                <a:solidFill>
                  <a:srgbClr val="00B050"/>
                </a:solidFill>
                <a:effectLst/>
                <a:uLnTx/>
                <a:uFillTx/>
                <a:latin typeface="Century Gothic" panose="020B0502020202020204" pitchFamily="34" charset="0"/>
                <a:ea typeface="Calibri" panose="020F0502020204030204" pitchFamily="34" charset="0"/>
                <a:cs typeface="Times New Roman" panose="02020603050405020304" pitchFamily="18" charset="0"/>
              </a:rPr>
              <a:t>Jane no longer goes to bed dreaming of eating a delicious meal. Instead, she looks forward to learning how to draw better and becoming a better student. </a:t>
            </a:r>
          </a:p>
        </p:txBody>
      </p:sp>
      <p:sp>
        <p:nvSpPr>
          <p:cNvPr id="2" name="TextBox 1"/>
          <p:cNvSpPr txBox="1"/>
          <p:nvPr/>
        </p:nvSpPr>
        <p:spPr>
          <a:xfrm rot="16200000">
            <a:off x="-3075058" y="3075056"/>
            <a:ext cx="68580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Jane Eyre</a:t>
            </a:r>
          </a:p>
        </p:txBody>
      </p:sp>
      <p:sp>
        <p:nvSpPr>
          <p:cNvPr id="7" name="Rectangle 6"/>
          <p:cNvSpPr/>
          <p:nvPr/>
        </p:nvSpPr>
        <p:spPr>
          <a:xfrm>
            <a:off x="782614" y="87015"/>
            <a:ext cx="828665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tab pos="441325" algn="l"/>
              </a:tabLst>
              <a:defRPr/>
            </a:pPr>
            <a:r>
              <a:rPr kumimoji="0" lang="en-GB" sz="24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Discuss the answers to these questions with a partner:</a:t>
            </a:r>
          </a:p>
        </p:txBody>
      </p:sp>
      <p:pic>
        <p:nvPicPr>
          <p:cNvPr id="3" name="Picture 2"/>
          <p:cNvPicPr>
            <a:picLocks noChangeAspect="1"/>
          </p:cNvPicPr>
          <p:nvPr/>
        </p:nvPicPr>
        <p:blipFill>
          <a:blip r:embed="rId2"/>
          <a:stretch>
            <a:fillRect/>
          </a:stretch>
        </p:blipFill>
        <p:spPr>
          <a:xfrm>
            <a:off x="3653134" y="4797152"/>
            <a:ext cx="2545618" cy="1944216"/>
          </a:xfrm>
          <a:prstGeom prst="rect">
            <a:avLst/>
          </a:prstGeom>
        </p:spPr>
      </p:pic>
      <p:sp>
        <p:nvSpPr>
          <p:cNvPr id="13" name="Rectangle 12"/>
          <p:cNvSpPr/>
          <p:nvPr/>
        </p:nvSpPr>
        <p:spPr>
          <a:xfrm>
            <a:off x="3131840" y="6341258"/>
            <a:ext cx="1620000" cy="40011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tab pos="441325" algn="l"/>
              </a:tabLst>
              <a:defRPr/>
            </a:pPr>
            <a:r>
              <a:rPr kumimoji="0" lang="en-GB" sz="2000" b="1" i="0" u="none" strike="noStrike" kern="1200" cap="none" spc="0" normalizeH="0" baseline="0" noProof="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Helen Burns</a:t>
            </a:r>
          </a:p>
        </p:txBody>
      </p:sp>
    </p:spTree>
    <p:extLst>
      <p:ext uri="{BB962C8B-B14F-4D97-AF65-F5344CB8AC3E}">
        <p14:creationId xmlns:p14="http://schemas.microsoft.com/office/powerpoint/2010/main" val="24223207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spcAft>
            <a:spcPts val="300"/>
          </a:spcAft>
          <a:defRPr sz="2400"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pring xmlns="66eb2665-5259-4d07-aae6-d909f8d4f955" xsi:nil="true"/>
    <Ark_x0020_Department xmlns="9c6500c0-19b7-4dc1-a957-fb6bf8f5f217">English Mastery</Ark_x0020_Depart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D4F186D698314795AF02BA8E404829" ma:contentTypeVersion="19" ma:contentTypeDescription="Create a new document." ma:contentTypeScope="" ma:versionID="2ac49cd43e7d3cbb574e390169105f02">
  <xsd:schema xmlns:xsd="http://www.w3.org/2001/XMLSchema" xmlns:xs="http://www.w3.org/2001/XMLSchema" xmlns:p="http://schemas.microsoft.com/office/2006/metadata/properties" xmlns:ns1="http://schemas.microsoft.com/sharepoint/v3" xmlns:ns2="9c6500c0-19b7-4dc1-a957-fb6bf8f5f217" xmlns:ns3="b64db6f3-d8b6-4520-ae13-60ac2c110106" xmlns:ns4="66eb2665-5259-4d07-aae6-d909f8d4f955" targetNamespace="http://schemas.microsoft.com/office/2006/metadata/properties" ma:root="true" ma:fieldsID="eebb7405bcd78acff2b4b4eba8e16250" ns1:_="" ns2:_="" ns3:_="" ns4:_="">
    <xsd:import namespace="http://schemas.microsoft.com/sharepoint/v3"/>
    <xsd:import namespace="9c6500c0-19b7-4dc1-a957-fb6bf8f5f217"/>
    <xsd:import namespace="b64db6f3-d8b6-4520-ae13-60ac2c110106"/>
    <xsd:import namespace="66eb2665-5259-4d07-aae6-d909f8d4f955"/>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Spring"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1:_ip_UnifiedCompliancePolicyProperties" minOccurs="0"/>
                <xsd:element ref="ns1:_ip_UnifiedCompliancePolicyUIAction" minOccurs="0"/>
                <xsd:element ref="ns2:Ark_x0020_Department"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500c0-19b7-4dc1-a957-fb6bf8f5f21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Ark_x0020_Department" ma:index="23" nillable="true" ma:displayName="Ark Department" ma:format="Dropdown" ma:internalName="Ark_x0020_Department">
      <xsd:simpleType>
        <xsd:restriction base="dms:Choice">
          <xsd:enumeration value="Admin"/>
          <xsd:enumeration value="ACP"/>
          <xsd:enumeration value="Assessment, System &amp; Data"/>
          <xsd:enumeration value="ATT"/>
          <xsd:enumeration value="Communication"/>
          <xsd:enumeration value="Development"/>
          <xsd:enumeration value="Ed City"/>
          <xsd:enumeration value="Education"/>
          <xsd:enumeration value="English Mastery"/>
          <xsd:enumeration value="Estates"/>
          <xsd:enumeration value="Finance"/>
          <xsd:enumeration value="Governance"/>
          <xsd:enumeration value="HR"/>
          <xsd:enumeration value="Insight"/>
          <xsd:enumeration value="IT"/>
          <xsd:enumeration value="Management Team"/>
          <xsd:enumeration value="Maths Mastery"/>
          <xsd:enumeration value="Music"/>
          <xsd:enumeration value="Now Teach"/>
          <xsd:enumeration value="Office Management"/>
          <xsd:enumeration value="Operations"/>
          <xsd:enumeration value="Pathways &amp; Enrichment"/>
          <xsd:enumeration value="People Team"/>
          <xsd:enumeration value="Professional Learning"/>
          <xsd:enumeration value="Projects"/>
          <xsd:enumeration value="Procurement"/>
          <xsd:enumeration value="Safeguarding"/>
          <xsd:enumeration value="Ventures"/>
        </xsd:restriction>
      </xsd:simpleType>
    </xsd:element>
  </xsd:schema>
  <xsd:schema xmlns:xsd="http://www.w3.org/2001/XMLSchema" xmlns:xs="http://www.w3.org/2001/XMLSchema" xmlns:dms="http://schemas.microsoft.com/office/2006/documentManagement/types" xmlns:pc="http://schemas.microsoft.com/office/infopath/2007/PartnerControls" targetNamespace="b64db6f3-d8b6-4520-ae13-60ac2c11010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eb2665-5259-4d07-aae6-d909f8d4f95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Spring" ma:index="14" nillable="true" ma:displayName="Term" ma:internalName="Spring">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29641-922F-4970-A2DE-CB34EBCEAE04}">
  <ds:schemaRefs>
    <ds:schemaRef ds:uri="http://schemas.microsoft.com/office/2006/metadata/properties"/>
    <ds:schemaRef ds:uri="http://purl.org/dc/dcmitype/"/>
    <ds:schemaRef ds:uri="b64db6f3-d8b6-4520-ae13-60ac2c110106"/>
    <ds:schemaRef ds:uri="http://schemas.microsoft.com/office/infopath/2007/PartnerControls"/>
    <ds:schemaRef ds:uri="http://schemas.openxmlformats.org/package/2006/metadata/core-properties"/>
    <ds:schemaRef ds:uri="66eb2665-5259-4d07-aae6-d909f8d4f955"/>
    <ds:schemaRef ds:uri="http://schemas.microsoft.com/sharepoint/v3"/>
    <ds:schemaRef ds:uri="http://purl.org/dc/terms/"/>
    <ds:schemaRef ds:uri="http://schemas.microsoft.com/office/2006/documentManagement/types"/>
    <ds:schemaRef ds:uri="9c6500c0-19b7-4dc1-a957-fb6bf8f5f217"/>
    <ds:schemaRef ds:uri="http://www.w3.org/XML/1998/namespace"/>
    <ds:schemaRef ds:uri="http://purl.org/dc/elements/1.1/"/>
  </ds:schemaRefs>
</ds:datastoreItem>
</file>

<file path=customXml/itemProps2.xml><?xml version="1.0" encoding="utf-8"?>
<ds:datastoreItem xmlns:ds="http://schemas.openxmlformats.org/officeDocument/2006/customXml" ds:itemID="{B2632D21-2692-4E02-9A94-8C677A76B98A}">
  <ds:schemaRefs>
    <ds:schemaRef ds:uri="http://schemas.microsoft.com/sharepoint/v3/contenttype/forms"/>
  </ds:schemaRefs>
</ds:datastoreItem>
</file>

<file path=customXml/itemProps3.xml><?xml version="1.0" encoding="utf-8"?>
<ds:datastoreItem xmlns:ds="http://schemas.openxmlformats.org/officeDocument/2006/customXml" ds:itemID="{D52A8579-9497-45E8-A142-9E3F646446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c6500c0-19b7-4dc1-a957-fb6bf8f5f217"/>
    <ds:schemaRef ds:uri="b64db6f3-d8b6-4520-ae13-60ac2c110106"/>
    <ds:schemaRef ds:uri="66eb2665-5259-4d07-aae6-d909f8d4f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169</TotalTime>
  <Words>2504</Words>
  <Application>Microsoft Office PowerPoint</Application>
  <PresentationFormat>On-screen Show (4:3)</PresentationFormat>
  <Paragraphs>198</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Bradley Hand ITC</vt:lpstr>
      <vt:lpstr>Calibri</vt:lpstr>
      <vt:lpstr>Century Gothic</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Michlyn Caffrey</dc:creator>
  <cp:lastModifiedBy>Amelia Gann</cp:lastModifiedBy>
  <cp:revision>4</cp:revision>
  <dcterms:created xsi:type="dcterms:W3CDTF">2021-06-07T12:38:22Z</dcterms:created>
  <dcterms:modified xsi:type="dcterms:W3CDTF">2022-06-14T08:49:10Z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0x01010038D4F186D698314795AF02BA8E404829</vt:lpwstr>
  </property>
</Properties>
</file>