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6" r:id="rId2"/>
    <p:sldId id="273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6" r:id="rId19"/>
    <p:sldId id="297" r:id="rId20"/>
    <p:sldId id="285" r:id="rId21"/>
    <p:sldId id="267" r:id="rId22"/>
    <p:sldId id="269" r:id="rId23"/>
    <p:sldId id="286" r:id="rId24"/>
    <p:sldId id="26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F5D34-8A37-45FB-B52F-BF0C5D3D5065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6760A-BC74-4EC9-92B1-667A78865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57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6923D10-D48D-429B-B7DA-766BAA26AF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22851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28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24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923D10-D48D-429B-B7DA-766BAA26AF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24952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62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1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91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3D10-D48D-429B-B7DA-766BAA26AF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3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923D10-D48D-429B-B7DA-766BAA26AF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865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923D10-D48D-429B-B7DA-766BAA26AF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608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6923D10-D48D-429B-B7DA-766BAA26AF77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20AA647-5EF7-498D-B998-2FEF8890162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368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Image result for ironic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Image result for ironic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 rot="681624">
            <a:off x="7560291" y="5732789"/>
            <a:ext cx="43972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Simple sentences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909" y="1456176"/>
            <a:ext cx="4068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Direct Language</a:t>
            </a:r>
            <a:endParaRPr lang="en-GB" sz="4400" dirty="0"/>
          </a:p>
        </p:txBody>
      </p:sp>
      <p:sp>
        <p:nvSpPr>
          <p:cNvPr id="5" name="TextBox 4"/>
          <p:cNvSpPr txBox="1"/>
          <p:nvPr/>
        </p:nvSpPr>
        <p:spPr>
          <a:xfrm rot="19552495">
            <a:off x="4841097" y="4459705"/>
            <a:ext cx="4878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Minimal description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 rot="20863757">
            <a:off x="1590942" y="2996994"/>
            <a:ext cx="33966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Full of vitality 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 rot="1392956">
            <a:off x="7331063" y="2916882"/>
            <a:ext cx="48556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Complex Sentences</a:t>
            </a:r>
            <a:endParaRPr lang="en-GB" sz="4400" dirty="0"/>
          </a:p>
        </p:txBody>
      </p:sp>
      <p:sp>
        <p:nvSpPr>
          <p:cNvPr id="11" name="TextBox 10"/>
          <p:cNvSpPr txBox="1"/>
          <p:nvPr/>
        </p:nvSpPr>
        <p:spPr>
          <a:xfrm rot="649599">
            <a:off x="2028532" y="4844425"/>
            <a:ext cx="33417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Vivid imagery</a:t>
            </a:r>
            <a:endParaRPr lang="en-GB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7977" y="624054"/>
            <a:ext cx="9633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entury" panose="02040604050505020304" pitchFamily="18" charset="0"/>
                <a:cs typeface="Aharoni" panose="02010803020104030203" pitchFamily="2" charset="-79"/>
              </a:rPr>
              <a:t>Which techniques and features do you find when Chopin talks about Mrs </a:t>
            </a:r>
            <a:r>
              <a:rPr lang="en-GB" sz="2000" dirty="0" err="1" smtClean="0">
                <a:latin typeface="Century" panose="02040604050505020304" pitchFamily="18" charset="0"/>
                <a:cs typeface="Aharoni" panose="02010803020104030203" pitchFamily="2" charset="-79"/>
              </a:rPr>
              <a:t>Mellard’s</a:t>
            </a:r>
            <a:r>
              <a:rPr lang="en-GB" sz="2000" dirty="0" smtClean="0">
                <a:latin typeface="Century" panose="02040604050505020304" pitchFamily="18" charset="0"/>
                <a:cs typeface="Aharoni" panose="02010803020104030203" pitchFamily="2" charset="-79"/>
              </a:rPr>
              <a:t> marriage and which do you find when she talks about her freedom?</a:t>
            </a:r>
            <a:endParaRPr lang="en-GB" sz="2000" dirty="0">
              <a:latin typeface="Century" panose="020406040505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85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09" t="21327" r="1645" b="67927"/>
          <a:stretch/>
        </p:blipFill>
        <p:spPr>
          <a:xfrm>
            <a:off x="1371630" y="3254148"/>
            <a:ext cx="9416716" cy="78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8442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Still scared, as if it is wrong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2282" y="5078341"/>
            <a:ext cx="2169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More synaesthesia, almost visceral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8"/>
            <a:ext cx="142584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Anaphoric reference shows significance of the epiphany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6157993" cy="218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07102" y="3647180"/>
            <a:ext cx="3042116" cy="292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291594" y="4057929"/>
            <a:ext cx="903091" cy="866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59502" y="3647180"/>
            <a:ext cx="6872780" cy="444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07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2072" b="47095"/>
          <a:stretch/>
        </p:blipFill>
        <p:spPr>
          <a:xfrm>
            <a:off x="1219200" y="2117558"/>
            <a:ext cx="97536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28419" y="4766384"/>
            <a:ext cx="21232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Full of life and vitality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9266" y="5412715"/>
            <a:ext cx="216976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Connotations of childhood and naivety ‘didn’t know any better’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7"/>
            <a:ext cx="177013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Semantic field of powerlessness contrasted with that of freedom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11824" y="2510496"/>
            <a:ext cx="3112576" cy="821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178085" y="1592711"/>
            <a:ext cx="5060943" cy="1184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533311" y="2626768"/>
            <a:ext cx="1634801" cy="881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274449" y="3206969"/>
            <a:ext cx="3249425" cy="1061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411705" y="2953607"/>
            <a:ext cx="3641422" cy="1225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78779" y="1235242"/>
            <a:ext cx="199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Still hidden, unsure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460930" y="3585274"/>
            <a:ext cx="5140270" cy="158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560736" y="1745111"/>
            <a:ext cx="5830693" cy="1277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3125" b="26699"/>
          <a:stretch/>
        </p:blipFill>
        <p:spPr>
          <a:xfrm>
            <a:off x="1187116" y="2139827"/>
            <a:ext cx="9753600" cy="1475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56756" y="924120"/>
            <a:ext cx="21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Oxymoron shows contrast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3932" y="2030277"/>
            <a:ext cx="19062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Still facing a dichotomy of emotions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0262" y="3471620"/>
            <a:ext cx="216976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Clear contrast between her past and future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138737" y="1682746"/>
            <a:ext cx="2702688" cy="481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609474" y="2606076"/>
            <a:ext cx="6100789" cy="14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898232" y="3471620"/>
            <a:ext cx="5812031" cy="422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3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800" b="72314"/>
          <a:stretch/>
        </p:blipFill>
        <p:spPr>
          <a:xfrm>
            <a:off x="1235242" y="2361085"/>
            <a:ext cx="9753600" cy="1235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8442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Full of energy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0262" y="3471620"/>
            <a:ext cx="2169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 emotion or sadness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8"/>
            <a:ext cx="142584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Short contrasting co-ordinate clauses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2356014" cy="1653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475873" y="2721099"/>
            <a:ext cx="5662864" cy="277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905573" y="3615701"/>
            <a:ext cx="5804689" cy="278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1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686" b="57840"/>
          <a:stretch/>
        </p:blipFill>
        <p:spPr>
          <a:xfrm>
            <a:off x="1219200" y="1796716"/>
            <a:ext cx="9753600" cy="1058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84429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 sort sentence showing her lack of depth in her emotion, modified with  adverb sometimes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6756" y="924120"/>
            <a:ext cx="212326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Modified at the beginning with the adverb often, again shows contrast </a:t>
            </a:r>
            <a:r>
              <a:rPr lang="en-GB" dirty="0" err="1" smtClean="0">
                <a:solidFill>
                  <a:srgbClr val="FF0000"/>
                </a:solidFill>
              </a:rPr>
              <a:t>bost</a:t>
            </a:r>
            <a:r>
              <a:rPr lang="en-GB" dirty="0" smtClean="0">
                <a:solidFill>
                  <a:srgbClr val="FF0000"/>
                </a:solidFill>
              </a:rPr>
              <a:t> in lexical choice and syntactical position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0262" y="3471620"/>
            <a:ext cx="216976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Compound and simple sentences contrasted with long, complex sentence when talking about her past versus her future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299" y="3155875"/>
            <a:ext cx="155377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Short paragraph suggests had not been much love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26763" y="1588681"/>
            <a:ext cx="4014347" cy="258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983705" y="1682746"/>
            <a:ext cx="3857720" cy="164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78144" y="2326105"/>
            <a:ext cx="2898469" cy="181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291593" y="2606076"/>
            <a:ext cx="1418669" cy="1451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096000" y="2351196"/>
            <a:ext cx="3614263" cy="1543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93432" y="4057929"/>
            <a:ext cx="532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Emphasises the key message – still however, whispered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242376" y="2808460"/>
            <a:ext cx="2249525" cy="1118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05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1888" b="41226"/>
          <a:stretch/>
        </p:blipFill>
        <p:spPr>
          <a:xfrm>
            <a:off x="1219200" y="2839452"/>
            <a:ext cx="9753600" cy="1235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84429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Making her better – almost cathartic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6756" y="924120"/>
            <a:ext cx="212326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Clearly made the wrong assumption – shows nature of ‘what was to be expected’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3509" y="4499652"/>
            <a:ext cx="216976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Far more forceful, atypical for a woman at that time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8"/>
            <a:ext cx="1425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Symbolism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6286330" cy="2572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325979" y="1257191"/>
            <a:ext cx="4430778" cy="1934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</p:cNvCxnSpPr>
          <p:nvPr/>
        </p:nvCxnSpPr>
        <p:spPr>
          <a:xfrm>
            <a:off x="922149" y="2996100"/>
            <a:ext cx="2687325" cy="883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639024" y="3880034"/>
            <a:ext cx="4873944" cy="291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90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9266" b="27357"/>
          <a:stretch/>
        </p:blipFill>
        <p:spPr>
          <a:xfrm>
            <a:off x="1235242" y="2663934"/>
            <a:ext cx="9753600" cy="978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56756" y="924120"/>
            <a:ext cx="212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Semantic field of life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3932" y="2030277"/>
            <a:ext cx="17234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Validates her expertise – invites confidence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462" y="4623691"/>
            <a:ext cx="19869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Triadic structure for emphasis of benefits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8"/>
            <a:ext cx="142584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Using same phrasing emphasises the contrast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764379" y="1682746"/>
            <a:ext cx="2077046" cy="944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66807" y="3277297"/>
            <a:ext cx="3286456" cy="457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379370" y="1552458"/>
            <a:ext cx="3074236" cy="1401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042611" y="2990773"/>
            <a:ext cx="5037221" cy="1809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41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2478" b="15899"/>
          <a:stretch/>
        </p:blipFill>
        <p:spPr>
          <a:xfrm>
            <a:off x="1219200" y="2567237"/>
            <a:ext cx="9753600" cy="8502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0262" y="3471620"/>
            <a:ext cx="21697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Woman of power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8"/>
            <a:ext cx="142584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Tension built at this point – she is going to be victorious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348352" y="3059795"/>
            <a:ext cx="1170259" cy="717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502316" y="2992352"/>
            <a:ext cx="1459832" cy="663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98231" y="1171074"/>
            <a:ext cx="745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Suggests that she does it without thinking such is the power of her realisation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218947" y="1702271"/>
            <a:ext cx="1283369" cy="1105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67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467" b="46217"/>
          <a:stretch/>
        </p:blipFill>
        <p:spPr>
          <a:xfrm>
            <a:off x="1627185" y="1877324"/>
            <a:ext cx="9753600" cy="1925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1835" y="4417017"/>
            <a:ext cx="18621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Final oxymoron – they thought she had died because of the loss of her husband but she has died because he’s </a:t>
            </a:r>
            <a:r>
              <a:rPr lang="en-GB" dirty="0" err="1" smtClean="0">
                <a:solidFill>
                  <a:srgbClr val="FF0000"/>
                </a:solidFill>
              </a:rPr>
              <a:t>alie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6756" y="924120"/>
            <a:ext cx="21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Little description – he meant very little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0262" y="3471620"/>
            <a:ext cx="216976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Tension crashes down as her hope is taken away from her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3248" y="2450667"/>
            <a:ext cx="142584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Situational irony  - we realise the truth 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127946" y="3036929"/>
            <a:ext cx="1999281" cy="145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470232" y="1682584"/>
            <a:ext cx="1499530" cy="246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017892" y="3332002"/>
            <a:ext cx="938992" cy="725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9000927" y="3429881"/>
            <a:ext cx="709336" cy="464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26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Key points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Needs to be read in context of women in the 1890s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Marriage as constraining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Inner conflict versus outer perceptions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Pointless nature of new-found freedom – would not be allowed it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Lots of contrast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Observations in simple prose – emotions full of vitality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Outside world has minimal description- disconnected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Simple and direct language about the husband – no strong feelings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Symbolism of open window as freedom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1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677" y="992660"/>
            <a:ext cx="98449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" panose="02040604050505020304" pitchFamily="18" charset="0"/>
              </a:rPr>
              <a:t>In your pairs, </a:t>
            </a:r>
            <a:r>
              <a:rPr lang="en-GB" dirty="0" smtClean="0">
                <a:latin typeface="Century" panose="02040604050505020304" pitchFamily="18" charset="0"/>
              </a:rPr>
              <a:t>analyse your given paragraph.</a:t>
            </a:r>
          </a:p>
          <a:p>
            <a:endParaRPr lang="en-GB" dirty="0">
              <a:latin typeface="Century" panose="02040604050505020304" pitchFamily="18" charset="0"/>
            </a:endParaRPr>
          </a:p>
          <a:p>
            <a:pPr algn="ctr"/>
            <a:r>
              <a:rPr lang="en-GB" sz="3200" dirty="0" smtClean="0">
                <a:latin typeface="Century" panose="02040604050505020304" pitchFamily="18" charset="0"/>
                <a:cs typeface="Aharoni" panose="02010803020104030203" pitchFamily="2" charset="-79"/>
              </a:rPr>
              <a:t>You have </a:t>
            </a:r>
            <a:r>
              <a:rPr lang="en-GB" sz="3200" dirty="0">
                <a:latin typeface="Century" panose="02040604050505020304" pitchFamily="18" charset="0"/>
                <a:cs typeface="Aharoni" panose="02010803020104030203" pitchFamily="2" charset="-79"/>
              </a:rPr>
              <a:t>5</a:t>
            </a:r>
            <a:r>
              <a:rPr lang="en-GB" sz="3200" dirty="0" smtClean="0">
                <a:latin typeface="Century" panose="02040604050505020304" pitchFamily="18" charset="0"/>
                <a:cs typeface="Aharoni" panose="02010803020104030203" pitchFamily="2" charset="-79"/>
              </a:rPr>
              <a:t> </a:t>
            </a:r>
            <a:r>
              <a:rPr lang="en-GB" sz="3200" dirty="0" smtClean="0">
                <a:latin typeface="Century" panose="02040604050505020304" pitchFamily="18" charset="0"/>
                <a:cs typeface="Aharoni" panose="02010803020104030203" pitchFamily="2" charset="-79"/>
              </a:rPr>
              <a:t>minutes in which to conduct your analysis. Be prepared to feed back your findings to the class.</a:t>
            </a:r>
          </a:p>
          <a:p>
            <a:endParaRPr lang="en-GB" dirty="0">
              <a:latin typeface="Century" panose="02040604050505020304" pitchFamily="18" charset="0"/>
            </a:endParaRPr>
          </a:p>
          <a:p>
            <a:r>
              <a:rPr lang="en-GB" sz="2800" i="1" u="sng" dirty="0" smtClean="0">
                <a:latin typeface="Century" panose="02040604050505020304" pitchFamily="18" charset="0"/>
              </a:rPr>
              <a:t>Remember to focus on:</a:t>
            </a:r>
          </a:p>
          <a:p>
            <a:endParaRPr lang="en-GB" dirty="0" smtClean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entury" panose="02040604050505020304" pitchFamily="18" charset="0"/>
              </a:rPr>
              <a:t>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entury" panose="02040604050505020304" pitchFamily="18" charset="0"/>
              </a:rPr>
              <a:t>Imagery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entury" panose="02040604050505020304" pitchFamily="18" charset="0"/>
              </a:rPr>
              <a:t>Punctuation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entury" panose="02040604050505020304" pitchFamily="18" charset="0"/>
              </a:rPr>
              <a:t>Sentence structure</a:t>
            </a:r>
            <a:endParaRPr lang="en-GB" sz="3200" dirty="0"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4293" y="197997"/>
            <a:ext cx="5274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Reread ‘The Story of an Hour’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444" y="395230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810" t="19465" r="37254" b="9225"/>
          <a:stretch/>
        </p:blipFill>
        <p:spPr>
          <a:xfrm>
            <a:off x="6452316" y="79221"/>
            <a:ext cx="5568512" cy="4716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810" t="65548" r="37676" b="16626"/>
          <a:stretch/>
        </p:blipFill>
        <p:spPr>
          <a:xfrm>
            <a:off x="6452316" y="4796153"/>
            <a:ext cx="5568512" cy="1738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1285" y="1514357"/>
            <a:ext cx="43153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How does Kate Chopin use linguistic techniques to  show the nature of freedom and oppression in ‘The story of an Hour’?</a:t>
            </a:r>
            <a:endParaRPr lang="en-GB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14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71" y="505146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1"/>
                </a:solidFill>
              </a:rPr>
              <a:t>How to start?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Highlight the </a:t>
            </a:r>
            <a:r>
              <a:rPr lang="en-GB" u="sng" dirty="0" smtClean="0">
                <a:solidFill>
                  <a:schemeClr val="tx1"/>
                </a:solidFill>
              </a:rPr>
              <a:t>key words </a:t>
            </a:r>
            <a:r>
              <a:rPr lang="en-GB" dirty="0" smtClean="0">
                <a:solidFill>
                  <a:schemeClr val="tx1"/>
                </a:solidFill>
              </a:rPr>
              <a:t>from the question.</a:t>
            </a:r>
            <a:endParaRPr lang="en-GB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Start </a:t>
            </a:r>
            <a:r>
              <a:rPr lang="en-GB" dirty="0" smtClean="0">
                <a:solidFill>
                  <a:schemeClr val="tx1"/>
                </a:solidFill>
              </a:rPr>
              <a:t>with the </a:t>
            </a:r>
            <a:r>
              <a:rPr lang="en-GB" u="sng" dirty="0" smtClean="0">
                <a:solidFill>
                  <a:schemeClr val="tx1"/>
                </a:solidFill>
              </a:rPr>
              <a:t>words of the question </a:t>
            </a:r>
            <a:r>
              <a:rPr lang="en-GB" dirty="0" smtClean="0">
                <a:solidFill>
                  <a:schemeClr val="tx1"/>
                </a:solidFill>
              </a:rPr>
              <a:t>and keep referring to them to maintain focus.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n-GB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Look at punctuation, lexical choice, structure (both text and sentence) and imagery.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Offer a </a:t>
            </a:r>
            <a:r>
              <a:rPr lang="en-GB" u="sng" dirty="0" smtClean="0">
                <a:solidFill>
                  <a:schemeClr val="tx1"/>
                </a:solidFill>
              </a:rPr>
              <a:t>personal interpretation </a:t>
            </a:r>
            <a:r>
              <a:rPr lang="en-GB" dirty="0" smtClean="0">
                <a:solidFill>
                  <a:schemeClr val="tx1"/>
                </a:solidFill>
              </a:rPr>
              <a:t>– what do you think this is intended to do?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Write your first paragraph.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You do not need an introduction, get stuck in with your first point.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‘uses as a vehicle to show how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‘This suggests….’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‘This indicates…..’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‘portrays….’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‘conveys….’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809" y="363158"/>
            <a:ext cx="394674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>
                <a:solidFill>
                  <a:schemeClr val="tx1"/>
                </a:solidFill>
              </a:rPr>
              <a:t>Swap your work with your partner.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Refer to your mark scheme – after carefully reading your partner’s work, what mark would you give it and why?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5180" y="4698818"/>
            <a:ext cx="34485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Look at the key word indicators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Basic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Thorough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Perceptive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810" t="19465" r="37254" b="9225"/>
          <a:stretch/>
        </p:blipFill>
        <p:spPr>
          <a:xfrm>
            <a:off x="6647795" y="79221"/>
            <a:ext cx="5568512" cy="4716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0810" t="65548" r="37676" b="16626"/>
          <a:stretch/>
        </p:blipFill>
        <p:spPr>
          <a:xfrm>
            <a:off x="6647795" y="4714496"/>
            <a:ext cx="5568512" cy="173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246" t="9707" r="23768" b="5662"/>
          <a:stretch/>
        </p:blipFill>
        <p:spPr>
          <a:xfrm>
            <a:off x="1971291" y="342079"/>
            <a:ext cx="6399977" cy="616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46" t="12555" r="14145" b="74945"/>
          <a:stretch/>
        </p:blipFill>
        <p:spPr>
          <a:xfrm>
            <a:off x="1926835" y="2770905"/>
            <a:ext cx="7491663" cy="91440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982340" y="2165684"/>
            <a:ext cx="600439" cy="1062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60410" y="1247285"/>
            <a:ext cx="1844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Continuous present – feels like you are there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6756" y="924120"/>
            <a:ext cx="212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Belongs to her husband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53860" y="2032116"/>
            <a:ext cx="1906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Weak and feeble ‘afflicted’ –</a:t>
            </a:r>
            <a:r>
              <a:rPr lang="en-GB" dirty="0" err="1" smtClean="0">
                <a:solidFill>
                  <a:srgbClr val="FF0000"/>
                </a:solidFill>
              </a:rPr>
              <a:t>ve</a:t>
            </a:r>
            <a:r>
              <a:rPr lang="en-GB" dirty="0" smtClean="0">
                <a:solidFill>
                  <a:srgbClr val="FF0000"/>
                </a:solidFill>
              </a:rPr>
              <a:t> tone straightaway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5382" y="4185717"/>
            <a:ext cx="2169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Complex sentence mirrors complexity of the story and her emotions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9418" y="4176671"/>
            <a:ext cx="1425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Shocking hook – makes the reader assume she will be sad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406908" y="1682746"/>
            <a:ext cx="6434517" cy="1579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19200" y="3745325"/>
            <a:ext cx="4764505" cy="426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229726" y="2606076"/>
            <a:ext cx="4480537" cy="622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1"/>
          </p:cNvCxnSpPr>
          <p:nvPr/>
        </p:nvCxnSpPr>
        <p:spPr>
          <a:xfrm flipH="1" flipV="1">
            <a:off x="3030494" y="3126640"/>
            <a:ext cx="5594888" cy="1659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1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592" t="24178" r="10526" b="56743"/>
          <a:stretch/>
        </p:blipFill>
        <p:spPr>
          <a:xfrm>
            <a:off x="2117559" y="2935706"/>
            <a:ext cx="8181473" cy="1395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5410" y="1385896"/>
            <a:ext cx="1844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Sister – indicates feminine and caring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00512" y="406474"/>
            <a:ext cx="2123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Known by his surname – authoritative – takes charge of the situation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2805193" cy="204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507705" y="1682746"/>
            <a:ext cx="2333720" cy="1718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9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80" t="43257" r="8388" b="43365"/>
          <a:stretch/>
        </p:blipFill>
        <p:spPr>
          <a:xfrm>
            <a:off x="1363578" y="2935705"/>
            <a:ext cx="8791075" cy="978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68482" y="508732"/>
            <a:ext cx="2123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Abandonment suggests she has been constrained, held her emotions in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5151" y="4116112"/>
            <a:ext cx="1906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Showing a stronger side – in contrast to a genteel Victorian woman.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0168" y="3914275"/>
            <a:ext cx="1425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Women are incapable of coping without their husband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406063" y="1682746"/>
            <a:ext cx="1435362" cy="1492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363578" y="3365432"/>
            <a:ext cx="1425844" cy="274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1"/>
          </p:cNvCxnSpPr>
          <p:nvPr/>
        </p:nvCxnSpPr>
        <p:spPr>
          <a:xfrm flipH="1" flipV="1">
            <a:off x="3572630" y="3175611"/>
            <a:ext cx="3892521" cy="1679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5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50" t="56195" r="4276" b="33279"/>
          <a:stretch/>
        </p:blipFill>
        <p:spPr>
          <a:xfrm>
            <a:off x="1635071" y="2274997"/>
            <a:ext cx="8726905" cy="770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938" y="86618"/>
            <a:ext cx="345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Symbolic – suggests her freedom but has been boxed in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0832" y="3894539"/>
            <a:ext cx="2169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Recognition that what she feels is wrong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2596" y="3499897"/>
            <a:ext cx="1425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Into her true feelings/emotions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2468309" cy="122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96504" y="2807368"/>
            <a:ext cx="6674537" cy="574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256421" y="2807368"/>
            <a:ext cx="3453842" cy="1087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4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5406" b="21436"/>
          <a:stretch/>
        </p:blipFill>
        <p:spPr>
          <a:xfrm>
            <a:off x="1064790" y="2032980"/>
            <a:ext cx="9753600" cy="962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84429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Modal suggests possibility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6756" y="924120"/>
            <a:ext cx="2123268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Repetition of the symbolism – freedom that has been boxed in, regulated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6756" y="4302494"/>
            <a:ext cx="216976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New life, opportunity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6" y="2540572"/>
            <a:ext cx="179603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Sensory description, synaesthesia – it’s taking over her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960351" cy="1368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649493" y="1550430"/>
            <a:ext cx="5060769" cy="85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635071" y="2748011"/>
            <a:ext cx="3610697" cy="841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433011" y="2797973"/>
            <a:ext cx="6277251" cy="1728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87471" y="3271025"/>
            <a:ext cx="4613329" cy="470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35071" y="4802082"/>
            <a:ext cx="705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Full of emotion and description in contrast to the description of the room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8125" b="5428"/>
          <a:stretch/>
        </p:blipFill>
        <p:spPr>
          <a:xfrm>
            <a:off x="1402596" y="2571905"/>
            <a:ext cx="9753600" cy="1203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84429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Starting to notice the positive – realisation in stages (symbolism)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66807" y="1069384"/>
            <a:ext cx="2138766" cy="1192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32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05" t="7730" r="10198" b="78454"/>
          <a:stretch/>
        </p:blipFill>
        <p:spPr>
          <a:xfrm>
            <a:off x="2024297" y="2761665"/>
            <a:ext cx="8309810" cy="1010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447" y="759416"/>
            <a:ext cx="19536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Contrast between outer beauty and inner, more sinister, emotions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6756" y="924120"/>
            <a:ext cx="212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Repeated symbolism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27" y="2626768"/>
            <a:ext cx="1425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Contrasting connective shows shift in tone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24745" y="1588168"/>
            <a:ext cx="2568097" cy="1283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313236" y="1146086"/>
            <a:ext cx="2965627" cy="212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22149" y="3330090"/>
            <a:ext cx="3329009" cy="225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75284" y="5229726"/>
            <a:ext cx="496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Is there any point, given her socio-historic context?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892842" y="3827098"/>
            <a:ext cx="363987" cy="1274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5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256</TotalTime>
  <Words>797</Words>
  <Application>Microsoft Office PowerPoint</Application>
  <PresentationFormat>Widescreen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Aharoni</vt:lpstr>
      <vt:lpstr>Arial</vt:lpstr>
      <vt:lpstr>Calibri</vt:lpstr>
      <vt:lpstr>Century</vt:lpstr>
      <vt:lpstr>Franklin Gothic Book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points</vt:lpstr>
      <vt:lpstr>PowerPoint Presentation</vt:lpstr>
      <vt:lpstr>How to start?</vt:lpstr>
      <vt:lpstr>PowerPoint Presentation</vt:lpstr>
      <vt:lpstr>PowerPoint Presentation</vt:lpstr>
      <vt:lpstr>PowerPoint Presentation</vt:lpstr>
    </vt:vector>
  </TitlesOfParts>
  <Company>Bury Grammar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Smith</dc:creator>
  <cp:lastModifiedBy>Ballantyne H C</cp:lastModifiedBy>
  <cp:revision>32</cp:revision>
  <dcterms:created xsi:type="dcterms:W3CDTF">2016-01-13T15:27:07Z</dcterms:created>
  <dcterms:modified xsi:type="dcterms:W3CDTF">2017-11-21T13:48:30Z</dcterms:modified>
</cp:coreProperties>
</file>