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76" r:id="rId5"/>
  </p:sldMasterIdLst>
  <p:notesMasterIdLst>
    <p:notesMasterId r:id="rId36"/>
  </p:notesMasterIdLst>
  <p:sldIdLst>
    <p:sldId id="273" r:id="rId6"/>
    <p:sldId id="274" r:id="rId7"/>
    <p:sldId id="625" r:id="rId8"/>
    <p:sldId id="451" r:id="rId9"/>
    <p:sldId id="570" r:id="rId10"/>
    <p:sldId id="560" r:id="rId11"/>
    <p:sldId id="561" r:id="rId12"/>
    <p:sldId id="562" r:id="rId13"/>
    <p:sldId id="563" r:id="rId14"/>
    <p:sldId id="564" r:id="rId15"/>
    <p:sldId id="571" r:id="rId16"/>
    <p:sldId id="536" r:id="rId17"/>
    <p:sldId id="543" r:id="rId18"/>
    <p:sldId id="544" r:id="rId19"/>
    <p:sldId id="545" r:id="rId20"/>
    <p:sldId id="548" r:id="rId21"/>
    <p:sldId id="552" r:id="rId22"/>
    <p:sldId id="566" r:id="rId23"/>
    <p:sldId id="567" r:id="rId24"/>
    <p:sldId id="568" r:id="rId25"/>
    <p:sldId id="569" r:id="rId26"/>
    <p:sldId id="554" r:id="rId27"/>
    <p:sldId id="556" r:id="rId28"/>
    <p:sldId id="575" r:id="rId29"/>
    <p:sldId id="576" r:id="rId30"/>
    <p:sldId id="577" r:id="rId31"/>
    <p:sldId id="578" r:id="rId32"/>
    <p:sldId id="476" r:id="rId33"/>
    <p:sldId id="627" r:id="rId34"/>
    <p:sldId id="32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AFA9A-EBD6-4927-A6D6-6EF10A1A2EBC}" v="1" dt="2022-06-14T08:44:56.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320"/>
    <p:restoredTop sz="95707"/>
  </p:normalViewPr>
  <p:slideViewPr>
    <p:cSldViewPr snapToGrid="0" snapToObjects="1">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lia Gann" userId="a95102bd-f64e-4ce2-9edd-ab4cfddf1826" providerId="ADAL" clId="{285AFA9A-EBD6-4927-A6D6-6EF10A1A2EBC}"/>
    <pc:docChg chg="addSld modSld">
      <pc:chgData name="Amelia Gann" userId="a95102bd-f64e-4ce2-9edd-ab4cfddf1826" providerId="ADAL" clId="{285AFA9A-EBD6-4927-A6D6-6EF10A1A2EBC}" dt="2022-06-14T08:44:56.643" v="0"/>
      <pc:docMkLst>
        <pc:docMk/>
      </pc:docMkLst>
      <pc:sldChg chg="add">
        <pc:chgData name="Amelia Gann" userId="a95102bd-f64e-4ce2-9edd-ab4cfddf1826" providerId="ADAL" clId="{285AFA9A-EBD6-4927-A6D6-6EF10A1A2EBC}" dt="2022-06-14T08:44:56.643" v="0"/>
        <pc:sldMkLst>
          <pc:docMk/>
          <pc:sldMk cId="4248340963" sldId="326"/>
        </pc:sldMkLst>
      </pc:sldChg>
    </pc:docChg>
  </pc:docChgLst>
  <pc:docChgLst>
    <pc:chgData name="Nick Wallace" userId="4013747d-563c-42aa-bf01-70dd3c96ac1a" providerId="ADAL" clId="{E19D2D8F-8681-4AE5-8539-69091D7C4178}"/>
    <pc:docChg chg="delSld delMainMaster">
      <pc:chgData name="Nick Wallace" userId="4013747d-563c-42aa-bf01-70dd3c96ac1a" providerId="ADAL" clId="{E19D2D8F-8681-4AE5-8539-69091D7C4178}" dt="2021-08-27T11:52:12.099" v="0" actId="47"/>
      <pc:docMkLst>
        <pc:docMk/>
      </pc:docMkLst>
      <pc:sldChg chg="del">
        <pc:chgData name="Nick Wallace" userId="4013747d-563c-42aa-bf01-70dd3c96ac1a" providerId="ADAL" clId="{E19D2D8F-8681-4AE5-8539-69091D7C4178}" dt="2021-08-27T11:52:12.099" v="0" actId="47"/>
        <pc:sldMkLst>
          <pc:docMk/>
          <pc:sldMk cId="2962779521" sldId="328"/>
        </pc:sldMkLst>
      </pc:sldChg>
      <pc:sldMasterChg chg="del delSldLayout">
        <pc:chgData name="Nick Wallace" userId="4013747d-563c-42aa-bf01-70dd3c96ac1a" providerId="ADAL" clId="{E19D2D8F-8681-4AE5-8539-69091D7C4178}" dt="2021-08-27T11:52:12.099" v="0" actId="47"/>
        <pc:sldMasterMkLst>
          <pc:docMk/>
          <pc:sldMasterMk cId="2820932741" sldId="2147483674"/>
        </pc:sldMasterMkLst>
        <pc:sldLayoutChg chg="del">
          <pc:chgData name="Nick Wallace" userId="4013747d-563c-42aa-bf01-70dd3c96ac1a" providerId="ADAL" clId="{E19D2D8F-8681-4AE5-8539-69091D7C4178}" dt="2021-08-27T11:52:12.099" v="0" actId="47"/>
          <pc:sldLayoutMkLst>
            <pc:docMk/>
            <pc:sldMasterMk cId="2820932741" sldId="2147483674"/>
            <pc:sldLayoutMk cId="4283746497" sldId="2147483675"/>
          </pc:sldLayoutMkLst>
        </pc:sldLayoutChg>
      </pc:sldMasterChg>
    </pc:docChg>
  </pc:docChgLst>
  <pc:docChgLst>
    <pc:chgData name="Michlyn Caffrey" userId="762c582e-cfa0-4eba-9e72-f878cb725417" providerId="ADAL" clId="{0EFFD9B3-0F22-504B-944B-2AE6EB1A7567}"/>
    <pc:docChg chg="custSel addSld delSld modSld">
      <pc:chgData name="Michlyn Caffrey" userId="762c582e-cfa0-4eba-9e72-f878cb725417" providerId="ADAL" clId="{0EFFD9B3-0F22-504B-944B-2AE6EB1A7567}" dt="2021-06-23T08:45:36.818" v="60" actId="20577"/>
      <pc:docMkLst>
        <pc:docMk/>
      </pc:docMkLst>
      <pc:sldChg chg="addSp modSp">
        <pc:chgData name="Michlyn Caffrey" userId="762c582e-cfa0-4eba-9e72-f878cb725417" providerId="ADAL" clId="{0EFFD9B3-0F22-504B-944B-2AE6EB1A7567}" dt="2021-06-23T08:42:46.487" v="3" actId="1076"/>
        <pc:sldMkLst>
          <pc:docMk/>
          <pc:sldMk cId="404193484" sldId="273"/>
        </pc:sldMkLst>
        <pc:picChg chg="add mod">
          <ac:chgData name="Michlyn Caffrey" userId="762c582e-cfa0-4eba-9e72-f878cb725417" providerId="ADAL" clId="{0EFFD9B3-0F22-504B-944B-2AE6EB1A7567}" dt="2021-06-23T08:42:46.487" v="3" actId="1076"/>
          <ac:picMkLst>
            <pc:docMk/>
            <pc:sldMk cId="404193484" sldId="273"/>
            <ac:picMk id="1026" creationId="{99C26CA2-0AA3-3C4F-A118-48C906BA0DBC}"/>
          </ac:picMkLst>
        </pc:picChg>
      </pc:sldChg>
      <pc:sldChg chg="modSp add mod">
        <pc:chgData name="Michlyn Caffrey" userId="762c582e-cfa0-4eba-9e72-f878cb725417" providerId="ADAL" clId="{0EFFD9B3-0F22-504B-944B-2AE6EB1A7567}" dt="2021-06-23T08:43:36.649" v="6" actId="20577"/>
        <pc:sldMkLst>
          <pc:docMk/>
          <pc:sldMk cId="1086401928" sldId="476"/>
        </pc:sldMkLst>
        <pc:spChg chg="mod">
          <ac:chgData name="Michlyn Caffrey" userId="762c582e-cfa0-4eba-9e72-f878cb725417" providerId="ADAL" clId="{0EFFD9B3-0F22-504B-944B-2AE6EB1A7567}" dt="2021-06-23T08:43:36.649" v="6" actId="20577"/>
          <ac:spMkLst>
            <pc:docMk/>
            <pc:sldMk cId="1086401928" sldId="476"/>
            <ac:spMk id="16387" creationId="{00000000-0000-0000-0000-000000000000}"/>
          </ac:spMkLst>
        </pc:spChg>
      </pc:sldChg>
      <pc:sldChg chg="del">
        <pc:chgData name="Michlyn Caffrey" userId="762c582e-cfa0-4eba-9e72-f878cb725417" providerId="ADAL" clId="{0EFFD9B3-0F22-504B-944B-2AE6EB1A7567}" dt="2021-06-23T08:43:39.873" v="7" actId="2696"/>
        <pc:sldMkLst>
          <pc:docMk/>
          <pc:sldMk cId="1305028663" sldId="572"/>
        </pc:sldMkLst>
      </pc:sldChg>
      <pc:sldChg chg="del">
        <pc:chgData name="Michlyn Caffrey" userId="762c582e-cfa0-4eba-9e72-f878cb725417" providerId="ADAL" clId="{0EFFD9B3-0F22-504B-944B-2AE6EB1A7567}" dt="2021-06-23T08:43:40.462" v="8" actId="2696"/>
        <pc:sldMkLst>
          <pc:docMk/>
          <pc:sldMk cId="3809594248" sldId="573"/>
        </pc:sldMkLst>
      </pc:sldChg>
      <pc:sldChg chg="modSp add mod">
        <pc:chgData name="Michlyn Caffrey" userId="762c582e-cfa0-4eba-9e72-f878cb725417" providerId="ADAL" clId="{0EFFD9B3-0F22-504B-944B-2AE6EB1A7567}" dt="2021-06-23T08:45:36.818" v="60" actId="20577"/>
        <pc:sldMkLst>
          <pc:docMk/>
          <pc:sldMk cId="2965571175" sldId="627"/>
        </pc:sldMkLst>
        <pc:spChg chg="mod">
          <ac:chgData name="Michlyn Caffrey" userId="762c582e-cfa0-4eba-9e72-f878cb725417" providerId="ADAL" clId="{0EFFD9B3-0F22-504B-944B-2AE6EB1A7567}" dt="2021-06-23T08:44:59.550" v="43" actId="20577"/>
          <ac:spMkLst>
            <pc:docMk/>
            <pc:sldMk cId="2965571175" sldId="627"/>
            <ac:spMk id="17411" creationId="{00000000-0000-0000-0000-000000000000}"/>
          </ac:spMkLst>
        </pc:spChg>
        <pc:spChg chg="mod">
          <ac:chgData name="Michlyn Caffrey" userId="762c582e-cfa0-4eba-9e72-f878cb725417" providerId="ADAL" clId="{0EFFD9B3-0F22-504B-944B-2AE6EB1A7567}" dt="2021-06-23T08:45:36.818" v="60" actId="20577"/>
          <ac:spMkLst>
            <pc:docMk/>
            <pc:sldMk cId="2965571175" sldId="627"/>
            <ac:spMk id="174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52B7E-3A3C-034C-9EDC-6596F2FA3299}"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AF3D9-D0E9-CE4C-A22B-31E4D0EE0E9F}" type="slidenum">
              <a:rPr lang="en-US" smtClean="0"/>
              <a:t>‹#›</a:t>
            </a:fld>
            <a:endParaRPr lang="en-US"/>
          </a:p>
        </p:txBody>
      </p:sp>
    </p:spTree>
    <p:extLst>
      <p:ext uri="{BB962C8B-B14F-4D97-AF65-F5344CB8AC3E}">
        <p14:creationId xmlns:p14="http://schemas.microsoft.com/office/powerpoint/2010/main" val="351489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675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30</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00266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5423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BBD88B-46BC-4FAE-8CE6-F8D311DC530C}" type="datetimeFigureOut">
              <a:rPr lang="en-GB" altLang="en-US"/>
              <a:pPr>
                <a:defRPr/>
              </a:pPr>
              <a:t>14/06/2022</a:t>
            </a:fld>
            <a:endParaRPr lang="en-GB"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FF0EF6-39B1-4440-8876-9CB993967845}" type="slidenum">
              <a:rPr lang="en-GB" altLang="en-US"/>
              <a:pPr>
                <a:defRPr/>
              </a:pPr>
              <a:t>‹#›</a:t>
            </a:fld>
            <a:endParaRPr lang="en-GB" altLang="en-US"/>
          </a:p>
        </p:txBody>
      </p:sp>
    </p:spTree>
    <p:extLst>
      <p:ext uri="{BB962C8B-B14F-4D97-AF65-F5344CB8AC3E}">
        <p14:creationId xmlns:p14="http://schemas.microsoft.com/office/powerpoint/2010/main" val="253681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87FADC6-C4DC-4B88-AB55-601AA728DF12}" type="datetimeFigureOut">
              <a:rPr lang="en-GB" altLang="en-US"/>
              <a:pPr>
                <a:defRPr/>
              </a:pPr>
              <a:t>14/06/2022</a:t>
            </a:fld>
            <a:endParaRPr lang="en-GB" alt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0D283F-2DDF-4AB2-BD0B-7F4101A90A3D}" type="slidenum">
              <a:rPr lang="en-GB" altLang="en-US"/>
              <a:pPr>
                <a:defRPr/>
              </a:pPr>
              <a:t>‹#›</a:t>
            </a:fld>
            <a:endParaRPr lang="en-GB" altLang="en-US"/>
          </a:p>
        </p:txBody>
      </p:sp>
    </p:spTree>
    <p:extLst>
      <p:ext uri="{BB962C8B-B14F-4D97-AF65-F5344CB8AC3E}">
        <p14:creationId xmlns:p14="http://schemas.microsoft.com/office/powerpoint/2010/main" val="40616189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820106036"/>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232306296"/>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551837"/>
            <a:ext cx="83033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 Brocklehurst visits Lowood School with his daughters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His daughters wear fine clothes and have their hair in fancy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 Brocklehurst is a hypocrite</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p>
          <a:p>
            <a:pPr lvl="0" defTabSz="914400"/>
            <a:r>
              <a:rPr lang="en-GB" dirty="0">
                <a:solidFill>
                  <a:prstClr val="black"/>
                </a:solidFill>
                <a:latin typeface="Century Gothic" panose="020B0502020202020204" pitchFamily="34" charset="0"/>
              </a:rPr>
              <a:t>To explore how Bronte presents Mr Brocklehurst as a hypocrite.</a:t>
            </a:r>
            <a:endParaRPr kumimoji="0" lang="en-GB" sz="1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Mastery Content</a:t>
            </a:r>
          </a:p>
        </p:txBody>
      </p:sp>
      <p:pic>
        <p:nvPicPr>
          <p:cNvPr id="1026" name="Picture 2">
            <a:extLst>
              <a:ext uri="{FF2B5EF4-FFF2-40B4-BE49-F238E27FC236}">
                <a16:creationId xmlns:a16="http://schemas.microsoft.com/office/drawing/2014/main" id="{99C26CA2-0AA3-3C4F-A118-48C906BA0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262" y="5066270"/>
            <a:ext cx="1367792" cy="135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accustom them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let them get used to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nicer than what they were meant to have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obviating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cancelling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evince fortitude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show self-control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exhortations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teachings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p.74-75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81251"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“Madam, allow me an instant.  You are aware that my plan in bringing up these girls is, not to accustom them to habits of luxury and indulgence, but to render them hardy, patient, self-denying. Should any little accidental disappointment of the appetite occur, such as the spoiling of a meal, the under or the over dressing of a dish, the incident ought not to be neutralised by replacing with something more delicate the comfort lost, thus pampering the body and obviating the aim of this institution; it ought to be improved to the spiritual edification of the pupils, by encouraging them to evince fortitude under temporary privation. A brief address on those occasions would not be mistimed, wherein a judicious instructor would take the opportunity of referring to the sufferings of the primitive Christians; to the torments of martyrs; to the exhortations of our blessed Lord Himself, calling upon His disciples to take up their cross and follow Him; to His warnings that man shall not live by bread alone, but by every word that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proceedeth</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out of the mouth of God; to His divine consolations, “If ye suffer hunger or thirst for My sake, happy are ye.”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7201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65505" y="0"/>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7" y="0"/>
            <a:ext cx="625761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Oh, madam, when you put bread and cheese, instead of burnt porridge, into these children’s mouths, you may indeed feed their vile bodies, but you little think how you starve their immortal souls!”</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2256"/>
          <a:stretch/>
        </p:blipFill>
        <p:spPr>
          <a:xfrm>
            <a:off x="834027" y="2125933"/>
            <a:ext cx="6005337" cy="4562790"/>
          </a:xfrm>
          <a:prstGeom prst="rect">
            <a:avLst/>
          </a:prstGeom>
        </p:spPr>
      </p:pic>
    </p:spTree>
    <p:extLst>
      <p:ext uri="{BB962C8B-B14F-4D97-AF65-F5344CB8AC3E}">
        <p14:creationId xmlns:p14="http://schemas.microsoft.com/office/powerpoint/2010/main" val="181763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762772" y="88463"/>
            <a:ext cx="830750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Discuss the answers to </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these questions in pairs:</a:t>
            </a:r>
          </a:p>
        </p:txBody>
      </p:sp>
      <p:sp>
        <p:nvSpPr>
          <p:cNvPr id="17" name="TextBox 16"/>
          <p:cNvSpPr txBox="1"/>
          <p:nvPr/>
        </p:nvSpPr>
        <p:spPr>
          <a:xfrm>
            <a:off x="768463" y="871485"/>
            <a:ext cx="8307507" cy="357020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do the girls react when Mr Brocklehurst enters the schoolroom?</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does Mr Brocklehurst react when he finds out that Miss Temple fed the girls a breakfast of cheese and bread?</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‘My plan in bringing up these girls is, not to accustom them to habits of luxury and indulgence, but to render them hardy, patient, self-denying.’ What does Mr Brocklehurst mean when he says this?</a:t>
            </a:r>
          </a:p>
        </p:txBody>
      </p:sp>
      <p:pic>
        <p:nvPicPr>
          <p:cNvPr id="1026" name="Picture 2" descr="http://cookit.e2bn.org/library/1247907593/10_food_dripping2.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8713" y="4520810"/>
            <a:ext cx="2975623" cy="22205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B2E4EE7-39A9-4AF4-AB51-8B1987C337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424337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10" name="TextBox 9"/>
          <p:cNvSpPr txBox="1"/>
          <p:nvPr/>
        </p:nvSpPr>
        <p:spPr>
          <a:xfrm>
            <a:off x="762772" y="88463"/>
            <a:ext cx="830750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Discuss the answers to these questions in pairs:</a:t>
            </a:r>
          </a:p>
        </p:txBody>
      </p:sp>
      <p:sp>
        <p:nvSpPr>
          <p:cNvPr id="17" name="TextBox 16"/>
          <p:cNvSpPr txBox="1"/>
          <p:nvPr/>
        </p:nvSpPr>
        <p:spPr>
          <a:xfrm>
            <a:off x="768463" y="871485"/>
            <a:ext cx="8307507" cy="549381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444500" marR="0" lvl="0" indent="-4445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All of the girls stand to attention when Mr Brocklehurst enters the room. </a:t>
            </a:r>
          </a:p>
          <a:p>
            <a:pPr marL="444500" marR="0" lvl="0" indent="-4445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Mr Brocklehurst says that Miss Temple was wrong to give the girls bread and cheese. They should have been taught to be hardy and tough, and just go hungry. </a:t>
            </a:r>
          </a:p>
          <a:p>
            <a:pPr marL="444500" marR="0" lvl="0" indent="-4445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‘My plan in bringing up these girls is, not to accustom them to habits of luxury and indulgence, but to render them hardy, patient, self-denying.’ </a:t>
            </a:r>
          </a:p>
          <a:p>
            <a:pPr marL="444500" marR="0" lvl="0" indent="-44450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	Mr Brocklehurst tells Miss Temple that the girls should not be taught to expect nice things. He does not want the girls to think that they deserve anything good. They are only worthy of small, poor things. </a:t>
            </a:r>
          </a:p>
        </p:txBody>
      </p:sp>
    </p:spTree>
    <p:extLst>
      <p:ext uri="{BB962C8B-B14F-4D97-AF65-F5344CB8AC3E}">
        <p14:creationId xmlns:p14="http://schemas.microsoft.com/office/powerpoint/2010/main" val="339313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Mr Brocklehurst</a:t>
            </a:r>
          </a:p>
        </p:txBody>
      </p:sp>
      <p:sp>
        <p:nvSpPr>
          <p:cNvPr id="17" name="TextBox 16"/>
          <p:cNvSpPr txBox="1"/>
          <p:nvPr/>
        </p:nvSpPr>
        <p:spPr>
          <a:xfrm>
            <a:off x="768463" y="77723"/>
            <a:ext cx="8307507"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This is a famous quotation from ‘Jane Eyre’: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2256"/>
          <a:stretch/>
        </p:blipFill>
        <p:spPr>
          <a:xfrm>
            <a:off x="768463" y="2708920"/>
            <a:ext cx="5243697" cy="3984104"/>
          </a:xfrm>
          <a:prstGeom prst="rect">
            <a:avLst/>
          </a:prstGeom>
        </p:spPr>
      </p:pic>
      <p:sp>
        <p:nvSpPr>
          <p:cNvPr id="6" name="TextBox 5"/>
          <p:cNvSpPr txBox="1"/>
          <p:nvPr/>
        </p:nvSpPr>
        <p:spPr>
          <a:xfrm>
            <a:off x="962216" y="695038"/>
            <a:ext cx="7920000" cy="1736646"/>
          </a:xfrm>
          <a:prstGeom prst="wedgeRoundRectCallout">
            <a:avLst>
              <a:gd name="adj1" fmla="val -21267"/>
              <a:gd name="adj2" fmla="val 71427"/>
              <a:gd name="adj3" fmla="val 16667"/>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“Oh, madam, when you put bread and cheese, instead of burnt porridge, into these children's mouths,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may indeed feed their vile bodies, but you little think how you starve their immortal souls!</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5187970" y="4100807"/>
            <a:ext cx="3888000" cy="120032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pairs, write down what you think Mr Brocklehurst means by this. </a:t>
            </a:r>
          </a:p>
        </p:txBody>
      </p:sp>
      <p:sp>
        <p:nvSpPr>
          <p:cNvPr id="10" name="TextBox 9"/>
          <p:cNvSpPr txBox="1"/>
          <p:nvPr/>
        </p:nvSpPr>
        <p:spPr>
          <a:xfrm>
            <a:off x="2436311" y="6352891"/>
            <a:ext cx="19080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 Brocklehurst</a:t>
            </a:r>
          </a:p>
        </p:txBody>
      </p:sp>
      <p:pic>
        <p:nvPicPr>
          <p:cNvPr id="11" name="Picture 10">
            <a:extLst>
              <a:ext uri="{FF2B5EF4-FFF2-40B4-BE49-F238E27FC236}">
                <a16:creationId xmlns:a16="http://schemas.microsoft.com/office/drawing/2014/main" id="{A90D41FE-8B05-47BE-916C-564F19F520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14" name="Picture 13">
            <a:extLst>
              <a:ext uri="{FF2B5EF4-FFF2-40B4-BE49-F238E27FC236}">
                <a16:creationId xmlns:a16="http://schemas.microsoft.com/office/drawing/2014/main" id="{03C219B8-5D39-4A00-95BC-5AC298933B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30680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Mr Brocklehurst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2256"/>
          <a:stretch/>
        </p:blipFill>
        <p:spPr>
          <a:xfrm>
            <a:off x="768463" y="2708920"/>
            <a:ext cx="5243697" cy="3984104"/>
          </a:xfrm>
          <a:prstGeom prst="rect">
            <a:avLst/>
          </a:prstGeom>
        </p:spPr>
      </p:pic>
      <p:sp>
        <p:nvSpPr>
          <p:cNvPr id="6" name="TextBox 5"/>
          <p:cNvSpPr txBox="1"/>
          <p:nvPr/>
        </p:nvSpPr>
        <p:spPr>
          <a:xfrm>
            <a:off x="1587933" y="92561"/>
            <a:ext cx="6668565" cy="1464231"/>
          </a:xfrm>
          <a:prstGeom prst="wedgeRoundRectCallout">
            <a:avLst>
              <a:gd name="adj1" fmla="val -21735"/>
              <a:gd name="adj2" fmla="val 138096"/>
              <a:gd name="adj3" fmla="val 16667"/>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“Oh, madam, when you put bread and cheese, instead of burnt porridge, into these children's mouths, </a:t>
            </a: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may indeed feed their vile bodies, but you little think how you starve their immortal souls!</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4427984" y="2204865"/>
            <a:ext cx="4647986" cy="424731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Mr Brocklehurst says that Miss Temple spoilt the girls when she gave them bread and cheese.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The girls were no longer hungry – their </a:t>
            </a:r>
            <a:r>
              <a:rPr kumimoji="0" lang="en-GB" sz="2000" b="1" i="0" u="sng"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bodies were fed</a:t>
            </a: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But as poor girls, they should be taught to </a:t>
            </a:r>
            <a:r>
              <a:rPr kumimoji="0" lang="en-GB" sz="2000" b="1" i="0" u="sng"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be grateful for anything they receive</a:t>
            </a:r>
            <a:r>
              <a:rPr kumimoji="0" lang="en-GB" sz="2000" b="1" i="0" u="none"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 Mr Brocklehurst thinks that the girls should not feel like they are entitled to nice things because they are just poor orphan girls. He thinks that </a:t>
            </a:r>
            <a:r>
              <a:rPr kumimoji="0" lang="en-GB" sz="2000" b="1" i="0" u="sng" strike="noStrike" kern="1200" cap="none" spc="0" normalizeH="0" baseline="0" noProof="0" dirty="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this will make their souls weak.</a:t>
            </a:r>
          </a:p>
        </p:txBody>
      </p:sp>
      <p:sp>
        <p:nvSpPr>
          <p:cNvPr id="11" name="TextBox 10"/>
          <p:cNvSpPr txBox="1"/>
          <p:nvPr/>
        </p:nvSpPr>
        <p:spPr>
          <a:xfrm>
            <a:off x="2436311" y="6352891"/>
            <a:ext cx="19080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 Brocklehurst</a:t>
            </a:r>
          </a:p>
        </p:txBody>
      </p:sp>
      <p:sp>
        <p:nvSpPr>
          <p:cNvPr id="8" name="TextBox 7"/>
          <p:cNvSpPr txBox="1"/>
          <p:nvPr/>
        </p:nvSpPr>
        <p:spPr>
          <a:xfrm>
            <a:off x="771965" y="5356373"/>
            <a:ext cx="3595443" cy="138499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is your opinion of what Mr Brocklehurst says?</a:t>
            </a:r>
          </a:p>
        </p:txBody>
      </p:sp>
      <p:pic>
        <p:nvPicPr>
          <p:cNvPr id="12" name="Picture 11">
            <a:extLst>
              <a:ext uri="{FF2B5EF4-FFF2-40B4-BE49-F238E27FC236}">
                <a16:creationId xmlns:a16="http://schemas.microsoft.com/office/drawing/2014/main" id="{E404D914-309A-471D-906E-B0E1C44C6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329456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D1A2E2-01FA-EF44-B829-25BD51FD3EDC}"/>
              </a:ext>
            </a:extLst>
          </p:cNvPr>
          <p:cNvSpPr/>
          <p:nvPr/>
        </p:nvSpPr>
        <p:spPr>
          <a:xfrm>
            <a:off x="752334" y="1606072"/>
            <a:ext cx="6039557"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GB"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 teacher tells his class that they should treat everyone equally. The next lesson, Sam and Tamara forget to bring in their homework. Only Tamara gets a detention because the teacher likes Sam more.</a:t>
            </a:r>
          </a:p>
        </p:txBody>
      </p:sp>
      <p:sp>
        <p:nvSpPr>
          <p:cNvPr id="13" name="Rectangle 12">
            <a:extLst>
              <a:ext uri="{FF2B5EF4-FFF2-40B4-BE49-F238E27FC236}">
                <a16:creationId xmlns:a16="http://schemas.microsoft.com/office/drawing/2014/main" id="{F159D721-FCA2-D04F-B3ED-3223D023E3D2}"/>
              </a:ext>
            </a:extLst>
          </p:cNvPr>
          <p:cNvSpPr/>
          <p:nvPr/>
        </p:nvSpPr>
        <p:spPr>
          <a:xfrm>
            <a:off x="764691" y="3444394"/>
            <a:ext cx="6039557"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GB"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A politician makes a big speech saying that university should be free for everyone. Six months later, he makes an announcement saying that university tuition fees will be rising by 300%.</a:t>
            </a:r>
          </a:p>
        </p:txBody>
      </p:sp>
      <p:sp>
        <p:nvSpPr>
          <p:cNvPr id="2" name="TextBox 1"/>
          <p:cNvSpPr txBox="1"/>
          <p:nvPr/>
        </p:nvSpPr>
        <p:spPr>
          <a:xfrm>
            <a:off x="727622" y="0"/>
            <a:ext cx="8307507" cy="1277273"/>
          </a:xfrm>
          <a:prstGeom prst="rect">
            <a:avLst/>
          </a:prstGeom>
          <a:noFill/>
        </p:spPr>
        <p:txBody>
          <a:bodyPr wrap="square" rtlCol="0">
            <a:spAutoFit/>
          </a:bodyPr>
          <a:lstStyle/>
          <a:p>
            <a:pPr lvl="0" defTabSz="914400">
              <a:spcAft>
                <a:spcPts val="600"/>
              </a:spcAft>
              <a:defRPr/>
            </a:pPr>
            <a:r>
              <a:rPr lang="en-GB" dirty="0">
                <a:solidFill>
                  <a:prstClr val="black"/>
                </a:solidFill>
                <a:latin typeface="Century Gothic" panose="020B0502020202020204" pitchFamily="34" charset="0"/>
              </a:rPr>
              <a:t>In ‘Jane Eyre’, a number of the characters can be described as </a:t>
            </a:r>
            <a:r>
              <a:rPr lang="en-GB" b="1" dirty="0">
                <a:solidFill>
                  <a:prstClr val="black"/>
                </a:solidFill>
                <a:latin typeface="Century Gothic" panose="020B0502020202020204" pitchFamily="34" charset="0"/>
              </a:rPr>
              <a:t>hypocrites</a:t>
            </a:r>
            <a:r>
              <a:rPr lang="en-GB" dirty="0">
                <a:solidFill>
                  <a:prstClr val="black"/>
                </a:solidFill>
                <a:latin typeface="Century Gothic" panose="020B0502020202020204" pitchFamily="34" charset="0"/>
              </a:rPr>
              <a:t>. A </a:t>
            </a:r>
            <a:r>
              <a:rPr lang="en-GB" b="1" dirty="0">
                <a:solidFill>
                  <a:prstClr val="black"/>
                </a:solidFill>
                <a:latin typeface="Century Gothic" panose="020B0502020202020204" pitchFamily="34" charset="0"/>
              </a:rPr>
              <a:t>hypocrite</a:t>
            </a:r>
            <a:r>
              <a:rPr lang="en-GB" dirty="0">
                <a:solidFill>
                  <a:prstClr val="black"/>
                </a:solidFill>
                <a:latin typeface="Century Gothic" panose="020B0502020202020204" pitchFamily="34" charset="0"/>
              </a:rPr>
              <a:t> is someone who </a:t>
            </a:r>
            <a:r>
              <a:rPr lang="en-GB" b="1" dirty="0">
                <a:solidFill>
                  <a:prstClr val="black"/>
                </a:solidFill>
                <a:latin typeface="Century Gothic" panose="020B0502020202020204" pitchFamily="34" charset="0"/>
              </a:rPr>
              <a:t>says one thing,</a:t>
            </a:r>
            <a:r>
              <a:rPr lang="en-GB" dirty="0">
                <a:solidFill>
                  <a:prstClr val="black"/>
                </a:solidFill>
                <a:latin typeface="Century Gothic" panose="020B0502020202020204" pitchFamily="34" charset="0"/>
              </a:rPr>
              <a:t> but </a:t>
            </a:r>
            <a:r>
              <a:rPr lang="en-GB" b="1" dirty="0">
                <a:solidFill>
                  <a:prstClr val="black"/>
                </a:solidFill>
                <a:latin typeface="Century Gothic" panose="020B0502020202020204" pitchFamily="34" charset="0"/>
              </a:rPr>
              <a:t>does the opposite </a:t>
            </a:r>
            <a:r>
              <a:rPr lang="en-GB" dirty="0">
                <a:solidFill>
                  <a:prstClr val="black"/>
                </a:solidFill>
                <a:latin typeface="Century Gothic" panose="020B0502020202020204" pitchFamily="34" charset="0"/>
              </a:rPr>
              <a:t>at another time. </a:t>
            </a:r>
          </a:p>
          <a:p>
            <a:pPr lvl="0" defTabSz="914400">
              <a:spcAft>
                <a:spcPts val="600"/>
              </a:spcAft>
              <a:defRPr/>
            </a:pP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rPr>
              <a:t>Which of these situations would show that someone is a </a:t>
            </a: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rPr>
              <a:t>hypocrite</a:t>
            </a: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rPr>
              <a:t>?</a:t>
            </a:r>
          </a:p>
        </p:txBody>
      </p:sp>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Hypocrite</a:t>
            </a:r>
          </a:p>
        </p:txBody>
      </p:sp>
      <p:sp>
        <p:nvSpPr>
          <p:cNvPr id="15" name="Rectangle 14"/>
          <p:cNvSpPr/>
          <p:nvPr/>
        </p:nvSpPr>
        <p:spPr>
          <a:xfrm>
            <a:off x="764691" y="1606072"/>
            <a:ext cx="6039557"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a:tabLst/>
              <a:defRPr/>
            </a:pP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teacher tells his class that they should </a:t>
            </a: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treat everyone equally</a:t>
            </a: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The next lesson, Sam and Tamara forget to bring in their homework. </a:t>
            </a: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Only Tamara gets a detention </a:t>
            </a: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because </a:t>
            </a: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teacher likes Sam more</a:t>
            </a: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
        <p:nvSpPr>
          <p:cNvPr id="7" name="Rectangle 6"/>
          <p:cNvSpPr/>
          <p:nvPr/>
        </p:nvSpPr>
        <p:spPr>
          <a:xfrm>
            <a:off x="764691" y="3444394"/>
            <a:ext cx="6039557"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politician makes a big speech saying that </a:t>
            </a: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university should be free for everyone</a:t>
            </a: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Six months later, he makes an announcement saying that </a:t>
            </a: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university tuition fees will be rising by 300%.</a:t>
            </a:r>
          </a:p>
        </p:txBody>
      </p:sp>
      <p:sp>
        <p:nvSpPr>
          <p:cNvPr id="8" name="Rectangle 7"/>
          <p:cNvSpPr/>
          <p:nvPr/>
        </p:nvSpPr>
        <p:spPr>
          <a:xfrm>
            <a:off x="801762" y="5424492"/>
            <a:ext cx="6039557"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lphaUcPeriod" startAt="3"/>
              <a:tabLst/>
              <a:defRPr/>
            </a:pP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An athletics coach tells her athletes </a:t>
            </a: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must have an ice bath</a:t>
            </a: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when they finish playing because it helps their muscles to recover. When the coach gets home, </a:t>
            </a:r>
            <a:r>
              <a:rPr kumimoji="0" lang="en-GB"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 has a hot bath.</a:t>
            </a:r>
            <a:r>
              <a:rPr kumimoji="0" lang="en-GB"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pic>
        <p:nvPicPr>
          <p:cNvPr id="2050" name="Picture 2" descr="http://blondebostonian.com/wp-content/uploads/2013/08/09-3-MoFarahx-wide-communi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5725" y="5226908"/>
            <a:ext cx="1219228" cy="14659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reation.com/conferences/creation2015/images/speaker_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3086" y="3298773"/>
            <a:ext cx="987790" cy="15607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onnieterry.com/blog/wp-content/uploads/Child-with-Learning-Problems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310" y="1655804"/>
            <a:ext cx="1854818" cy="12303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DE50350-546C-456F-916A-BF01E9C19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117623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prstClr val="white"/>
                </a:solidFill>
                <a:latin typeface="Century Gothic" panose="020B0502020202020204" pitchFamily="34" charset="0"/>
              </a:rPr>
              <a:t>Jane Eyre</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3" name="Picture 2" descr="http://pictures.abebooks.com/isbn/9780141441146-us.jpg">
            <a:extLst>
              <a:ext uri="{FF2B5EF4-FFF2-40B4-BE49-F238E27FC236}">
                <a16:creationId xmlns:a16="http://schemas.microsoft.com/office/drawing/2014/main" id="{60230DDE-BFA8-F743-9ACC-F5B82D0A4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788" y="3102065"/>
            <a:ext cx="2398412" cy="37012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E7E27B2-80A7-094A-9076-17921D4C3DFD}"/>
              </a:ext>
            </a:extLst>
          </p:cNvPr>
          <p:cNvSpPr/>
          <p:nvPr/>
        </p:nvSpPr>
        <p:spPr>
          <a:xfrm>
            <a:off x="963826" y="370267"/>
            <a:ext cx="7426411" cy="2539157"/>
          </a:xfrm>
          <a:prstGeom prst="rect">
            <a:avLst/>
          </a:prstGeom>
        </p:spPr>
        <p:txBody>
          <a:bodyPr wrap="square">
            <a:spAutoFit/>
          </a:bodyPr>
          <a:lstStyle/>
          <a:p>
            <a:pPr lvl="0" defTabSz="914400">
              <a:spcAft>
                <a:spcPts val="600"/>
              </a:spcAft>
              <a:defRPr/>
            </a:pPr>
            <a:r>
              <a:rPr lang="en-GB" sz="2400" dirty="0">
                <a:solidFill>
                  <a:prstClr val="black"/>
                </a:solidFill>
                <a:latin typeface="Century Gothic" panose="020B0502020202020204" pitchFamily="34" charset="0"/>
              </a:rPr>
              <a:t>We are going to see how a character in ‘Jane Eyre’ is a </a:t>
            </a:r>
            <a:r>
              <a:rPr lang="en-GB" sz="2400" b="1" dirty="0">
                <a:solidFill>
                  <a:prstClr val="black"/>
                </a:solidFill>
                <a:latin typeface="Century Gothic" panose="020B0502020202020204" pitchFamily="34" charset="0"/>
              </a:rPr>
              <a:t>hypocrite</a:t>
            </a:r>
            <a:r>
              <a:rPr lang="en-GB" sz="2400" dirty="0">
                <a:solidFill>
                  <a:prstClr val="black"/>
                </a:solidFill>
                <a:latin typeface="Century Gothic" panose="020B0502020202020204" pitchFamily="34" charset="0"/>
              </a:rPr>
              <a:t>. </a:t>
            </a:r>
          </a:p>
          <a:p>
            <a:pPr lvl="0" defTabSz="914400">
              <a:spcAft>
                <a:spcPts val="600"/>
              </a:spcAft>
              <a:defRPr/>
            </a:pPr>
            <a:r>
              <a:rPr lang="en-GB" sz="2400" b="1" dirty="0">
                <a:solidFill>
                  <a:prstClr val="black"/>
                </a:solidFill>
                <a:latin typeface="Century Gothic" panose="020B0502020202020204" pitchFamily="34" charset="0"/>
              </a:rPr>
              <a:t>Let’s continue reading. </a:t>
            </a:r>
          </a:p>
          <a:p>
            <a:pPr lvl="0" defTabSz="914400">
              <a:spcAft>
                <a:spcPts val="600"/>
              </a:spcAft>
              <a:defRPr/>
            </a:pPr>
            <a:r>
              <a:rPr lang="en-GB" sz="2400" b="1" dirty="0">
                <a:solidFill>
                  <a:prstClr val="black"/>
                </a:solidFill>
                <a:latin typeface="Century Gothic" panose="020B0502020202020204" pitchFamily="34" charset="0"/>
              </a:rPr>
              <a:t>Read from,</a:t>
            </a:r>
            <a:r>
              <a:rPr lang="en-GB" sz="2400" dirty="0">
                <a:solidFill>
                  <a:prstClr val="black"/>
                </a:solidFill>
                <a:latin typeface="Century Gothic" panose="020B0502020202020204" pitchFamily="34" charset="0"/>
              </a:rPr>
              <a:t> ‘Mr. Brocklehurst again paused…’ (</a:t>
            </a:r>
            <a:r>
              <a:rPr lang="en-GB" sz="2400" b="1" dirty="0">
                <a:solidFill>
                  <a:prstClr val="black"/>
                </a:solidFill>
                <a:latin typeface="Century Gothic" panose="020B0502020202020204" pitchFamily="34" charset="0"/>
              </a:rPr>
              <a:t>page 75</a:t>
            </a:r>
            <a:r>
              <a:rPr lang="en-GB" sz="2400" dirty="0">
                <a:solidFill>
                  <a:prstClr val="black"/>
                </a:solidFill>
                <a:latin typeface="Century Gothic" panose="020B0502020202020204" pitchFamily="34" charset="0"/>
              </a:rPr>
              <a:t>)</a:t>
            </a:r>
          </a:p>
          <a:p>
            <a:pPr lvl="0" defTabSz="914400">
              <a:spcAft>
                <a:spcPts val="600"/>
              </a:spcAft>
              <a:defRPr/>
            </a:pPr>
            <a:r>
              <a:rPr lang="en-GB" sz="2400" b="1" dirty="0">
                <a:solidFill>
                  <a:prstClr val="black"/>
                </a:solidFill>
                <a:latin typeface="Century Gothic" panose="020B0502020202020204" pitchFamily="34" charset="0"/>
              </a:rPr>
              <a:t>Read to,</a:t>
            </a:r>
            <a:r>
              <a:rPr lang="en-GB" sz="2400" dirty="0">
                <a:solidFill>
                  <a:prstClr val="black"/>
                </a:solidFill>
                <a:latin typeface="Century Gothic" panose="020B0502020202020204" pitchFamily="34" charset="0"/>
              </a:rPr>
              <a:t> ‘…enchanted my attention.’ (</a:t>
            </a:r>
            <a:r>
              <a:rPr lang="en-GB" sz="2400" b="1" dirty="0">
                <a:solidFill>
                  <a:prstClr val="black"/>
                </a:solidFill>
                <a:latin typeface="Century Gothic" panose="020B0502020202020204" pitchFamily="34" charset="0"/>
              </a:rPr>
              <a:t>page 77</a:t>
            </a:r>
            <a:r>
              <a:rPr lang="en-GB" sz="2400" dirty="0">
                <a:solidFill>
                  <a:prstClr val="black"/>
                </a:solidFill>
                <a:latin typeface="Century Gothic" panose="020B0502020202020204" pitchFamily="34" charset="0"/>
              </a:rPr>
              <a:t>)</a:t>
            </a:r>
          </a:p>
        </p:txBody>
      </p:sp>
    </p:spTree>
    <p:extLst>
      <p:ext uri="{BB962C8B-B14F-4D97-AF65-F5344CB8AC3E}">
        <p14:creationId xmlns:p14="http://schemas.microsoft.com/office/powerpoint/2010/main" val="83700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petrified severity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frozen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Seriousness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hitherto used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used up to now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p.75</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Mr. Brocklehurst again paused—perhaps overcome by his feelings.  Miss Temple had looked down when he first began to speak to her; but she now gazed straight before her, and her face, naturally pale as marble, appeared to be assuming also the coldness and fixity of that material; especially her mouth, closed as if it would have required a sculptor’s chisel to open it, and her brow settled gradually into petrified severity.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Meantime, Mr.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standing on the hearth with his hands behind his back, majestically surveyed the whole school.  Suddenly his eye gave a blink, as if it had met something that either dazzled or shocked its pupil; turning, he said in more rapid accents than he had hitherto used—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Temple, Miss Temple, what—what is that girl with curled hair?  Red hair, ma’am, curled—curled all over?”  And extending his cane he pointed to the awful object, his hand shaking as he did so.</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It is Julia Severn,” replied Miss Temple, very quietly.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9657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evangelical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Christian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abundance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large quantity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excrescence –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“Julia Severn, ma’am!  And why has she, or any other, curled hair?  Why, in defiance of every precept and principle of this house, does she conform to the world so openly—here in an evangelical, charitable establishment—as to wear her hair one mass of curls?”</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“Julia’s hair curls naturally,” returned Miss Temple, still more quietly.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“Naturally!  Yes, but we are not to conform to nature; I wish these girls to be the children of Grace: and why that abundance?  I have again and again intimated that I desire the hair to be arranged closely, modestly, plainly.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Temple, that girl’s hair must be cut off entirely; I will send a barber to-morrow: and I see others who have far too much of the excrescence—that tall girl, tell her to turn round.  Tell all the first form to rise up and direct their faces to the wall.”</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Temple passed her handkerchief over her lips, as if to smooth away the involuntary smile that curled them; she gave the order, however, and when the first class could take in what was required of them, they obeyed.  </a:t>
            </a:r>
          </a:p>
        </p:txBody>
      </p:sp>
    </p:spTree>
    <p:extLst>
      <p:ext uri="{BB962C8B-B14F-4D97-AF65-F5344CB8AC3E}">
        <p14:creationId xmlns:p14="http://schemas.microsoft.com/office/powerpoint/2010/main" val="127160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2402311776"/>
              </p:ext>
            </p:extLst>
          </p:nvPr>
        </p:nvGraphicFramePr>
        <p:xfrm>
          <a:off x="707887" y="49427"/>
          <a:ext cx="8436113" cy="6096000"/>
        </p:xfrm>
        <a:graphic>
          <a:graphicData uri="http://schemas.openxmlformats.org/drawingml/2006/table">
            <a:tbl>
              <a:tblPr firstRow="1" bandRow="1">
                <a:tableStyleId>{69CF1AB2-1976-4502-BF36-3FF5EA218861}</a:tableStyleId>
              </a:tblPr>
              <a:tblGrid>
                <a:gridCol w="5880337">
                  <a:extLst>
                    <a:ext uri="{9D8B030D-6E8A-4147-A177-3AD203B41FA5}">
                      <a16:colId xmlns:a16="http://schemas.microsoft.com/office/drawing/2014/main" val="20000"/>
                    </a:ext>
                  </a:extLst>
                </a:gridCol>
                <a:gridCol w="2555776">
                  <a:extLst>
                    <a:ext uri="{9D8B030D-6E8A-4147-A177-3AD203B41FA5}">
                      <a16:colId xmlns:a16="http://schemas.microsoft.com/office/drawing/2014/main" val="20001"/>
                    </a:ext>
                  </a:extLst>
                </a:gridCol>
              </a:tblGrid>
              <a:tr h="44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Century Gothic" panose="020B0502020202020204" pitchFamily="34" charset="0"/>
                        </a:rPr>
                        <a:t>Do Now: </a:t>
                      </a:r>
                      <a:endParaRPr lang="en-GB" sz="1000" b="0" dirty="0">
                        <a:solidFill>
                          <a:schemeClr val="bg1"/>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rPr>
                        <a:t>What</a:t>
                      </a:r>
                      <a:r>
                        <a:rPr kumimoji="0" lang="en-US" sz="1000" b="0" i="0" u="none" strike="noStrike" kern="1200" cap="none" spc="0" normalizeH="0" noProof="0" dirty="0">
                          <a:ln>
                            <a:noFill/>
                          </a:ln>
                          <a:solidFill>
                            <a:prstClr val="black"/>
                          </a:solidFill>
                          <a:effectLst/>
                          <a:uLnTx/>
                          <a:uFillTx/>
                          <a:latin typeface="Century Gothic" panose="020B0502020202020204" pitchFamily="34" charset="0"/>
                        </a:rPr>
                        <a:t> is Mr Brocklehurst's position at Lowood?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a:solidFill>
                            <a:prstClr val="black"/>
                          </a:solidFill>
                          <a:latin typeface="Century Gothic" panose="020B0502020202020204" pitchFamily="34" charset="0"/>
                        </a:rPr>
                        <a:t>At Gateshead, Mr Brocklehurst tells Jane that she will go to _____ if she lies.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noProof="0" dirty="0">
                          <a:solidFill>
                            <a:prstClr val="black"/>
                          </a:solidFill>
                          <a:latin typeface="Century Gothic" panose="020B0502020202020204" pitchFamily="34" charset="0"/>
                        </a:rPr>
                        <a:t>Mr Brocklehurst tells </a:t>
                      </a:r>
                      <a:r>
                        <a:rPr lang="en-US" sz="1000" b="0" noProof="0" dirty="0" err="1">
                          <a:solidFill>
                            <a:prstClr val="black"/>
                          </a:solidFill>
                          <a:latin typeface="Century Gothic" panose="020B0502020202020204" pitchFamily="34" charset="0"/>
                        </a:rPr>
                        <a:t>Mrs</a:t>
                      </a:r>
                      <a:r>
                        <a:rPr lang="en-US" sz="1000" b="0" noProof="0" dirty="0">
                          <a:solidFill>
                            <a:prstClr val="black"/>
                          </a:solidFill>
                          <a:latin typeface="Century Gothic" panose="020B0502020202020204" pitchFamily="34" charset="0"/>
                        </a:rPr>
                        <a:t> Reed that Jane will not receive any __________ at Lowood.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dirty="0">
                          <a:solidFill>
                            <a:prstClr val="black"/>
                          </a:solidFill>
                          <a:latin typeface="Century Gothic" panose="020B0502020202020204" pitchFamily="34" charset="0"/>
                        </a:rPr>
                        <a:t>List one way the girls are treated badly at Lowood.</a:t>
                      </a:r>
                      <a:endParaRPr lang="en-GB" sz="1000" b="0"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latin typeface="Century Gothic" panose="020B0502020202020204" pitchFamily="34" charset="0"/>
                        </a:rPr>
                        <a:t>Extension:</a:t>
                      </a:r>
                      <a:r>
                        <a:rPr lang="en-GB" sz="1000" b="0" dirty="0">
                          <a:solidFill>
                            <a:schemeClr val="bg1"/>
                          </a:solidFill>
                          <a:latin typeface="Century Gothic" panose="020B0502020202020204" pitchFamily="34" charset="0"/>
                        </a:rPr>
                        <a:t> </a:t>
                      </a:r>
                      <a:r>
                        <a:rPr kumimoji="0" lang="en-US" sz="1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Explain how Mr Brocklehurst’s Christian views differ to Helen Burns.</a:t>
                      </a:r>
                    </a:p>
                  </a:txBody>
                  <a:tcPr marL="68400" marR="68400" marT="0" marB="0"/>
                </a:tc>
                <a:tc>
                  <a:txBody>
                    <a:bodyPr/>
                    <a:lstStyle/>
                    <a:p>
                      <a:pPr>
                        <a:lnSpc>
                          <a:spcPct val="100000"/>
                        </a:lnSpc>
                        <a:spcBef>
                          <a:spcPts val="0"/>
                        </a:spcBef>
                        <a:spcAft>
                          <a:spcPts val="0"/>
                        </a:spcAft>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116632">
                <a:tc>
                  <a:txBody>
                    <a:bodyPr/>
                    <a:lstStyle/>
                    <a:p>
                      <a:pPr>
                        <a:lnSpc>
                          <a:spcPct val="100000"/>
                        </a:lnSpc>
                        <a:spcBef>
                          <a:spcPts val="0"/>
                        </a:spcBef>
                        <a:spcAft>
                          <a:spcPts val="0"/>
                        </a:spcAft>
                      </a:pPr>
                      <a:r>
                        <a:rPr lang="en-GB" sz="1000" b="1" dirty="0">
                          <a:solidFill>
                            <a:schemeClr val="bg1"/>
                          </a:solidFill>
                          <a:latin typeface="Century Gothic" panose="020B0502020202020204" pitchFamily="34" charset="0"/>
                        </a:rPr>
                        <a:t>Recap</a:t>
                      </a:r>
                    </a:p>
                    <a:p>
                      <a:pPr>
                        <a:lnSpc>
                          <a:spcPct val="100000"/>
                        </a:lnSpc>
                        <a:spcBef>
                          <a:spcPts val="0"/>
                        </a:spcBef>
                        <a:spcAft>
                          <a:spcPts val="0"/>
                        </a:spcAft>
                      </a:pPr>
                      <a:r>
                        <a:rPr lang="en-GB" sz="1000" dirty="0">
                          <a:solidFill>
                            <a:schemeClr val="bg1"/>
                          </a:solidFill>
                          <a:latin typeface="Century Gothic" panose="020B0502020202020204" pitchFamily="34" charset="0"/>
                        </a:rPr>
                        <a:t>Recall how Miss</a:t>
                      </a:r>
                      <a:r>
                        <a:rPr lang="en-GB" sz="1000" baseline="0" dirty="0">
                          <a:solidFill>
                            <a:schemeClr val="bg1"/>
                          </a:solidFill>
                          <a:latin typeface="Century Gothic" panose="020B0502020202020204" pitchFamily="34" charset="0"/>
                        </a:rPr>
                        <a:t> Temple fed the girls bread and cheese on the day that the porridge was burnt: this will have ramifications in the reading today.</a:t>
                      </a:r>
                    </a:p>
                  </a:txBody>
                  <a:tcPr marL="68400" marR="68400" marT="0" marB="0"/>
                </a:tc>
                <a:tc>
                  <a:txBody>
                    <a:bodyPr/>
                    <a:lstStyle/>
                    <a:p>
                      <a:pPr>
                        <a:lnSpc>
                          <a:spcPct val="100000"/>
                        </a:lnSpc>
                        <a:spcBef>
                          <a:spcPts val="0"/>
                        </a:spcBef>
                        <a:spcAft>
                          <a:spcPts val="0"/>
                        </a:spcAft>
                      </a:pPr>
                      <a:endParaRPr lang="en-GB" sz="1000" b="0" baseline="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1"/>
                  </a:ext>
                </a:extLst>
              </a:tr>
              <a:tr h="38904">
                <a:tc>
                  <a:txBody>
                    <a:bodyPr/>
                    <a:lstStyle/>
                    <a:p>
                      <a:pPr>
                        <a:lnSpc>
                          <a:spcPct val="100000"/>
                        </a:lnSpc>
                        <a:spcBef>
                          <a:spcPts val="0"/>
                        </a:spcBef>
                        <a:spcAft>
                          <a:spcPts val="0"/>
                        </a:spcAft>
                      </a:pPr>
                      <a:r>
                        <a:rPr lang="en-GB" sz="1000" b="1" baseline="0" dirty="0">
                          <a:solidFill>
                            <a:schemeClr val="bg1"/>
                          </a:solidFill>
                          <a:effectLst/>
                          <a:latin typeface="Century Gothic" panose="020B0502020202020204" pitchFamily="34" charset="0"/>
                          <a:ea typeface="Calibri"/>
                          <a:cs typeface="Times New Roman"/>
                        </a:rPr>
                        <a:t>Reading: Mr Brocklehurst</a:t>
                      </a:r>
                    </a:p>
                    <a:p>
                      <a:pPr>
                        <a:lnSpc>
                          <a:spcPct val="100000"/>
                        </a:lnSpc>
                        <a:spcBef>
                          <a:spcPts val="0"/>
                        </a:spcBef>
                        <a:spcAft>
                          <a:spcPts val="0"/>
                        </a:spcAft>
                      </a:pPr>
                      <a:r>
                        <a:rPr lang="en-GB" sz="1000" b="0" baseline="0" dirty="0">
                          <a:solidFill>
                            <a:schemeClr val="bg1"/>
                          </a:solidFill>
                          <a:effectLst/>
                          <a:latin typeface="Century Gothic" panose="020B0502020202020204" pitchFamily="34" charset="0"/>
                          <a:ea typeface="Calibri"/>
                          <a:cs typeface="Times New Roman"/>
                        </a:rPr>
                        <a:t>Read the passage where Mr Brocklehurst admonished Miss Temple for the state of the girls’ stockings and for giving them bread and cheese. There are some check for understanding questions to allow you to assess students’ comprehension of the passage.</a:t>
                      </a:r>
                    </a:p>
                  </a:txBody>
                  <a:tcPr marL="68400" marR="68400" marT="0" marB="0"/>
                </a:tc>
                <a:tc>
                  <a:txBody>
                    <a:bodyPr/>
                    <a:lstStyle/>
                    <a:p>
                      <a:pPr>
                        <a:lnSpc>
                          <a:spcPct val="100000"/>
                        </a:lnSpc>
                        <a:spcBef>
                          <a:spcPts val="0"/>
                        </a:spcBef>
                        <a:spcAft>
                          <a:spcPts val="0"/>
                        </a:spcAft>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2"/>
                  </a:ext>
                </a:extLst>
              </a:tr>
              <a:tr h="0">
                <a:tc>
                  <a:txBody>
                    <a:bodyPr/>
                    <a:lstStyle/>
                    <a:p>
                      <a:pPr>
                        <a:lnSpc>
                          <a:spcPct val="100000"/>
                        </a:lnSpc>
                        <a:spcBef>
                          <a:spcPts val="0"/>
                        </a:spcBef>
                        <a:spcAft>
                          <a:spcPts val="0"/>
                        </a:spcAft>
                      </a:pPr>
                      <a:r>
                        <a:rPr lang="en-GB" sz="1000" b="1" baseline="0" dirty="0">
                          <a:solidFill>
                            <a:schemeClr val="bg1"/>
                          </a:solidFill>
                          <a:effectLst/>
                          <a:latin typeface="Century Gothic" panose="020B0502020202020204" pitchFamily="34" charset="0"/>
                          <a:ea typeface="Calibri"/>
                          <a:cs typeface="Times New Roman"/>
                        </a:rPr>
                        <a:t>Starve their immortal souls</a:t>
                      </a:r>
                    </a:p>
                    <a:p>
                      <a:pPr>
                        <a:lnSpc>
                          <a:spcPct val="100000"/>
                        </a:lnSpc>
                        <a:spcBef>
                          <a:spcPts val="0"/>
                        </a:spcBef>
                        <a:spcAft>
                          <a:spcPts val="0"/>
                        </a:spcAft>
                      </a:pPr>
                      <a:r>
                        <a:rPr lang="en-GB" sz="1000" b="0" baseline="0" dirty="0">
                          <a:solidFill>
                            <a:schemeClr val="bg1"/>
                          </a:solidFill>
                          <a:effectLst/>
                          <a:latin typeface="Century Gothic" panose="020B0502020202020204" pitchFamily="34" charset="0"/>
                          <a:ea typeface="Calibri"/>
                          <a:cs typeface="Times New Roman"/>
                        </a:rPr>
                        <a:t>Mr Brocklehurst’s words to Miss Temples are some of the most iconic in the novel. Explore quotation relating to Brocklehurst’s Christian faith. You may wish to recall and introduce Brocklehurst’s attitude to raising children if students are likely to have forgotten what he said.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bg1"/>
                          </a:solidFill>
                          <a:effectLst/>
                          <a:latin typeface="Century Gothic" panose="020B0502020202020204" pitchFamily="34" charset="0"/>
                          <a:ea typeface="Calibri"/>
                          <a:cs typeface="Times New Roman"/>
                        </a:rPr>
                        <a:t>Consider how you will direct the paired talk and writing task. </a:t>
                      </a: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3"/>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solidFill>
                            <a:schemeClr val="bg1"/>
                          </a:solidFill>
                          <a:latin typeface="Century Gothic" panose="020B0502020202020204" pitchFamily="34" charset="0"/>
                        </a:rPr>
                        <a:t>Hypocrite: vocabulary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bg1"/>
                          </a:solidFill>
                          <a:latin typeface="Century Gothic" panose="020B0502020202020204" pitchFamily="34" charset="0"/>
                        </a:rPr>
                        <a:t>Introduce the word ‘hypocrite’ and discuss among students. This term will be particularly useful in the next passage. You may also want to relate the word to Mrs Reed, who gives a reason for disciplining Jane, but does not apply the same standards to John Reed. </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a:solidFill>
                            <a:schemeClr val="bg1"/>
                          </a:solidFill>
                          <a:latin typeface="Century Gothic" panose="020B0502020202020204" pitchFamily="34" charset="0"/>
                          <a:cs typeface="Times New Roman" panose="02020603050405020304" pitchFamily="18" charset="0"/>
                        </a:rPr>
                        <a:t>Reading: Brocklehurst’s hypocrisy</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a:solidFill>
                            <a:schemeClr val="bg1"/>
                          </a:solidFill>
                          <a:latin typeface="Century Gothic" panose="020B0502020202020204" pitchFamily="34" charset="0"/>
                          <a:cs typeface="Times New Roman" panose="02020603050405020304" pitchFamily="18" charset="0"/>
                        </a:rPr>
                        <a:t>Read the passage where Brocklehurst admonishes Miss Temple for letting the girls have curly hair, and where he reminds them to appear meek and bland. This contrasts with his own daughters.</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r h="0">
                <a:tc>
                  <a:txBody>
                    <a:bodyPr/>
                    <a:lstStyle/>
                    <a:p>
                      <a:pPr algn="l">
                        <a:lnSpc>
                          <a:spcPct val="100000"/>
                        </a:lnSpc>
                        <a:spcBef>
                          <a:spcPts val="0"/>
                        </a:spcBef>
                        <a:spcAft>
                          <a:spcPts val="0"/>
                        </a:spcAft>
                      </a:pPr>
                      <a:r>
                        <a:rPr lang="en-GB" sz="1000" b="1" dirty="0">
                          <a:effectLst/>
                          <a:latin typeface="Century Gothic" panose="020B0502020202020204" pitchFamily="34" charset="0"/>
                          <a:ea typeface="Calibri"/>
                          <a:cs typeface="Times New Roman"/>
                        </a:rPr>
                        <a:t>Brocklehurst’s hypocrisy</a:t>
                      </a:r>
                    </a:p>
                    <a:p>
                      <a:pPr algn="l">
                        <a:lnSpc>
                          <a:spcPct val="100000"/>
                        </a:lnSpc>
                        <a:spcBef>
                          <a:spcPts val="0"/>
                        </a:spcBef>
                        <a:spcAft>
                          <a:spcPts val="0"/>
                        </a:spcAft>
                      </a:pPr>
                      <a:r>
                        <a:rPr lang="en-GB" sz="1000" b="0" dirty="0">
                          <a:effectLst/>
                          <a:latin typeface="Century Gothic" panose="020B0502020202020204" pitchFamily="34" charset="0"/>
                          <a:ea typeface="Calibri"/>
                          <a:cs typeface="Times New Roman"/>
                        </a:rPr>
                        <a:t>Students</a:t>
                      </a:r>
                      <a:r>
                        <a:rPr lang="en-GB" sz="1000" b="0" baseline="0" dirty="0">
                          <a:effectLst/>
                          <a:latin typeface="Century Gothic" panose="020B0502020202020204" pitchFamily="34" charset="0"/>
                          <a:ea typeface="Calibri"/>
                          <a:cs typeface="Times New Roman"/>
                        </a:rPr>
                        <a:t> discuss how Brontë presents Brocklehurst as a hypocrite, relating to the passage they have just read. Following this, student write their answer to the question, using evidence from the novel to support their answer. You may also want to discuss Brocklehurst’s statements from earlier in the novel where he talks about the sin of pride, when it is clear that he is a proud man, thinking he and his daughters are superior to the girls at Lowood. Alternatively, you could consider his emphasis on the ‘virtue’ of ‘consistency’ – the irony being that he is not consistent; he treats his family differently to the girls at Lowood. </a:t>
                      </a:r>
                      <a:endParaRPr lang="en-GB" sz="1000" b="0" dirty="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r>
                        <a:rPr lang="en-GB" sz="1000" b="0" dirty="0">
                          <a:solidFill>
                            <a:schemeClr val="bg1"/>
                          </a:solidFill>
                          <a:effectLst/>
                          <a:latin typeface="Century Gothic" panose="020B0502020202020204" pitchFamily="34" charset="0"/>
                          <a:ea typeface="Calibri"/>
                          <a:cs typeface="Times New Roman"/>
                        </a:rPr>
                        <a:t>Consider</a:t>
                      </a:r>
                      <a:r>
                        <a:rPr lang="en-GB" sz="1000" b="0" baseline="0" dirty="0">
                          <a:solidFill>
                            <a:schemeClr val="bg1"/>
                          </a:solidFill>
                          <a:effectLst/>
                          <a:latin typeface="Century Gothic" panose="020B0502020202020204" pitchFamily="34" charset="0"/>
                          <a:ea typeface="Calibri"/>
                          <a:cs typeface="Times New Roman"/>
                        </a:rPr>
                        <a:t> how you wish to scaffold or model writing for this task. </a:t>
                      </a:r>
                    </a:p>
                    <a:p>
                      <a:pPr>
                        <a:lnSpc>
                          <a:spcPct val="100000"/>
                        </a:lnSpc>
                        <a:spcBef>
                          <a:spcPts val="0"/>
                        </a:spcBef>
                        <a:spcAft>
                          <a:spcPts val="0"/>
                        </a:spcAft>
                      </a:pPr>
                      <a:r>
                        <a:rPr lang="en-GB" sz="1000" b="0" baseline="0" dirty="0">
                          <a:solidFill>
                            <a:schemeClr val="bg1"/>
                          </a:solidFill>
                          <a:effectLst/>
                          <a:latin typeface="Century Gothic" panose="020B0502020202020204" pitchFamily="34" charset="0"/>
                          <a:ea typeface="Calibri"/>
                          <a:cs typeface="Times New Roman"/>
                        </a:rPr>
                        <a:t>Especially consider how you will get students to think about Brontë at work in this extract: you may (or may not) wish to draw attention to the writer’s craft. </a:t>
                      </a: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5"/>
                  </a:ext>
                </a:extLst>
              </a:tr>
              <a:tr h="0">
                <a:tc>
                  <a:txBody>
                    <a:bodyPr/>
                    <a:lstStyle/>
                    <a:p>
                      <a:pPr algn="l">
                        <a:lnSpc>
                          <a:spcPct val="100000"/>
                        </a:lnSpc>
                        <a:spcBef>
                          <a:spcPts val="0"/>
                        </a:spcBef>
                        <a:spcAft>
                          <a:spcPts val="0"/>
                        </a:spcAft>
                      </a:pPr>
                      <a:r>
                        <a:rPr lang="en-GB" sz="1000" b="1" dirty="0">
                          <a:effectLst/>
                          <a:latin typeface="Century Gothic" panose="020B0502020202020204" pitchFamily="34" charset="0"/>
                          <a:ea typeface="Calibri"/>
                          <a:cs typeface="Times New Roman"/>
                        </a:rPr>
                        <a:t>Student response</a:t>
                      </a:r>
                    </a:p>
                    <a:p>
                      <a:pPr algn="l">
                        <a:lnSpc>
                          <a:spcPct val="100000"/>
                        </a:lnSpc>
                        <a:spcBef>
                          <a:spcPts val="0"/>
                        </a:spcBef>
                        <a:spcAft>
                          <a:spcPts val="0"/>
                        </a:spcAft>
                      </a:pPr>
                      <a:r>
                        <a:rPr lang="en-GB" sz="1000" b="0" dirty="0">
                          <a:effectLst/>
                          <a:latin typeface="Century Gothic" panose="020B0502020202020204" pitchFamily="34" charset="0"/>
                          <a:ea typeface="Calibri"/>
                          <a:cs typeface="Times New Roman"/>
                        </a:rPr>
                        <a:t>There is an example of a student paragraph to this question.</a:t>
                      </a:r>
                      <a:r>
                        <a:rPr lang="en-GB" sz="1000" b="0" baseline="0" dirty="0">
                          <a:effectLst/>
                          <a:latin typeface="Century Gothic" panose="020B0502020202020204" pitchFamily="34" charset="0"/>
                          <a:ea typeface="Calibri"/>
                          <a:cs typeface="Times New Roman"/>
                        </a:rPr>
                        <a:t> Students can examine this and use it to edit and adjust their own response. Note that it explicitly writes about Brontë as the writer, so this could help students to begin to write about the writer’s craft if a model is needed. </a:t>
                      </a:r>
                      <a:endParaRPr lang="en-GB" sz="1000" b="0" dirty="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3508773078"/>
                  </a:ext>
                </a:extLst>
              </a:tr>
              <a:tr h="0">
                <a:tc>
                  <a:txBody>
                    <a:bodyPr/>
                    <a:lstStyle/>
                    <a:p>
                      <a:pPr algn="l">
                        <a:lnSpc>
                          <a:spcPct val="100000"/>
                        </a:lnSpc>
                        <a:spcAft>
                          <a:spcPts val="0"/>
                        </a:spcAft>
                      </a:pPr>
                      <a:r>
                        <a:rPr lang="en-GB" sz="1000" b="1" dirty="0">
                          <a:effectLst/>
                          <a:latin typeface="Century Gothic" pitchFamily="34" charset="0"/>
                          <a:ea typeface="Calibri"/>
                          <a:cs typeface="Times New Roman"/>
                        </a:rPr>
                        <a:t>Fortnightly Quiz</a:t>
                      </a:r>
                    </a:p>
                    <a:p>
                      <a:pPr algn="l">
                        <a:lnSpc>
                          <a:spcPct val="100000"/>
                        </a:lnSpc>
                        <a:spcAft>
                          <a:spcPts val="0"/>
                        </a:spcAft>
                      </a:pPr>
                      <a:r>
                        <a:rPr lang="en-GB" sz="1000" dirty="0">
                          <a:effectLst/>
                          <a:latin typeface="Century Gothic" pitchFamily="34" charset="0"/>
                          <a:ea typeface="Calibri"/>
                          <a:cs typeface="Times New Roman"/>
                        </a:rPr>
                        <a:t>Ask students to complete fortnightly quiz</a:t>
                      </a:r>
                    </a:p>
                  </a:txBody>
                  <a:tcPr marL="68400" marR="68400" marT="0" marB="0"/>
                </a:tc>
                <a:tc>
                  <a:txBody>
                    <a:bodyPr/>
                    <a:lstStyle/>
                    <a:p>
                      <a:pPr>
                        <a:lnSpc>
                          <a:spcPct val="100000"/>
                        </a:lnSpc>
                        <a:spcAft>
                          <a:spcPts val="0"/>
                        </a:spcAft>
                      </a:pPr>
                      <a:endParaRPr lang="en-GB" sz="10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683521113"/>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manoeuvre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move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scrutinised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examined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knell</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bell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remonstrate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argue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mortify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kill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lusts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desires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sobriety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simple things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apparel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clothing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Leaning a little back on my bench, I could see the looks and grimaces with which they commented on this manoeuvre: it was a pity Mr. Brocklehurst could not see them too; he would perhaps have felt that, whatever he might do with the outside of the cup and platter, the inside was further beyond his interference than he imagined.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 scrutinised the reverse of these living medals some five minutes, then pronounced sentence.  These words fell like the knell of doom—</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“All those top-knots must be cut off.”</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Miss Temple seemed to remonstrate.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“Madam,” he pursued, “I have a Master to serve whose kingdom is not of this world: my mission is to mortify in these girls the lusts of the flesh; to teach them to clothe themselves with shame-</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facedness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sobriety, not with braided hair and costly apparel; and each of the young persons before us has a string of hair twisted in plaits which vanity itself might have woven; these, I repeat, must be cut off; think of the time wasted, of—”</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5117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attired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clothed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plumes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feathers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profusion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large amount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tresses</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hair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deferentially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respectfully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conducted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p.76-77</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Mr. Brocklehurst was here interrupted: three other visitors, ladies, now entered the room.  They ought to have come a little sooner to have heard his lecture on dress, for they were splendidly attired in velvet, silk, and furs.  The two younger of the trio (fine girls of sixteen and seventeen) had grey beaver hats, then in fashion, shaded with ostrich plumes, and from under the brim of this graceful head-dress fell a profusion of light tresses, elaborately curled; the elder lady was enveloped in a costly velvet shawl, trimmed with ermine, and she wore a false front of French curls. 	These ladies were deferentially received by Miss Temple, as Mrs. and the Misses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conducted to seats of honour at the top of the room.  It seems they had come in the carriage with their reverend relative, and had been conducting a rummaging scrutiny of the room upstairs, while he transacted business with the housekeeper, questioned the laundress, and lectured the superintendent.  They now proceeded to address divers remarks and reproofs to Miss Smith, who was charged with the care of the linen and the inspection of the dormitories: but I had no time to listen to what they said; other matters called off and enchanted my attention.</a:t>
            </a:r>
          </a:p>
        </p:txBody>
      </p:sp>
    </p:spTree>
    <p:extLst>
      <p:ext uri="{BB962C8B-B14F-4D97-AF65-F5344CB8AC3E}">
        <p14:creationId xmlns:p14="http://schemas.microsoft.com/office/powerpoint/2010/main" val="3447189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Hypocrite</a:t>
            </a:r>
          </a:p>
        </p:txBody>
      </p:sp>
      <p:sp>
        <p:nvSpPr>
          <p:cNvPr id="13" name="Rectangle 12"/>
          <p:cNvSpPr/>
          <p:nvPr/>
        </p:nvSpPr>
        <p:spPr>
          <a:xfrm>
            <a:off x="727621" y="155916"/>
            <a:ext cx="830750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They ought to have come a little sooner to have heard his lecture on dress, for they were splendidly attired in velvet, silk, and furs.  The two younger of the trio (fine girls of sixteen and seventeen) had grey beaver hats, then in fashion, shaded with ostrich plumes, and from under the brim of this graceful head-dress fell a profusion of light tresses, elaborately curled</a:t>
            </a:r>
          </a:p>
        </p:txBody>
      </p:sp>
      <p:grpSp>
        <p:nvGrpSpPr>
          <p:cNvPr id="16" name="Group 15"/>
          <p:cNvGrpSpPr/>
          <p:nvPr/>
        </p:nvGrpSpPr>
        <p:grpSpPr>
          <a:xfrm>
            <a:off x="5410074" y="3107282"/>
            <a:ext cx="3414063" cy="2999955"/>
            <a:chOff x="2763341" y="3002054"/>
            <a:chExt cx="4066228" cy="3573016"/>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36096" y="3802386"/>
              <a:ext cx="1393473" cy="275466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903" y="3800209"/>
              <a:ext cx="1543544" cy="275684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3341" y="3002054"/>
              <a:ext cx="1949341" cy="3573016"/>
            </a:xfrm>
            <a:prstGeom prst="rect">
              <a:avLst/>
            </a:prstGeom>
          </p:spPr>
        </p:pic>
      </p:grpSp>
      <p:sp>
        <p:nvSpPr>
          <p:cNvPr id="19" name="Rectangle 18"/>
          <p:cNvSpPr/>
          <p:nvPr/>
        </p:nvSpPr>
        <p:spPr>
          <a:xfrm>
            <a:off x="5004048" y="6253391"/>
            <a:ext cx="1980000"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Mrs Brocklehurst</a:t>
            </a:r>
          </a:p>
        </p:txBody>
      </p:sp>
      <p:sp>
        <p:nvSpPr>
          <p:cNvPr id="20" name="Rectangle 19"/>
          <p:cNvSpPr/>
          <p:nvPr/>
        </p:nvSpPr>
        <p:spPr>
          <a:xfrm>
            <a:off x="7020198" y="6107237"/>
            <a:ext cx="2052000"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Mr Brocklehurst’s daughters</a:t>
            </a:r>
          </a:p>
        </p:txBody>
      </p:sp>
      <p:sp>
        <p:nvSpPr>
          <p:cNvPr id="22" name="Rectangle 21"/>
          <p:cNvSpPr/>
          <p:nvPr/>
        </p:nvSpPr>
        <p:spPr>
          <a:xfrm>
            <a:off x="886642" y="2426978"/>
            <a:ext cx="4068149" cy="164660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Discuss in pairs: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this passage show that Mr Brocklehurst is a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hypocrite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pic>
        <p:nvPicPr>
          <p:cNvPr id="17" name="Picture 16">
            <a:extLst>
              <a:ext uri="{FF2B5EF4-FFF2-40B4-BE49-F238E27FC236}">
                <a16:creationId xmlns:a16="http://schemas.microsoft.com/office/drawing/2014/main" id="{B58C3EB7-8C27-AE4D-80C3-3BA0D5CF5D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137326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Hypocrite</a:t>
            </a:r>
          </a:p>
        </p:txBody>
      </p:sp>
      <p:grpSp>
        <p:nvGrpSpPr>
          <p:cNvPr id="16" name="Group 15"/>
          <p:cNvGrpSpPr/>
          <p:nvPr/>
        </p:nvGrpSpPr>
        <p:grpSpPr>
          <a:xfrm>
            <a:off x="5284626" y="3761456"/>
            <a:ext cx="3391830" cy="2980419"/>
            <a:chOff x="2763341" y="3002054"/>
            <a:chExt cx="4066228" cy="3573016"/>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36096" y="3802386"/>
              <a:ext cx="1393473" cy="275466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903" y="3800209"/>
              <a:ext cx="1543544" cy="275684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3341" y="3002054"/>
              <a:ext cx="1949341" cy="3573016"/>
            </a:xfrm>
            <a:prstGeom prst="rect">
              <a:avLst/>
            </a:prstGeom>
          </p:spPr>
        </p:pic>
      </p:grpSp>
      <p:sp>
        <p:nvSpPr>
          <p:cNvPr id="22" name="Rectangle 21"/>
          <p:cNvSpPr/>
          <p:nvPr/>
        </p:nvSpPr>
        <p:spPr>
          <a:xfrm>
            <a:off x="1064202" y="86397"/>
            <a:ext cx="7703585" cy="1400383"/>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Write a paragraph on this question: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Charlotte Brontë present Mr Brocklehurst as a hypocrite in ‘Jane Eyre’?</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r="12256"/>
          <a:stretch/>
        </p:blipFill>
        <p:spPr>
          <a:xfrm>
            <a:off x="1181408" y="3761456"/>
            <a:ext cx="3822640" cy="2904400"/>
          </a:xfrm>
          <a:prstGeom prst="rect">
            <a:avLst/>
          </a:prstGeom>
        </p:spPr>
      </p:pic>
      <p:sp>
        <p:nvSpPr>
          <p:cNvPr id="2" name="Rectangle 1"/>
          <p:cNvSpPr/>
          <p:nvPr/>
        </p:nvSpPr>
        <p:spPr>
          <a:xfrm>
            <a:off x="759791" y="1514688"/>
            <a:ext cx="8312408"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These questions will help you to structure your paragraph:</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What standards does he set for the girls at the school?</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is this different to how he treats his own daughters?</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Does it matter that the girls at Lowood are poor?</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How does the author – Charlotte Brontë – want us to feel about Mr Brocklehurst? </a:t>
            </a:r>
          </a:p>
        </p:txBody>
      </p:sp>
      <p:pic>
        <p:nvPicPr>
          <p:cNvPr id="13" name="Picture 12">
            <a:extLst>
              <a:ext uri="{FF2B5EF4-FFF2-40B4-BE49-F238E27FC236}">
                <a16:creationId xmlns:a16="http://schemas.microsoft.com/office/drawing/2014/main" id="{26070EB5-BF83-4B4D-9450-07FF030461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17" name="Picture 16">
            <a:extLst>
              <a:ext uri="{FF2B5EF4-FFF2-40B4-BE49-F238E27FC236}">
                <a16:creationId xmlns:a16="http://schemas.microsoft.com/office/drawing/2014/main" id="{CB6DBF98-7F68-411A-B198-E2F86D1B92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3661223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Student response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828" t="7471" b="40704"/>
          <a:stretch/>
        </p:blipFill>
        <p:spPr>
          <a:xfrm>
            <a:off x="707887" y="-1"/>
            <a:ext cx="8436113" cy="6858001"/>
          </a:xfrm>
          <a:prstGeom prst="rect">
            <a:avLst/>
          </a:prstGeom>
        </p:spPr>
      </p:pic>
      <p:sp>
        <p:nvSpPr>
          <p:cNvPr id="4" name="Rectangle 3"/>
          <p:cNvSpPr/>
          <p:nvPr/>
        </p:nvSpPr>
        <p:spPr>
          <a:xfrm>
            <a:off x="707887" y="0"/>
            <a:ext cx="8436113" cy="6858000"/>
          </a:xfrm>
          <a:prstGeom prst="rect">
            <a:avLst/>
          </a:prstGeom>
          <a:solidFill>
            <a:srgbClr val="EEECE1">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929499" y="2359475"/>
            <a:ext cx="7992888" cy="2139047"/>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look at a student’s answer.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As you read, think about what the student has done well, and what they could do to improve their answer. </a:t>
            </a:r>
            <a:endParaRPr kumimoji="0" lang="en-GB"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7929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Student response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828" t="7471" b="40704"/>
          <a:stretch/>
        </p:blipFill>
        <p:spPr>
          <a:xfrm>
            <a:off x="707887" y="-1"/>
            <a:ext cx="8436113" cy="6858001"/>
          </a:xfrm>
          <a:prstGeom prst="rect">
            <a:avLst/>
          </a:prstGeom>
        </p:spPr>
      </p:pic>
    </p:spTree>
    <p:extLst>
      <p:ext uri="{BB962C8B-B14F-4D97-AF65-F5344CB8AC3E}">
        <p14:creationId xmlns:p14="http://schemas.microsoft.com/office/powerpoint/2010/main" val="2830168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Student response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828" t="7471" b="40704"/>
          <a:stretch/>
        </p:blipFill>
        <p:spPr>
          <a:xfrm>
            <a:off x="707887" y="-1"/>
            <a:ext cx="8436113" cy="6858001"/>
          </a:xfrm>
          <a:prstGeom prst="rect">
            <a:avLst/>
          </a:prstGeom>
        </p:spPr>
      </p:pic>
      <p:sp>
        <p:nvSpPr>
          <p:cNvPr id="4" name="Rectangle 3"/>
          <p:cNvSpPr/>
          <p:nvPr/>
        </p:nvSpPr>
        <p:spPr>
          <a:xfrm>
            <a:off x="4427984" y="420053"/>
            <a:ext cx="4506597" cy="369332"/>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Clear understanding of the plot</a:t>
            </a:r>
            <a:endParaRPr kumimoji="0" lang="en-GB" sz="2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3" name="Freeform 2"/>
          <p:cNvSpPr/>
          <p:nvPr/>
        </p:nvSpPr>
        <p:spPr>
          <a:xfrm>
            <a:off x="1066800" y="944880"/>
            <a:ext cx="7757160" cy="1508760"/>
          </a:xfrm>
          <a:custGeom>
            <a:avLst/>
            <a:gdLst>
              <a:gd name="connsiteX0" fmla="*/ 0 w 7757160"/>
              <a:gd name="connsiteY0" fmla="*/ 0 h 1508760"/>
              <a:gd name="connsiteX1" fmla="*/ 0 w 7757160"/>
              <a:gd name="connsiteY1" fmla="*/ 1508760 h 1508760"/>
              <a:gd name="connsiteX2" fmla="*/ 5593080 w 7757160"/>
              <a:gd name="connsiteY2" fmla="*/ 1508760 h 1508760"/>
              <a:gd name="connsiteX3" fmla="*/ 5593080 w 7757160"/>
              <a:gd name="connsiteY3" fmla="*/ 1112520 h 1508760"/>
              <a:gd name="connsiteX4" fmla="*/ 7757160 w 7757160"/>
              <a:gd name="connsiteY4" fmla="*/ 1112520 h 1508760"/>
              <a:gd name="connsiteX5" fmla="*/ 7757160 w 7757160"/>
              <a:gd name="connsiteY5" fmla="*/ 45720 h 1508760"/>
              <a:gd name="connsiteX6" fmla="*/ 15240 w 7757160"/>
              <a:gd name="connsiteY6" fmla="*/ 45720 h 150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57160" h="1508760">
                <a:moveTo>
                  <a:pt x="0" y="0"/>
                </a:moveTo>
                <a:lnTo>
                  <a:pt x="0" y="1508760"/>
                </a:lnTo>
                <a:lnTo>
                  <a:pt x="5593080" y="1508760"/>
                </a:lnTo>
                <a:lnTo>
                  <a:pt x="5593080" y="1112520"/>
                </a:lnTo>
                <a:lnTo>
                  <a:pt x="7757160" y="1112520"/>
                </a:lnTo>
                <a:lnTo>
                  <a:pt x="7757160" y="45720"/>
                </a:lnTo>
                <a:lnTo>
                  <a:pt x="15240" y="45720"/>
                </a:lnTo>
              </a:path>
            </a:pathLst>
          </a:custGeom>
          <a:no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reeform 4"/>
          <p:cNvSpPr/>
          <p:nvPr/>
        </p:nvSpPr>
        <p:spPr>
          <a:xfrm>
            <a:off x="1051560" y="2682240"/>
            <a:ext cx="7726680" cy="1173480"/>
          </a:xfrm>
          <a:custGeom>
            <a:avLst/>
            <a:gdLst>
              <a:gd name="connsiteX0" fmla="*/ 2484120 w 7726680"/>
              <a:gd name="connsiteY0" fmla="*/ 30480 h 1173480"/>
              <a:gd name="connsiteX1" fmla="*/ 2484120 w 7726680"/>
              <a:gd name="connsiteY1" fmla="*/ 441960 h 1173480"/>
              <a:gd name="connsiteX2" fmla="*/ 0 w 7726680"/>
              <a:gd name="connsiteY2" fmla="*/ 441960 h 1173480"/>
              <a:gd name="connsiteX3" fmla="*/ 0 w 7726680"/>
              <a:gd name="connsiteY3" fmla="*/ 1173480 h 1173480"/>
              <a:gd name="connsiteX4" fmla="*/ 4145280 w 7726680"/>
              <a:gd name="connsiteY4" fmla="*/ 1173480 h 1173480"/>
              <a:gd name="connsiteX5" fmla="*/ 4145280 w 7726680"/>
              <a:gd name="connsiteY5" fmla="*/ 822960 h 1173480"/>
              <a:gd name="connsiteX6" fmla="*/ 7162800 w 7726680"/>
              <a:gd name="connsiteY6" fmla="*/ 822960 h 1173480"/>
              <a:gd name="connsiteX7" fmla="*/ 7726680 w 7726680"/>
              <a:gd name="connsiteY7" fmla="*/ 822960 h 1173480"/>
              <a:gd name="connsiteX8" fmla="*/ 7726680 w 7726680"/>
              <a:gd name="connsiteY8" fmla="*/ 0 h 1173480"/>
              <a:gd name="connsiteX9" fmla="*/ 2484120 w 7726680"/>
              <a:gd name="connsiteY9" fmla="*/ 30480 h 117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6680" h="1173480">
                <a:moveTo>
                  <a:pt x="2484120" y="30480"/>
                </a:moveTo>
                <a:lnTo>
                  <a:pt x="2484120" y="441960"/>
                </a:lnTo>
                <a:lnTo>
                  <a:pt x="0" y="441960"/>
                </a:lnTo>
                <a:lnTo>
                  <a:pt x="0" y="1173480"/>
                </a:lnTo>
                <a:lnTo>
                  <a:pt x="4145280" y="1173480"/>
                </a:lnTo>
                <a:lnTo>
                  <a:pt x="4145280" y="822960"/>
                </a:lnTo>
                <a:lnTo>
                  <a:pt x="7162800" y="822960"/>
                </a:lnTo>
                <a:lnTo>
                  <a:pt x="7726680" y="822960"/>
                </a:lnTo>
                <a:lnTo>
                  <a:pt x="7726680" y="0"/>
                </a:lnTo>
                <a:lnTo>
                  <a:pt x="2484120" y="30480"/>
                </a:lnTo>
                <a:close/>
              </a:path>
            </a:pathLst>
          </a:custGeom>
          <a:noFill/>
          <a:ln>
            <a:solidFill>
              <a:srgbClr val="00B05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5862353" y="3459002"/>
            <a:ext cx="3235504" cy="646331"/>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Good discussion of </a:t>
            </a:r>
            <a:r>
              <a:rPr kumimoji="0" lang="en-GB" sz="1800" b="1" i="0"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Brontë’s</a:t>
            </a:r>
            <a:r>
              <a:rPr kumimoji="0" lang="en-GB" sz="1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writing craft</a:t>
            </a:r>
            <a:endParaRPr kumimoji="0" lang="en-GB" sz="2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8" name="Freeform 7"/>
          <p:cNvSpPr/>
          <p:nvPr/>
        </p:nvSpPr>
        <p:spPr>
          <a:xfrm>
            <a:off x="1036320" y="4206240"/>
            <a:ext cx="7802880" cy="1447800"/>
          </a:xfrm>
          <a:custGeom>
            <a:avLst/>
            <a:gdLst>
              <a:gd name="connsiteX0" fmla="*/ 30480 w 7802880"/>
              <a:gd name="connsiteY0" fmla="*/ 0 h 1447800"/>
              <a:gd name="connsiteX1" fmla="*/ 7802880 w 7802880"/>
              <a:gd name="connsiteY1" fmla="*/ 0 h 1447800"/>
              <a:gd name="connsiteX2" fmla="*/ 7802880 w 7802880"/>
              <a:gd name="connsiteY2" fmla="*/ 1036320 h 1447800"/>
              <a:gd name="connsiteX3" fmla="*/ 3444240 w 7802880"/>
              <a:gd name="connsiteY3" fmla="*/ 1036320 h 1447800"/>
              <a:gd name="connsiteX4" fmla="*/ 3444240 w 7802880"/>
              <a:gd name="connsiteY4" fmla="*/ 1447800 h 1447800"/>
              <a:gd name="connsiteX5" fmla="*/ 0 w 7802880"/>
              <a:gd name="connsiteY5" fmla="*/ 1447800 h 1447800"/>
              <a:gd name="connsiteX6" fmla="*/ 30480 w 7802880"/>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2880" h="1447800">
                <a:moveTo>
                  <a:pt x="30480" y="0"/>
                </a:moveTo>
                <a:lnTo>
                  <a:pt x="7802880" y="0"/>
                </a:lnTo>
                <a:lnTo>
                  <a:pt x="7802880" y="1036320"/>
                </a:lnTo>
                <a:lnTo>
                  <a:pt x="3444240" y="1036320"/>
                </a:lnTo>
                <a:lnTo>
                  <a:pt x="3444240" y="1447800"/>
                </a:lnTo>
                <a:lnTo>
                  <a:pt x="0" y="1447800"/>
                </a:lnTo>
                <a:lnTo>
                  <a:pt x="30480" y="0"/>
                </a:lnTo>
                <a:close/>
              </a:path>
            </a:pathLst>
          </a:custGeom>
          <a:noFill/>
          <a:ln>
            <a:solidFill>
              <a:srgbClr val="00B05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5113816" y="5221189"/>
            <a:ext cx="3877784" cy="646331"/>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Good analysis of hypocrisy linked to historical context</a:t>
            </a:r>
            <a:endParaRPr kumimoji="0" lang="en-GB" sz="2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10" name="Rectangle 9"/>
          <p:cNvSpPr/>
          <p:nvPr/>
        </p:nvSpPr>
        <p:spPr>
          <a:xfrm>
            <a:off x="1036320" y="5947539"/>
            <a:ext cx="7898261" cy="793829"/>
          </a:xfrm>
          <a:prstGeom prst="rect">
            <a:avLst/>
          </a:prstGeom>
          <a:noFill/>
          <a:ln>
            <a:solidFill>
              <a:srgbClr val="00B05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750272" y="5261198"/>
            <a:ext cx="4030184" cy="646331"/>
          </a:xfrm>
          <a:prstGeom prst="rect">
            <a:avLst/>
          </a:prstGeom>
          <a:ln w="38100">
            <a:solidFill>
              <a:srgbClr val="00B050"/>
            </a:solidFill>
          </a:ln>
        </p:spPr>
        <p:style>
          <a:lnRef idx="2">
            <a:schemeClr val="dk1"/>
          </a:lnRef>
          <a:fillRef idx="1">
            <a:schemeClr val="lt1"/>
          </a:fillRef>
          <a:effectRef idx="0">
            <a:schemeClr val="dk1"/>
          </a:effectRef>
          <a:fontRef idx="minor">
            <a:schemeClr val="dk1"/>
          </a:fontRef>
        </p:style>
        <p:txBody>
          <a:bodyPr wrap="square" rtlCol="0" anchor="ctr">
            <a:spAutoFit/>
          </a:bodyPr>
          <a:lstStyle/>
          <a:p>
            <a:pPr marL="457200" marR="0" lvl="0" indent="-4572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GB" sz="1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Strong comment on </a:t>
            </a:r>
            <a:r>
              <a:rPr kumimoji="0" lang="en-GB" sz="1800" b="1" i="0" u="none" strike="noStrike" kern="1200" cap="none" spc="0" normalizeH="0" baseline="0" noProof="0" dirty="0" err="1">
                <a:ln>
                  <a:noFill/>
                </a:ln>
                <a:solidFill>
                  <a:srgbClr val="00B050"/>
                </a:solidFill>
                <a:effectLst/>
                <a:uLnTx/>
                <a:uFillTx/>
                <a:latin typeface="Century Gothic" panose="020B0502020202020204" pitchFamily="34" charset="0"/>
                <a:ea typeface="+mn-ea"/>
                <a:cs typeface="+mn-cs"/>
              </a:rPr>
              <a:t>Brontë’s</a:t>
            </a:r>
            <a:r>
              <a:rPr kumimoji="0" lang="en-GB" sz="1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 intention and effect on reader</a:t>
            </a:r>
            <a:endParaRPr kumimoji="0" lang="en-GB" sz="20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pic>
        <p:nvPicPr>
          <p:cNvPr id="13" name="Picture 12">
            <a:extLst>
              <a:ext uri="{FF2B5EF4-FFF2-40B4-BE49-F238E27FC236}">
                <a16:creationId xmlns:a16="http://schemas.microsoft.com/office/drawing/2014/main" id="{8832ED6D-947A-4ED9-B1E3-5369342B2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43" y="43200"/>
            <a:ext cx="648000" cy="650427"/>
          </a:xfrm>
          <a:prstGeom prst="rect">
            <a:avLst/>
          </a:prstGeom>
        </p:spPr>
      </p:pic>
    </p:spTree>
    <p:extLst>
      <p:ext uri="{BB962C8B-B14F-4D97-AF65-F5344CB8AC3E}">
        <p14:creationId xmlns:p14="http://schemas.microsoft.com/office/powerpoint/2010/main" val="317078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500"/>
                                        <p:tgtEl>
                                          <p:spTgt spid="1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136611"/>
            <a:ext cx="68580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Student response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828" t="7471" b="40704"/>
          <a:stretch/>
        </p:blipFill>
        <p:spPr>
          <a:xfrm>
            <a:off x="707887" y="-1"/>
            <a:ext cx="8436113" cy="6858001"/>
          </a:xfrm>
          <a:prstGeom prst="rect">
            <a:avLst/>
          </a:prstGeom>
        </p:spPr>
      </p:pic>
      <p:sp>
        <p:nvSpPr>
          <p:cNvPr id="4" name="Rectangle 3"/>
          <p:cNvSpPr/>
          <p:nvPr/>
        </p:nvSpPr>
        <p:spPr>
          <a:xfrm>
            <a:off x="755576" y="93112"/>
            <a:ext cx="8244000" cy="815608"/>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Look back at your paragraph.</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there anything you would like to imitate from this response?</a:t>
            </a:r>
            <a:endParaRPr kumimoji="0" lang="en-GB" sz="21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0A2C4976-C337-4604-948B-BC91864DF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9" name="Picture 8">
            <a:extLst>
              <a:ext uri="{FF2B5EF4-FFF2-40B4-BE49-F238E27FC236}">
                <a16:creationId xmlns:a16="http://schemas.microsoft.com/office/drawing/2014/main" id="{92B9F917-BB29-40ED-BC63-0459D19F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3415810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07887" y="274638"/>
            <a:ext cx="8436113" cy="1143000"/>
          </a:xfrm>
        </p:spPr>
        <p:txBody>
          <a:bodyPr/>
          <a:lstStyle/>
          <a:p>
            <a:r>
              <a:rPr lang="en-GB" altLang="en-US" dirty="0">
                <a:solidFill>
                  <a:schemeClr val="bg1"/>
                </a:solidFill>
                <a:latin typeface="Century Gothic" panose="020B0502020202020204" pitchFamily="34" charset="0"/>
              </a:rPr>
              <a:t>Quiz time!</a:t>
            </a:r>
          </a:p>
        </p:txBody>
      </p:sp>
      <p:sp>
        <p:nvSpPr>
          <p:cNvPr id="16387" name="Content Placeholder 2"/>
          <p:cNvSpPr>
            <a:spLocks noGrp="1"/>
          </p:cNvSpPr>
          <p:nvPr>
            <p:ph idx="1"/>
          </p:nvPr>
        </p:nvSpPr>
        <p:spPr>
          <a:xfrm>
            <a:off x="971550" y="1600200"/>
            <a:ext cx="7715250" cy="4525963"/>
          </a:xfrm>
        </p:spPr>
        <p:txBody>
          <a:bodyPr/>
          <a:lstStyle/>
          <a:p>
            <a:pPr marL="0" indent="0" algn="ctr">
              <a:buNone/>
            </a:pPr>
            <a:r>
              <a:rPr lang="en-GB" altLang="en-US" dirty="0">
                <a:solidFill>
                  <a:schemeClr val="bg1"/>
                </a:solidFill>
                <a:latin typeface="Century Gothic" panose="020B0502020202020204" pitchFamily="34" charset="0"/>
              </a:rPr>
              <a:t>Circle the correct answers for quiz 4.</a:t>
            </a: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Fortnightly quiz</a:t>
            </a:r>
          </a:p>
        </p:txBody>
      </p:sp>
    </p:spTree>
    <p:extLst>
      <p:ext uri="{BB962C8B-B14F-4D97-AF65-F5344CB8AC3E}">
        <p14:creationId xmlns:p14="http://schemas.microsoft.com/office/powerpoint/2010/main" val="1086401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07886" y="274638"/>
            <a:ext cx="8436113" cy="1143000"/>
          </a:xfrm>
        </p:spPr>
        <p:txBody>
          <a:bodyPr/>
          <a:lstStyle/>
          <a:p>
            <a:r>
              <a:rPr lang="en-GB" altLang="en-US" dirty="0">
                <a:solidFill>
                  <a:schemeClr val="bg1"/>
                </a:solidFill>
                <a:latin typeface="Century Gothic" panose="020B0502020202020204" pitchFamily="34" charset="0"/>
              </a:rPr>
              <a:t>Quiz answers</a:t>
            </a:r>
          </a:p>
        </p:txBody>
      </p:sp>
      <p:sp>
        <p:nvSpPr>
          <p:cNvPr id="17411" name="Content Placeholder 2"/>
          <p:cNvSpPr>
            <a:spLocks noGrp="1"/>
          </p:cNvSpPr>
          <p:nvPr>
            <p:ph sz="half" idx="1"/>
          </p:nvPr>
        </p:nvSpPr>
        <p:spPr>
          <a:xfrm>
            <a:off x="1042988" y="1600200"/>
            <a:ext cx="3745036" cy="4525963"/>
          </a:xfrm>
        </p:spPr>
        <p:txBody>
          <a:bodyPr/>
          <a:lstStyle/>
          <a:p>
            <a:pPr marL="900113" indent="-900113">
              <a:buFont typeface="+mj-lt"/>
              <a:buAutoNum type="arabicPeriod"/>
            </a:pPr>
            <a:r>
              <a:rPr lang="en-US" altLang="en-US" sz="3600" dirty="0">
                <a:solidFill>
                  <a:schemeClr val="bg1"/>
                </a:solidFill>
                <a:latin typeface="Century Gothic" panose="020B0502020202020204" pitchFamily="34" charset="0"/>
              </a:rPr>
              <a:t>e</a:t>
            </a:r>
          </a:p>
          <a:p>
            <a:pPr marL="900113" indent="-900113">
              <a:buFont typeface="+mj-lt"/>
              <a:buAutoNum type="arabicPeriod"/>
            </a:pPr>
            <a:r>
              <a:rPr lang="en-US" altLang="en-US" sz="3600" dirty="0">
                <a:solidFill>
                  <a:schemeClr val="bg1"/>
                </a:solidFill>
                <a:latin typeface="Century Gothic" panose="020B0502020202020204" pitchFamily="34" charset="0"/>
              </a:rPr>
              <a:t>b c d</a:t>
            </a:r>
          </a:p>
          <a:p>
            <a:pPr marL="900113" indent="-900113">
              <a:buFont typeface="+mj-lt"/>
              <a:buAutoNum type="arabicPeriod"/>
            </a:pPr>
            <a:r>
              <a:rPr lang="en-US" altLang="en-US" sz="3600" dirty="0">
                <a:solidFill>
                  <a:schemeClr val="bg1"/>
                </a:solidFill>
                <a:latin typeface="Century Gothic" panose="020B0502020202020204" pitchFamily="34" charset="0"/>
              </a:rPr>
              <a:t>a d </a:t>
            </a:r>
          </a:p>
          <a:p>
            <a:pPr marL="900113" indent="-900113">
              <a:buFont typeface="+mj-lt"/>
              <a:buAutoNum type="arabicPeriod"/>
            </a:pPr>
            <a:r>
              <a:rPr lang="en-US" altLang="en-US" sz="3600" dirty="0">
                <a:solidFill>
                  <a:schemeClr val="bg1"/>
                </a:solidFill>
                <a:latin typeface="Century Gothic" panose="020B0502020202020204" pitchFamily="34" charset="0"/>
              </a:rPr>
              <a:t>b </a:t>
            </a:r>
          </a:p>
          <a:p>
            <a:pPr marL="900113" indent="-900113">
              <a:buFont typeface="+mj-lt"/>
              <a:buAutoNum type="arabicPeriod"/>
            </a:pPr>
            <a:r>
              <a:rPr lang="en-US" altLang="en-US" sz="3600" dirty="0">
                <a:solidFill>
                  <a:schemeClr val="bg1"/>
                </a:solidFill>
                <a:latin typeface="Century Gothic" panose="020B0502020202020204" pitchFamily="34" charset="0"/>
              </a:rPr>
              <a:t>c d</a:t>
            </a:r>
          </a:p>
        </p:txBody>
      </p:sp>
      <p:sp>
        <p:nvSpPr>
          <p:cNvPr id="17412" name="Content Placeholder 1"/>
          <p:cNvSpPr>
            <a:spLocks noGrp="1"/>
          </p:cNvSpPr>
          <p:nvPr>
            <p:ph sz="half" idx="2"/>
          </p:nvPr>
        </p:nvSpPr>
        <p:spPr>
          <a:xfrm>
            <a:off x="5030375" y="1703231"/>
            <a:ext cx="4392488" cy="4525963"/>
          </a:xfrm>
        </p:spPr>
        <p:txBody>
          <a:bodyPr/>
          <a:lstStyle/>
          <a:p>
            <a:pPr marL="900113" indent="-900113">
              <a:buFont typeface="+mj-lt"/>
              <a:buAutoNum type="arabicPeriod" startAt="6"/>
            </a:pPr>
            <a:r>
              <a:rPr lang="en-US" altLang="en-US" sz="3600" dirty="0">
                <a:solidFill>
                  <a:schemeClr val="bg1"/>
                </a:solidFill>
                <a:latin typeface="Century Gothic" panose="020B0502020202020204" pitchFamily="34" charset="0"/>
              </a:rPr>
              <a:t>d </a:t>
            </a:r>
          </a:p>
          <a:p>
            <a:pPr marL="900113" indent="-900113">
              <a:buFont typeface="+mj-lt"/>
              <a:buAutoNum type="arabicPeriod" startAt="6"/>
            </a:pPr>
            <a:r>
              <a:rPr lang="en-US" altLang="en-US" sz="3600" dirty="0">
                <a:solidFill>
                  <a:schemeClr val="bg1"/>
                </a:solidFill>
                <a:latin typeface="Century Gothic" panose="020B0502020202020204" pitchFamily="34" charset="0"/>
              </a:rPr>
              <a:t>b c e</a:t>
            </a:r>
          </a:p>
          <a:p>
            <a:pPr marL="900113" indent="-900113">
              <a:buFont typeface="+mj-lt"/>
              <a:buAutoNum type="arabicPeriod" startAt="6"/>
            </a:pPr>
            <a:r>
              <a:rPr lang="en-US" altLang="en-US" sz="3600" dirty="0">
                <a:solidFill>
                  <a:schemeClr val="bg1"/>
                </a:solidFill>
                <a:latin typeface="Century Gothic" panose="020B0502020202020204" pitchFamily="34" charset="0"/>
              </a:rPr>
              <a:t>b c d</a:t>
            </a:r>
          </a:p>
          <a:p>
            <a:pPr marL="900113" indent="-900113">
              <a:buFont typeface="+mj-lt"/>
              <a:buAutoNum type="arabicPeriod" startAt="6"/>
            </a:pPr>
            <a:r>
              <a:rPr lang="en-US" altLang="en-US" sz="3600" dirty="0">
                <a:solidFill>
                  <a:schemeClr val="bg1"/>
                </a:solidFill>
                <a:latin typeface="Century Gothic" panose="020B0502020202020204" pitchFamily="34" charset="0"/>
              </a:rPr>
              <a:t>c d</a:t>
            </a:r>
          </a:p>
          <a:p>
            <a:pPr marL="900113" indent="-900113">
              <a:buFont typeface="+mj-lt"/>
              <a:buAutoNum type="arabicPeriod" startAt="6"/>
            </a:pPr>
            <a:r>
              <a:rPr lang="en-US" altLang="en-US" sz="3600" dirty="0">
                <a:solidFill>
                  <a:schemeClr val="bg1"/>
                </a:solidFill>
                <a:latin typeface="Century Gothic" panose="020B0502020202020204" pitchFamily="34" charset="0"/>
              </a:rPr>
              <a:t>b </a:t>
            </a:r>
            <a:endParaRPr lang="en-GB" altLang="en-US" sz="2000" dirty="0">
              <a:solidFill>
                <a:schemeClr val="bg1"/>
              </a:solidFill>
              <a:latin typeface="Century Gothic" panose="020B0502020202020204" pitchFamily="34" charset="0"/>
            </a:endParaRPr>
          </a:p>
        </p:txBody>
      </p:sp>
      <p:sp>
        <p:nvSpPr>
          <p:cNvPr id="5" name="TextBox 4"/>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Answers</a:t>
            </a:r>
          </a:p>
        </p:txBody>
      </p:sp>
    </p:spTree>
    <p:extLst>
      <p:ext uri="{BB962C8B-B14F-4D97-AF65-F5344CB8AC3E}">
        <p14:creationId xmlns:p14="http://schemas.microsoft.com/office/powerpoint/2010/main" val="296557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C27DC4C-8C74-F44F-B1FA-983CF298B7DB}"/>
              </a:ext>
            </a:extLst>
          </p:cNvPr>
          <p:cNvSpPr txBox="1"/>
          <p:nvPr/>
        </p:nvSpPr>
        <p:spPr>
          <a:xfrm>
            <a:off x="972801" y="4954019"/>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Extension: </a:t>
            </a:r>
            <a:r>
              <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Mr Brocklehurst</a:t>
            </a:r>
            <a:r>
              <a:rPr kumimoji="0" lang="en-US" sz="2400" b="1" i="0" u="none" strike="noStrike" kern="1200" cap="none" spc="0" normalizeH="0" noProof="0" dirty="0">
                <a:ln>
                  <a:noFill/>
                </a:ln>
                <a:solidFill>
                  <a:srgbClr val="00B050"/>
                </a:solidFill>
                <a:effectLst/>
                <a:uLnTx/>
                <a:uFillTx/>
                <a:latin typeface="Century Gothic" panose="020B0502020202020204" pitchFamily="34" charset="0"/>
                <a:ea typeface="+mn-ea"/>
                <a:cs typeface="+mn-cs"/>
              </a:rPr>
              <a:t> believes in a vengeful God who punishes disobedience. In contrast, Helen Burns believes in a kind and forgiving God.</a:t>
            </a:r>
            <a:endParaRPr kumimoji="0" lang="en-US" sz="24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endParaRPr>
          </a:p>
        </p:txBody>
      </p:sp>
      <p:sp>
        <p:nvSpPr>
          <p:cNvPr id="12" name="Rectangle 11">
            <a:extLst>
              <a:ext uri="{FF2B5EF4-FFF2-40B4-BE49-F238E27FC236}">
                <a16:creationId xmlns:a16="http://schemas.microsoft.com/office/drawing/2014/main" id="{1B39F8EB-BCC1-8342-97B2-D310BB386997}"/>
              </a:ext>
            </a:extLst>
          </p:cNvPr>
          <p:cNvSpPr/>
          <p:nvPr/>
        </p:nvSpPr>
        <p:spPr>
          <a:xfrm>
            <a:off x="939513" y="946431"/>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1" i="0" u="none" strike="noStrike" kern="1200" cap="none" spc="0" normalizeH="0" noProof="0" dirty="0">
                <a:ln>
                  <a:noFill/>
                </a:ln>
                <a:solidFill>
                  <a:srgbClr val="00B050"/>
                </a:solidFill>
                <a:effectLst/>
                <a:uLnTx/>
                <a:uFillTx/>
                <a:latin typeface="Century Gothic" panose="020B0502020202020204" pitchFamily="34" charset="0"/>
              </a:rPr>
              <a:t>Mr Brocklehurst’s is the supervisor at Lowood.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dirty="0">
                <a:solidFill>
                  <a:prstClr val="black"/>
                </a:solidFill>
                <a:latin typeface="Century Gothic" panose="020B0502020202020204" pitchFamily="34" charset="0"/>
              </a:rPr>
              <a:t>At Gateshead, Mr Brocklehurst tells Jane that she will go to </a:t>
            </a:r>
            <a:r>
              <a:rPr lang="en-US" sz="2600" b="1" dirty="0">
                <a:solidFill>
                  <a:srgbClr val="00B050"/>
                </a:solidFill>
                <a:latin typeface="Century Gothic" panose="020B0502020202020204" pitchFamily="34" charset="0"/>
              </a:rPr>
              <a:t>hell</a:t>
            </a:r>
            <a:r>
              <a:rPr lang="en-US" sz="2600" dirty="0">
                <a:solidFill>
                  <a:prstClr val="black"/>
                </a:solidFill>
                <a:latin typeface="Century Gothic" panose="020B0502020202020204" pitchFamily="34" charset="0"/>
              </a:rPr>
              <a:t> if she lies.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600" noProof="0" dirty="0">
                <a:solidFill>
                  <a:prstClr val="black"/>
                </a:solidFill>
                <a:latin typeface="Century Gothic" panose="020B0502020202020204" pitchFamily="34" charset="0"/>
              </a:rPr>
              <a:t>Mr Brocklehurst tells </a:t>
            </a:r>
            <a:r>
              <a:rPr lang="en-US" sz="2600" noProof="0" dirty="0" err="1">
                <a:solidFill>
                  <a:prstClr val="black"/>
                </a:solidFill>
                <a:latin typeface="Century Gothic" panose="020B0502020202020204" pitchFamily="34" charset="0"/>
              </a:rPr>
              <a:t>Mrs</a:t>
            </a:r>
            <a:r>
              <a:rPr lang="en-US" sz="2600" noProof="0" dirty="0">
                <a:solidFill>
                  <a:prstClr val="black"/>
                </a:solidFill>
                <a:latin typeface="Century Gothic" panose="020B0502020202020204" pitchFamily="34" charset="0"/>
              </a:rPr>
              <a:t> Reed that Jane will   not receive any </a:t>
            </a:r>
            <a:r>
              <a:rPr lang="en-US" sz="2600" b="1" noProof="0" dirty="0">
                <a:solidFill>
                  <a:srgbClr val="00B050"/>
                </a:solidFill>
                <a:latin typeface="Century Gothic" panose="020B0502020202020204" pitchFamily="34" charset="0"/>
              </a:rPr>
              <a:t>luxuries</a:t>
            </a:r>
            <a:r>
              <a:rPr lang="en-US" sz="2600" noProof="0" dirty="0">
                <a:solidFill>
                  <a:prstClr val="black"/>
                </a:solidFill>
                <a:latin typeface="Century Gothic" panose="020B0502020202020204" pitchFamily="34" charset="0"/>
              </a:rPr>
              <a:t> at Lowood.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600" b="1" dirty="0">
                <a:solidFill>
                  <a:srgbClr val="00B050"/>
                </a:solidFill>
                <a:latin typeface="Century Gothic" panose="020B0502020202020204" pitchFamily="34" charset="0"/>
              </a:rPr>
              <a:t>The girls are given very little food to eat at Lowood.</a:t>
            </a:r>
            <a:endParaRPr kumimoji="0" lang="en-US" sz="2600" b="1" i="0" u="none" strike="noStrike" kern="1200" cap="none" spc="0" normalizeH="0" noProof="0" dirty="0">
              <a:ln>
                <a:noFill/>
              </a:ln>
              <a:solidFill>
                <a:srgbClr val="00B050"/>
              </a:solidFill>
              <a:effectLst/>
              <a:uLnTx/>
              <a:uFillTx/>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972801" y="4954019"/>
            <a:ext cx="7710614" cy="1569660"/>
          </a:xfrm>
          <a:prstGeom prst="rect">
            <a:avLst/>
          </a:prstGeom>
          <a:solidFill>
            <a:schemeClr val="tx1"/>
          </a:solidFill>
          <a:ln w="25400">
            <a:solidFill>
              <a:schemeClr val="dk1"/>
            </a:solidFill>
          </a:ln>
        </p:spPr>
        <p:txBody>
          <a:bodyPr wrap="square" rtlCol="0" anchor="t">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Explain how Mr Brocklehurst’s Christian views differ to Helen Burns.</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39513" y="946431"/>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0" i="0" u="none" strike="noStrike" kern="1200" cap="none" spc="0" normalizeH="0" baseline="0" noProof="0" dirty="0">
                <a:ln>
                  <a:noFill/>
                </a:ln>
                <a:solidFill>
                  <a:prstClr val="black"/>
                </a:solidFill>
                <a:effectLst/>
                <a:uLnTx/>
                <a:uFillTx/>
                <a:latin typeface="Century Gothic" panose="020B0502020202020204" pitchFamily="34" charset="0"/>
              </a:rPr>
              <a:t>What</a:t>
            </a:r>
            <a:r>
              <a:rPr kumimoji="0" lang="en-US" sz="2600" b="0" i="0" u="none" strike="noStrike" kern="1200" cap="none" spc="0" normalizeH="0" noProof="0" dirty="0">
                <a:ln>
                  <a:noFill/>
                </a:ln>
                <a:solidFill>
                  <a:prstClr val="black"/>
                </a:solidFill>
                <a:effectLst/>
                <a:uLnTx/>
                <a:uFillTx/>
                <a:latin typeface="Century Gothic" panose="020B0502020202020204" pitchFamily="34" charset="0"/>
              </a:rPr>
              <a:t> is Mr Brocklehurst's position at Lowood?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600" dirty="0">
                <a:solidFill>
                  <a:prstClr val="black"/>
                </a:solidFill>
                <a:latin typeface="Century Gothic" panose="020B0502020202020204" pitchFamily="34" charset="0"/>
              </a:rPr>
              <a:t>At Gateshead, Mr Brocklehurst tells Jane that she will go to _____ if she lies.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600" noProof="0" dirty="0">
                <a:solidFill>
                  <a:prstClr val="black"/>
                </a:solidFill>
                <a:latin typeface="Century Gothic" panose="020B0502020202020204" pitchFamily="34" charset="0"/>
              </a:rPr>
              <a:t>Mr Brocklehurst tells </a:t>
            </a:r>
            <a:r>
              <a:rPr lang="en-US" sz="2600" noProof="0" dirty="0" err="1">
                <a:solidFill>
                  <a:prstClr val="black"/>
                </a:solidFill>
                <a:latin typeface="Century Gothic" panose="020B0502020202020204" pitchFamily="34" charset="0"/>
              </a:rPr>
              <a:t>Mrs</a:t>
            </a:r>
            <a:r>
              <a:rPr lang="en-US" sz="2600" noProof="0" dirty="0">
                <a:solidFill>
                  <a:prstClr val="black"/>
                </a:solidFill>
                <a:latin typeface="Century Gothic" panose="020B0502020202020204" pitchFamily="34" charset="0"/>
              </a:rPr>
              <a:t> Reed that Jane will not receive any __________ at Lowood.</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600" dirty="0">
                <a:solidFill>
                  <a:prstClr val="black"/>
                </a:solidFill>
                <a:latin typeface="Century Gothic" panose="020B0502020202020204" pitchFamily="34" charset="0"/>
              </a:rPr>
              <a:t>List one way the girls are treated badly at Lowood.</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30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303058"/>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Hypocrite</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7" cy="20159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Life at Lowood School is harsh, and the girls living there are not treated well.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 may remember that the girls were served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burnt porridge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on Jane’s first morning at Lowood.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None of the girls could eat it</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pic>
        <p:nvPicPr>
          <p:cNvPr id="8" name="Picture 2" descr="http://janeeyreillustrated.com/Eichenberg-JE-2.gif"/>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7584" y="2132568"/>
            <a:ext cx="3201279" cy="46448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85668" y="2051699"/>
            <a:ext cx="4986530" cy="238526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decided to give the girls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some bread and cheese</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to replace the burnt porridge.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will find out what Mr Brocklehurst thinks of Miss Temple’s kindness today!</a:t>
            </a:r>
          </a:p>
        </p:txBody>
      </p:sp>
    </p:spTree>
    <p:extLst>
      <p:ext uri="{BB962C8B-B14F-4D97-AF65-F5344CB8AC3E}">
        <p14:creationId xmlns:p14="http://schemas.microsoft.com/office/powerpoint/2010/main" val="26765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692" y="116632"/>
            <a:ext cx="8307507"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now living in Lowood, in the North of England.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 have already seen how the cold, harsh weather affects life at Lowood: the water freezes overnight so the girls are unable to wash their hands!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read about the rest of Jane’s first winter at Lowood.</a:t>
            </a:r>
          </a:p>
        </p:txBody>
      </p:sp>
      <p:sp>
        <p:nvSpPr>
          <p:cNvPr id="7" name="Rectangle 6"/>
          <p:cNvSpPr/>
          <p:nvPr/>
        </p:nvSpPr>
        <p:spPr>
          <a:xfrm>
            <a:off x="781142" y="3928407"/>
            <a:ext cx="5835842" cy="20928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Let’s read.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Read from,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My first quarter at Lowood seemed an age’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(page 71)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‘propped up with the monitors’ high stools.’</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73)</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8" name="Picture 2" descr="http://pictures.abebooks.com/isbn/9780141441146-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788" y="3102065"/>
            <a:ext cx="2398412" cy="37012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Tree>
    <p:extLst>
      <p:ext uri="{BB962C8B-B14F-4D97-AF65-F5344CB8AC3E}">
        <p14:creationId xmlns:p14="http://schemas.microsoft.com/office/powerpoint/2010/main" val="122996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alluded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referred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en</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masse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all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ascertain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work out</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surtout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coat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p.73</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have not yet alluded to the visits of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indeed that gentleman was from home during the greater part of the first month after my arrival; perhaps prolonging his stay with his friend the archdeacon: his absence was a relief to me.  I need not say that I had my own reasons for dreading his coming: but come he did at last.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One afternoon (I had then been three weeks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as I was sitting with a slate in my hand, puzzling over a sum in long division, my eyes, raised in abstraction to the window, caught sight of a figure just passing: I recognised almost instinctively that gaunt outline; and when, two minutes after, all the school,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teachers included, rose en masse, it was not necessary for me to look up in order to ascertain whose entrance they thus greeted.  A long stride measured the schoolroom, and presently beside Miss Temple, who herself had risen, stood the same black column which had frowned on me so ominously from the hearthrug of Gateshead.  I now glanced sideways at this piece of architecture.  Yes, I was right: it was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Brocklehurst, buttoned up in a surtout, and looking longer, narrower, and more rigid than ever.</a:t>
            </a:r>
          </a:p>
        </p:txBody>
      </p:sp>
    </p:spTree>
    <p:extLst>
      <p:ext uri="{BB962C8B-B14F-4D97-AF65-F5344CB8AC3E}">
        <p14:creationId xmlns:p14="http://schemas.microsoft.com/office/powerpoint/2010/main" val="421476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apparition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appearance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perfidious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dishonest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apprise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inform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orb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sphere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repugnance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disgust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calico chemises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cotton shirts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p.73-4</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had my own reasons for being dismayed at this apparition; too well I remembered the perfidious hints given by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Mrs.</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Reed about my disposition, &amp;c.; the promise pledged by Mr.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Brocklehurst</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to apprise Miss Temple and the teachers of my vicious nature.  All along I had been dreading the fulfilment of this promise,—I had been looking out daily for the “Coming Man,” whose information respecting my past life and conversation was to brand me as a bad child for ever: now there he was. He stood at Miss Temple’s side; he was speaking low in her ear: I did not doubt he was making disclosures of my villainy; and I watched her eye with painful anxiety, expecting every moment to see its dark orb turn on me a glance of repugnance and contempt.  I listened too; and as I happened to be seated quite at the top of the room, I caught most of what he said: its import relieved me from immediate apprehension.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suppose, Miss Temple, the thread I bought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Lowton</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will do; it struck me that it would be just of the quality for the calico chemises, and I sorted the needles to match.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4766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memorandum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list </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hose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tights</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tuckers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vests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p.74</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7403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may tell Miss Smith that I forgot to make a memorandum of the darning needles, but she shall have some papers sent in next week; and she is not, on any account, to give out more than one at a time to each pupil: if they have more, they are apt to be careless and lose them.  And, O ma’am!  I wish the woollen stockings were better looked to!—when I was here last, I went into the kitchen-garden and examined the clothes drying on the line; there was a quantity of black hose in a very bad state of repair: from the size of the holes in them I was sure they had not been well mended from time to time.”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He paused.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“Your directions shall be attended to, sir,” said Miss Temple.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ma’am,” he continued, “the laundress tells me some of the girls have two clean tuckers in the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week: it is too much; the rules limit them to one.”</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think I can explain that circumstance, sir.  Agnes and Catherine Johnstone were invited to take tea with some friends at </a:t>
            </a:r>
            <a:r>
              <a:rPr kumimoji="0" lang="en-GB" sz="18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Lowton</a:t>
            </a: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last Thursday, and I gave them leave to put on clean tuckers for the occasion.”</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Mr. Brocklehurst nodded.</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395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innovation </a:t>
            </a: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new idea</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p.74</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36933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for once it may pass; but please not to let the circumstance occur too often.  And there is another thing which surprised me; I find, in settling</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accounts with the housekeeper, that a lunch, consisting of bread and cheese, has twice been served out to the girls during the past fortnight.  How is this?  I looked over the regulations, and I find no such meal as lunch mentioned.  Who introduced this innovation? and by what authority?”</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must be responsible for the circumstance, sir,” replied Miss Temple: “the breakfast was so ill prepared that the pupils could not possibly eat it; and I dared not allow them to remain fasting till dinner-time.”</a:t>
            </a:r>
          </a:p>
        </p:txBody>
      </p:sp>
    </p:spTree>
    <p:extLst>
      <p:ext uri="{BB962C8B-B14F-4D97-AF65-F5344CB8AC3E}">
        <p14:creationId xmlns:p14="http://schemas.microsoft.com/office/powerpoint/2010/main" val="32422282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rk_x0020_Department xmlns="9c6500c0-19b7-4dc1-a957-fb6bf8f5f217">English Mastery</Ark_x0020_Department>
    <_ip_UnifiedCompliancePolicyUIAction xmlns="http://schemas.microsoft.com/sharepoint/v3" xsi:nil="true"/>
    <Spring xmlns="66eb2665-5259-4d07-aae6-d909f8d4f955"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550C349-E06D-4BA8-B615-FB1BDF689551}">
  <ds:schemaRefs>
    <ds:schemaRef ds:uri="http://schemas.microsoft.com/sharepoint/v3/contenttype/forms"/>
  </ds:schemaRefs>
</ds:datastoreItem>
</file>

<file path=customXml/itemProps2.xml><?xml version="1.0" encoding="utf-8"?>
<ds:datastoreItem xmlns:ds="http://schemas.openxmlformats.org/officeDocument/2006/customXml" ds:itemID="{DAB4B6EB-AF79-4C8A-AB76-A55D78FB87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65A316-EE47-4D3F-9EAF-11160DFFDDAC}">
  <ds:schemaRefs>
    <ds:schemaRef ds:uri="http://schemas.microsoft.com/office/2006/metadata/properties"/>
    <ds:schemaRef ds:uri="http://purl.org/dc/dcmitype/"/>
    <ds:schemaRef ds:uri="http://schemas.microsoft.com/office/2006/documentManagement/types"/>
    <ds:schemaRef ds:uri="9c6500c0-19b7-4dc1-a957-fb6bf8f5f217"/>
    <ds:schemaRef ds:uri="http://schemas.microsoft.com/sharepoint/v3"/>
    <ds:schemaRef ds:uri="http://schemas.openxmlformats.org/package/2006/metadata/core-properties"/>
    <ds:schemaRef ds:uri="http://purl.org/dc/terms/"/>
    <ds:schemaRef ds:uri="http://schemas.microsoft.com/office/infopath/2007/PartnerControls"/>
    <ds:schemaRef ds:uri="http://purl.org/dc/elements/1.1/"/>
    <ds:schemaRef ds:uri="66eb2665-5259-4d07-aae6-d909f8d4f955"/>
    <ds:schemaRef ds:uri="b64db6f3-d8b6-4520-ae13-60ac2c1101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106</TotalTime>
  <Words>4142</Words>
  <Application>Microsoft Office PowerPoint</Application>
  <PresentationFormat>On-screen Show (4:3)</PresentationFormat>
  <Paragraphs>408</Paragraphs>
  <Slides>30</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Century Gothic</vt:lpstr>
      <vt:lpstr>Wingdings</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time!</vt:lpstr>
      <vt:lpstr>Quiz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5</cp:revision>
  <dcterms:created xsi:type="dcterms:W3CDTF">2021-05-27T11:52:28Z</dcterms:created>
  <dcterms:modified xsi:type="dcterms:W3CDTF">2022-06-14T08:45:07Z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