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sldIdLst>
    <p:sldId id="261" r:id="rId2"/>
    <p:sldId id="262" r:id="rId3"/>
    <p:sldId id="264" r:id="rId4"/>
    <p:sldId id="265" r:id="rId5"/>
    <p:sldId id="256" r:id="rId6"/>
    <p:sldId id="257" r:id="rId7"/>
    <p:sldId id="258" r:id="rId8"/>
    <p:sldId id="259" r:id="rId9"/>
    <p:sldId id="276" r:id="rId10"/>
    <p:sldId id="260" r:id="rId11"/>
    <p:sldId id="273" r:id="rId12"/>
    <p:sldId id="274" r:id="rId13"/>
    <p:sldId id="275" r:id="rId14"/>
    <p:sldId id="266" r:id="rId15"/>
    <p:sldId id="267" r:id="rId16"/>
    <p:sldId id="268" r:id="rId17"/>
    <p:sldId id="269" r:id="rId18"/>
    <p:sldId id="270" r:id="rId19"/>
    <p:sldId id="271"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8177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9/27/2017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39955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3077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6992741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88273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B482E8-6E0E-1B4F-B1FD-C69DB9E858D9}" type="datetimeFigureOut">
              <a:rPr lang="en-US" smtClean="0"/>
              <a:pPr/>
              <a:t>9/27/2017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123170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B482E8-6E0E-1B4F-B1FD-C69DB9E858D9}" type="datetimeFigureOut">
              <a:rPr lang="en-US" smtClean="0"/>
              <a:pPr/>
              <a:t>9/27/2017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755280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1442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715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9B3A1323-8D79-1946-B0D7-40001CF92E9D}" type="datetimeFigureOut">
              <a:rPr lang="en-US" smtClean="0"/>
              <a:pPr/>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616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2439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9/27/2017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942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9/27/2017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52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13A34C8-038E-2045-AF43-DF7DBB8E0E9E}" type="datetimeFigureOut">
              <a:rPr lang="en-US" smtClean="0"/>
              <a:pPr/>
              <a:t>9/27/2017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442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818C68F-D26B-8F47-958C-23B49CF8A634}" type="datetimeFigureOut">
              <a:rPr lang="en-US" smtClean="0"/>
              <a:pPr/>
              <a:t>9/27/2017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926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0DF5E60-9974-AC48-9591-99C2BB44B7CF}" type="datetimeFigureOut">
              <a:rPr lang="en-US" smtClean="0"/>
              <a:pPr/>
              <a:t>9/27/2017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0459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9/27/2017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25454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9B482E8-6E0E-1B4F-B1FD-C69DB9E858D9}" type="datetimeFigureOut">
              <a:rPr lang="en-US" smtClean="0"/>
              <a:pPr/>
              <a:t>9/27/2017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6282393"/>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file:///\\EARTH.bir.internal\RMStaff\Staff%20Resources\English\English%20Department%20Main%20Folder\ALL%20YEAR%20GROUPS%20Schemes%20of%20Work%20and%20Associated%20Resources\IGCSE\Language\ANTHOLOGY%202\WHISTLE\GOTHIC%20EXTRACTS\Castle-of-Otranto-extract.docx" TargetMode="Externa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Anthology Part 2</a:t>
            </a:r>
            <a:endParaRPr lang="en-GB" dirty="0"/>
          </a:p>
        </p:txBody>
      </p:sp>
      <p:sp>
        <p:nvSpPr>
          <p:cNvPr id="3" name="Subtitle 2"/>
          <p:cNvSpPr>
            <a:spLocks noGrp="1"/>
          </p:cNvSpPr>
          <p:nvPr>
            <p:ph type="subTitle" idx="1"/>
          </p:nvPr>
        </p:nvSpPr>
        <p:spPr/>
        <p:txBody>
          <a:bodyPr/>
          <a:lstStyle/>
          <a:p>
            <a:r>
              <a:rPr lang="en-GB" dirty="0" smtClean="0"/>
              <a:t>How are the extracts different?</a:t>
            </a:r>
            <a:endParaRPr lang="en-GB" dirty="0"/>
          </a:p>
        </p:txBody>
      </p:sp>
    </p:spTree>
    <p:extLst>
      <p:ext uri="{BB962C8B-B14F-4D97-AF65-F5344CB8AC3E}">
        <p14:creationId xmlns:p14="http://schemas.microsoft.com/office/powerpoint/2010/main" val="1654937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Castle of </a:t>
            </a:r>
            <a:r>
              <a:rPr lang="en-GB" dirty="0" smtClean="0">
                <a:hlinkClick r:id="rId2" action="ppaction://hlinkfile"/>
              </a:rPr>
              <a:t>Otranto</a:t>
            </a:r>
            <a:endParaRPr lang="en-GB" dirty="0"/>
          </a:p>
        </p:txBody>
      </p:sp>
      <p:pic>
        <p:nvPicPr>
          <p:cNvPr id="3" name="Picture 2"/>
          <p:cNvPicPr>
            <a:picLocks noChangeAspect="1"/>
          </p:cNvPicPr>
          <p:nvPr/>
        </p:nvPicPr>
        <p:blipFill>
          <a:blip r:embed="rId3"/>
          <a:stretch>
            <a:fillRect/>
          </a:stretch>
        </p:blipFill>
        <p:spPr>
          <a:xfrm>
            <a:off x="3073400" y="1398587"/>
            <a:ext cx="3305175" cy="5030404"/>
          </a:xfrm>
          <a:prstGeom prst="rect">
            <a:avLst/>
          </a:prstGeom>
        </p:spPr>
      </p:pic>
      <p:pic>
        <p:nvPicPr>
          <p:cNvPr id="4" name="Picture 3"/>
          <p:cNvPicPr>
            <a:picLocks noChangeAspect="1"/>
          </p:cNvPicPr>
          <p:nvPr/>
        </p:nvPicPr>
        <p:blipFill>
          <a:blip r:embed="rId4"/>
          <a:stretch>
            <a:fillRect/>
          </a:stretch>
        </p:blipFill>
        <p:spPr>
          <a:xfrm>
            <a:off x="646111" y="2044700"/>
            <a:ext cx="2065564" cy="3213100"/>
          </a:xfrm>
          <a:prstGeom prst="rect">
            <a:avLst/>
          </a:prstGeom>
        </p:spPr>
      </p:pic>
      <p:sp>
        <p:nvSpPr>
          <p:cNvPr id="5" name="TextBox 4"/>
          <p:cNvSpPr txBox="1"/>
          <p:nvPr/>
        </p:nvSpPr>
        <p:spPr>
          <a:xfrm>
            <a:off x="7213600" y="2197100"/>
            <a:ext cx="4978400" cy="369332"/>
          </a:xfrm>
          <a:prstGeom prst="rect">
            <a:avLst/>
          </a:prstGeom>
          <a:noFill/>
        </p:spPr>
        <p:txBody>
          <a:bodyPr wrap="square" rtlCol="0">
            <a:spAutoFit/>
          </a:bodyPr>
          <a:lstStyle/>
          <a:p>
            <a:r>
              <a:rPr lang="en-GB" dirty="0" smtClean="0"/>
              <a:t>Elements of the Gothic?</a:t>
            </a:r>
            <a:endParaRPr lang="en-GB" dirty="0"/>
          </a:p>
        </p:txBody>
      </p:sp>
    </p:spTree>
    <p:extLst>
      <p:ext uri="{BB962C8B-B14F-4D97-AF65-F5344CB8AC3E}">
        <p14:creationId xmlns:p14="http://schemas.microsoft.com/office/powerpoint/2010/main" val="535209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Narrative voice?</a:t>
            </a:r>
            <a:endParaRPr lang="en-GB" dirty="0"/>
          </a:p>
        </p:txBody>
      </p:sp>
      <p:sp>
        <p:nvSpPr>
          <p:cNvPr id="4" name="Title 1"/>
          <p:cNvSpPr txBox="1">
            <a:spLocks/>
          </p:cNvSpPr>
          <p:nvPr/>
        </p:nvSpPr>
        <p:spPr>
          <a:xfrm>
            <a:off x="646110" y="1519518"/>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Role in this extract?</a:t>
            </a:r>
            <a:endParaRPr lang="en-GB" dirty="0"/>
          </a:p>
        </p:txBody>
      </p:sp>
      <p:sp>
        <p:nvSpPr>
          <p:cNvPr id="5" name="Title 1"/>
          <p:cNvSpPr txBox="1">
            <a:spLocks/>
          </p:cNvSpPr>
          <p:nvPr/>
        </p:nvSpPr>
        <p:spPr>
          <a:xfrm>
            <a:off x="735011" y="2920048"/>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Reliability?</a:t>
            </a:r>
            <a:endParaRPr lang="en-GB" dirty="0"/>
          </a:p>
        </p:txBody>
      </p:sp>
      <p:pic>
        <p:nvPicPr>
          <p:cNvPr id="6" name="Picture 5"/>
          <p:cNvPicPr>
            <a:picLocks noChangeAspect="1"/>
          </p:cNvPicPr>
          <p:nvPr/>
        </p:nvPicPr>
        <p:blipFill>
          <a:blip r:embed="rId2"/>
          <a:stretch>
            <a:fillRect/>
          </a:stretch>
        </p:blipFill>
        <p:spPr>
          <a:xfrm>
            <a:off x="6584950" y="2447925"/>
            <a:ext cx="5124450" cy="3379166"/>
          </a:xfrm>
          <a:prstGeom prst="rect">
            <a:avLst/>
          </a:prstGeom>
        </p:spPr>
      </p:pic>
    </p:spTree>
    <p:extLst>
      <p:ext uri="{BB962C8B-B14F-4D97-AF65-F5344CB8AC3E}">
        <p14:creationId xmlns:p14="http://schemas.microsoft.com/office/powerpoint/2010/main" val="3579229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50100" y="468312"/>
            <a:ext cx="3602037" cy="5412897"/>
          </a:xfrm>
          <a:prstGeom prst="rect">
            <a:avLst/>
          </a:prstGeom>
        </p:spPr>
      </p:pic>
      <p:sp>
        <p:nvSpPr>
          <p:cNvPr id="3" name="TextBox 2"/>
          <p:cNvSpPr txBox="1"/>
          <p:nvPr/>
        </p:nvSpPr>
        <p:spPr>
          <a:xfrm>
            <a:off x="1054100" y="1231900"/>
            <a:ext cx="2614818" cy="400110"/>
          </a:xfrm>
          <a:prstGeom prst="rect">
            <a:avLst/>
          </a:prstGeom>
          <a:noFill/>
        </p:spPr>
        <p:txBody>
          <a:bodyPr wrap="none" rtlCol="0">
            <a:spAutoFit/>
          </a:bodyPr>
          <a:lstStyle/>
          <a:p>
            <a:r>
              <a:rPr lang="en-GB" sz="2000" b="1" dirty="0" smtClean="0"/>
              <a:t>PATHETIC FALLACY?</a:t>
            </a:r>
            <a:endParaRPr lang="en-GB" sz="2000" b="1" dirty="0"/>
          </a:p>
        </p:txBody>
      </p:sp>
      <p:sp>
        <p:nvSpPr>
          <p:cNvPr id="4" name="Rectangle 3"/>
          <p:cNvSpPr/>
          <p:nvPr/>
        </p:nvSpPr>
        <p:spPr>
          <a:xfrm>
            <a:off x="735218" y="2840335"/>
            <a:ext cx="6096000" cy="923330"/>
          </a:xfrm>
          <a:prstGeom prst="rect">
            <a:avLst/>
          </a:prstGeom>
        </p:spPr>
        <p:txBody>
          <a:bodyPr>
            <a:spAutoFit/>
          </a:bodyPr>
          <a:lstStyle/>
          <a:p>
            <a:r>
              <a:rPr lang="en-GB" dirty="0" smtClean="0"/>
              <a:t>…is </a:t>
            </a:r>
            <a:r>
              <a:rPr lang="en-GB" dirty="0"/>
              <a:t>a kind of personification that gives human emotions to inanimate objects of nature for example referring to weather features reflecting a mood.</a:t>
            </a:r>
          </a:p>
        </p:txBody>
      </p:sp>
    </p:spTree>
    <p:extLst>
      <p:ext uri="{BB962C8B-B14F-4D97-AF65-F5344CB8AC3E}">
        <p14:creationId xmlns:p14="http://schemas.microsoft.com/office/powerpoint/2010/main" val="1140898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a:t>
            </a:r>
            <a:endParaRPr lang="en-GB" dirty="0"/>
          </a:p>
        </p:txBody>
      </p:sp>
      <p:sp>
        <p:nvSpPr>
          <p:cNvPr id="3" name="TextBox 2"/>
          <p:cNvSpPr txBox="1"/>
          <p:nvPr/>
        </p:nvSpPr>
        <p:spPr>
          <a:xfrm>
            <a:off x="1955800" y="2197100"/>
            <a:ext cx="8778365" cy="369332"/>
          </a:xfrm>
          <a:prstGeom prst="rect">
            <a:avLst/>
          </a:prstGeom>
          <a:noFill/>
        </p:spPr>
        <p:txBody>
          <a:bodyPr wrap="none" rtlCol="0">
            <a:spAutoFit/>
          </a:bodyPr>
          <a:lstStyle/>
          <a:p>
            <a:r>
              <a:rPr lang="en-GB" dirty="0" smtClean="0"/>
              <a:t>Although extract taken from novel, nevertheless has a clear internal structure</a:t>
            </a:r>
            <a:endParaRPr lang="en-GB" dirty="0"/>
          </a:p>
        </p:txBody>
      </p:sp>
    </p:spTree>
    <p:extLst>
      <p:ext uri="{BB962C8B-B14F-4D97-AF65-F5344CB8AC3E}">
        <p14:creationId xmlns:p14="http://schemas.microsoft.com/office/powerpoint/2010/main" val="2575420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0" y="1997839"/>
            <a:ext cx="6096000" cy="2862322"/>
          </a:xfrm>
          <a:prstGeom prst="rect">
            <a:avLst/>
          </a:prstGeom>
        </p:spPr>
        <p:txBody>
          <a:bodyPr>
            <a:spAutoFit/>
          </a:bodyPr>
          <a:lstStyle/>
          <a:p>
            <a:r>
              <a:rPr lang="en-GB" dirty="0"/>
              <a:t>During the night the </a:t>
            </a:r>
            <a:r>
              <a:rPr lang="en-GB" b="1" dirty="0"/>
              <a:t>wind rose</a:t>
            </a:r>
            <a:r>
              <a:rPr lang="en-GB" dirty="0"/>
              <a:t>. As I had lain reading I had become aware of the stronger gusts that blew every so often against the casements. But when I awoke abruptly in the early hours it had increased greatly in force. The house felt </a:t>
            </a:r>
            <a:r>
              <a:rPr lang="en-GB" b="1" dirty="0"/>
              <a:t>like </a:t>
            </a:r>
            <a:r>
              <a:rPr lang="en-GB" dirty="0"/>
              <a:t>a ship at sea, battered by the gale that came roaring across the open marsh. Windows were rattling </a:t>
            </a:r>
            <a:r>
              <a:rPr lang="en-GB" dirty="0" smtClean="0"/>
              <a:t>everywhere </a:t>
            </a:r>
            <a:r>
              <a:rPr lang="en-GB" dirty="0"/>
              <a:t>and there was the </a:t>
            </a:r>
            <a:r>
              <a:rPr lang="en-GB" b="1" dirty="0"/>
              <a:t>sound of moaning </a:t>
            </a:r>
            <a:r>
              <a:rPr lang="en-GB" dirty="0"/>
              <a:t>down all the chimneys of the house and whistling through every nook and cranny.</a:t>
            </a:r>
          </a:p>
        </p:txBody>
      </p:sp>
    </p:spTree>
    <p:extLst>
      <p:ext uri="{BB962C8B-B14F-4D97-AF65-F5344CB8AC3E}">
        <p14:creationId xmlns:p14="http://schemas.microsoft.com/office/powerpoint/2010/main" val="2482092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4100" y="1984445"/>
            <a:ext cx="10756900" cy="2862322"/>
          </a:xfrm>
          <a:prstGeom prst="rect">
            <a:avLst/>
          </a:prstGeom>
        </p:spPr>
        <p:txBody>
          <a:bodyPr wrap="square">
            <a:spAutoFit/>
          </a:bodyPr>
          <a:lstStyle/>
          <a:p>
            <a:r>
              <a:rPr lang="en-GB" dirty="0"/>
              <a:t>At first I was alarmed. Then, as I lay still, gathering my wits, I reflected on how long Eel</a:t>
            </a:r>
          </a:p>
          <a:p>
            <a:r>
              <a:rPr lang="en-GB" dirty="0"/>
              <a:t>Marsh House had stood here, steady as a lighthouse, quite alone and exposed, bearing</a:t>
            </a:r>
          </a:p>
          <a:p>
            <a:r>
              <a:rPr lang="en-GB" dirty="0"/>
              <a:t>the brunt of winter after winter of gales and driving rain and sleet and spray. It was</a:t>
            </a:r>
          </a:p>
          <a:p>
            <a:r>
              <a:rPr lang="en-GB" dirty="0"/>
              <a:t>10 unlikely to blow away tonight. And then, those memories of childhood began to be</a:t>
            </a:r>
          </a:p>
          <a:p>
            <a:r>
              <a:rPr lang="en-GB" dirty="0"/>
              <a:t>stirred again and I dwelt nostalgically upon all those nights when I had lain in the warm</a:t>
            </a:r>
          </a:p>
          <a:p>
            <a:r>
              <a:rPr lang="en-GB" dirty="0"/>
              <a:t>and snug safety of my bed in the nursery at the top of our family house in Sussex,</a:t>
            </a:r>
          </a:p>
          <a:p>
            <a:r>
              <a:rPr lang="en-GB" dirty="0"/>
              <a:t>hearing the wind rage round like a lion, howling at the doors and beating upon the</a:t>
            </a:r>
          </a:p>
          <a:p>
            <a:r>
              <a:rPr lang="en-GB" dirty="0"/>
              <a:t>windows but powerless to reach me. I lay back and slipped into that pleasant, trance-like</a:t>
            </a:r>
          </a:p>
          <a:p>
            <a:r>
              <a:rPr lang="en-GB" dirty="0"/>
              <a:t>15 state somewhere between sleeping and waking, recalling the past and all its emotions</a:t>
            </a:r>
          </a:p>
          <a:p>
            <a:r>
              <a:rPr lang="en-GB" dirty="0"/>
              <a:t>and impressions vividly, until I felt I was a small boy again.</a:t>
            </a:r>
          </a:p>
        </p:txBody>
      </p:sp>
    </p:spTree>
    <p:extLst>
      <p:ext uri="{BB962C8B-B14F-4D97-AF65-F5344CB8AC3E}">
        <p14:creationId xmlns:p14="http://schemas.microsoft.com/office/powerpoint/2010/main" val="15694872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0" y="1876842"/>
            <a:ext cx="11468100" cy="3139321"/>
          </a:xfrm>
          <a:prstGeom prst="rect">
            <a:avLst/>
          </a:prstGeom>
        </p:spPr>
        <p:txBody>
          <a:bodyPr wrap="square">
            <a:spAutoFit/>
          </a:bodyPr>
          <a:lstStyle/>
          <a:p>
            <a:r>
              <a:rPr lang="en-GB" dirty="0"/>
              <a:t>Then from somewhere, out of that howling darkness, a cry came to my ears, catapulting</a:t>
            </a:r>
          </a:p>
          <a:p>
            <a:r>
              <a:rPr lang="en-GB" dirty="0"/>
              <a:t>me back into the present and banishing all tranquillity</a:t>
            </a:r>
            <a:r>
              <a:rPr lang="en-GB" dirty="0" smtClean="0"/>
              <a:t>.</a:t>
            </a:r>
          </a:p>
          <a:p>
            <a:endParaRPr lang="en-GB" dirty="0"/>
          </a:p>
          <a:p>
            <a:r>
              <a:rPr lang="en-GB" dirty="0"/>
              <a:t>I listened hard. Nothing. The tumult of the wind, like a banshee, and the banging and</a:t>
            </a:r>
          </a:p>
          <a:p>
            <a:r>
              <a:rPr lang="en-GB" dirty="0"/>
              <a:t>20 rattling of the window in its old, ill-fitting frame. Then yes, again, a cry, that familiar cry</a:t>
            </a:r>
          </a:p>
          <a:p>
            <a:r>
              <a:rPr lang="en-GB" dirty="0"/>
              <a:t>of desperation and anguish, a cry for help from a child somewhere out on the marsh</a:t>
            </a:r>
            <a:r>
              <a:rPr lang="en-GB" dirty="0" smtClean="0"/>
              <a:t>.</a:t>
            </a:r>
          </a:p>
          <a:p>
            <a:endParaRPr lang="en-GB" dirty="0"/>
          </a:p>
          <a:p>
            <a:r>
              <a:rPr lang="en-GB" dirty="0"/>
              <a:t>There was no child. I knew that. How could there be? Yet how could I lie here and ignore</a:t>
            </a:r>
          </a:p>
          <a:p>
            <a:r>
              <a:rPr lang="en-GB" dirty="0"/>
              <a:t>even the crying of some long-dead ghost</a:t>
            </a:r>
            <a:r>
              <a:rPr lang="en-GB" dirty="0" smtClean="0"/>
              <a:t>?</a:t>
            </a:r>
          </a:p>
          <a:p>
            <a:endParaRPr lang="en-GB" dirty="0"/>
          </a:p>
          <a:p>
            <a:r>
              <a:rPr lang="en-GB" dirty="0"/>
              <a:t>‘Rest in peace,’ I thought, but this poor one did not, could not</a:t>
            </a:r>
          </a:p>
        </p:txBody>
      </p:sp>
    </p:spTree>
    <p:extLst>
      <p:ext uri="{BB962C8B-B14F-4D97-AF65-F5344CB8AC3E}">
        <p14:creationId xmlns:p14="http://schemas.microsoft.com/office/powerpoint/2010/main" val="1745051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900" y="1894344"/>
            <a:ext cx="11074400" cy="3139321"/>
          </a:xfrm>
          <a:prstGeom prst="rect">
            <a:avLst/>
          </a:prstGeom>
        </p:spPr>
        <p:txBody>
          <a:bodyPr wrap="square">
            <a:spAutoFit/>
          </a:bodyPr>
          <a:lstStyle/>
          <a:p>
            <a:r>
              <a:rPr lang="en-GB" dirty="0"/>
              <a:t>After a few moments I got up. I would go down into the kitchen and make myself a</a:t>
            </a:r>
          </a:p>
          <a:p>
            <a:r>
              <a:rPr lang="en-GB" dirty="0"/>
              <a:t>drink, stir up the fire a little and sit beside it trying, trying to shut out that calling voice</a:t>
            </a:r>
          </a:p>
          <a:p>
            <a:r>
              <a:rPr lang="en-GB" dirty="0"/>
              <a:t>for which I could do nothing, and no one had been able to do anything for… how many</a:t>
            </a:r>
          </a:p>
          <a:p>
            <a:r>
              <a:rPr lang="en-GB" dirty="0"/>
              <a:t>years</a:t>
            </a:r>
            <a:r>
              <a:rPr lang="en-GB" dirty="0" smtClean="0"/>
              <a:t>?</a:t>
            </a:r>
          </a:p>
          <a:p>
            <a:endParaRPr lang="en-GB" dirty="0"/>
          </a:p>
          <a:p>
            <a:r>
              <a:rPr lang="en-GB" dirty="0"/>
              <a:t>As I went out onto the landing, Spider the dog following me at once, two things</a:t>
            </a:r>
          </a:p>
          <a:p>
            <a:r>
              <a:rPr lang="en-GB" dirty="0"/>
              <a:t>30 happened together. I had the impression of someone who had just that very second</a:t>
            </a:r>
          </a:p>
          <a:p>
            <a:r>
              <a:rPr lang="en-GB" dirty="0"/>
              <a:t>before gone past me on their way from the top of the stairs to one of the other rooms,</a:t>
            </a:r>
          </a:p>
          <a:p>
            <a:r>
              <a:rPr lang="en-GB" dirty="0"/>
              <a:t>and, as a tremendous blast of wind hit the house so that it all but seemed to rock at the</a:t>
            </a:r>
          </a:p>
          <a:p>
            <a:r>
              <a:rPr lang="en-GB" dirty="0"/>
              <a:t>impact, the lights went out. I had not bothered to pick up my torch from the bedside</a:t>
            </a:r>
          </a:p>
          <a:p>
            <a:r>
              <a:rPr lang="en-GB" dirty="0"/>
              <a:t>table and now I stood in the pitch blackness, unsure for a moment of my bearings.</a:t>
            </a:r>
          </a:p>
        </p:txBody>
      </p:sp>
    </p:spTree>
    <p:extLst>
      <p:ext uri="{BB962C8B-B14F-4D97-AF65-F5344CB8AC3E}">
        <p14:creationId xmlns:p14="http://schemas.microsoft.com/office/powerpoint/2010/main" val="3188438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1100" y="1997839"/>
            <a:ext cx="9779000" cy="1754326"/>
          </a:xfrm>
          <a:prstGeom prst="rect">
            <a:avLst/>
          </a:prstGeom>
        </p:spPr>
        <p:txBody>
          <a:bodyPr wrap="square">
            <a:spAutoFit/>
          </a:bodyPr>
          <a:lstStyle/>
          <a:p>
            <a:r>
              <a:rPr lang="en-GB" dirty="0"/>
              <a:t>And the person who had gone by, and who was now in this house with me? I had seen no one, felt nothing. There had been no movement, no brush of a sleeve against mine, no disturbance of the air, I had not even heard a footstep. I had simply the absolutely certain sense of someone just having passed close to me and gone away down the corridor. Down the short narrow corridor that led to the nursery whose door had been so 40 firmly locked and then, inexplicably, opened.</a:t>
            </a:r>
          </a:p>
        </p:txBody>
      </p:sp>
    </p:spTree>
    <p:extLst>
      <p:ext uri="{BB962C8B-B14F-4D97-AF65-F5344CB8AC3E}">
        <p14:creationId xmlns:p14="http://schemas.microsoft.com/office/powerpoint/2010/main" val="2571755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200" y="1050122"/>
            <a:ext cx="8242300" cy="2862322"/>
          </a:xfrm>
          <a:prstGeom prst="rect">
            <a:avLst/>
          </a:prstGeom>
        </p:spPr>
        <p:txBody>
          <a:bodyPr wrap="square">
            <a:spAutoFit/>
          </a:bodyPr>
          <a:lstStyle/>
          <a:p>
            <a:r>
              <a:rPr lang="en-GB" dirty="0"/>
              <a:t>For a moment, I actually began to conjecture1 that there was indeed someone − another human being − living here in this house, a person who hid themselves away in that mysterious nursery and came out at night to fetch food and drink and to take the air. Perhaps it was the woman in black? Had Mrs Drablow harboured some reclusive old 45 sister or retainer, had she left behind her a mad friend that no one had known about? My brain span all manner of wild, incoherent fantasies as I tried desperately to provide a rational explanation for the presence I had been so aware of. But then they ceased. There was no living occupant of Eel Marsh House other than myself and Samuel Daily’s </a:t>
            </a:r>
          </a:p>
        </p:txBody>
      </p:sp>
      <p:sp>
        <p:nvSpPr>
          <p:cNvPr id="3" name="Rectangle 2"/>
          <p:cNvSpPr/>
          <p:nvPr/>
        </p:nvSpPr>
        <p:spPr>
          <a:xfrm>
            <a:off x="584200" y="3912444"/>
            <a:ext cx="10363200" cy="2862322"/>
          </a:xfrm>
          <a:prstGeom prst="rect">
            <a:avLst/>
          </a:prstGeom>
        </p:spPr>
        <p:txBody>
          <a:bodyPr wrap="square">
            <a:spAutoFit/>
          </a:bodyPr>
          <a:lstStyle/>
          <a:p>
            <a:r>
              <a:rPr lang="en-GB" dirty="0"/>
              <a:t>dog. Whatever was about, whoever I had seen, and heard rocking, and who had passed</a:t>
            </a:r>
          </a:p>
          <a:p>
            <a:r>
              <a:rPr lang="en-GB" dirty="0"/>
              <a:t>50 me by just now, whoever had opened the locked door was not ‘real’. No. But what was</a:t>
            </a:r>
          </a:p>
          <a:p>
            <a:r>
              <a:rPr lang="en-GB" dirty="0"/>
              <a:t>‘real’? At that moment I began to doubt my own reality</a:t>
            </a:r>
            <a:r>
              <a:rPr lang="en-GB" dirty="0" smtClean="0"/>
              <a:t>.</a:t>
            </a:r>
          </a:p>
          <a:p>
            <a:endParaRPr lang="en-GB" dirty="0"/>
          </a:p>
          <a:p>
            <a:r>
              <a:rPr lang="en-GB" dirty="0"/>
              <a:t>The first thing I must have was a light and I groped my way back across to my bed,</a:t>
            </a:r>
          </a:p>
          <a:p>
            <a:r>
              <a:rPr lang="en-GB" dirty="0"/>
              <a:t>reached over it and got my hand to the torch at last, took a step back, stumbled over</a:t>
            </a:r>
          </a:p>
          <a:p>
            <a:r>
              <a:rPr lang="en-GB" dirty="0"/>
              <a:t>the dog who was at my heels and dropped the torch. It went spinning away across the</a:t>
            </a:r>
          </a:p>
          <a:p>
            <a:r>
              <a:rPr lang="en-GB" dirty="0"/>
              <a:t>55 floor and fell somewhere by the window with a crash and the faint sound of breaking</a:t>
            </a:r>
          </a:p>
          <a:p>
            <a:r>
              <a:rPr lang="en-GB" dirty="0"/>
              <a:t>glass. I cursed but managed, by crawling about on my hands and knees, to find it again</a:t>
            </a:r>
          </a:p>
          <a:p>
            <a:r>
              <a:rPr lang="en-GB" dirty="0"/>
              <a:t>and to press the switch. No light came on. The torch had broken.</a:t>
            </a:r>
          </a:p>
        </p:txBody>
      </p:sp>
    </p:spTree>
    <p:extLst>
      <p:ext uri="{BB962C8B-B14F-4D97-AF65-F5344CB8AC3E}">
        <p14:creationId xmlns:p14="http://schemas.microsoft.com/office/powerpoint/2010/main" val="10425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does this fit in?</a:t>
            </a:r>
            <a:endParaRPr lang="en-GB" dirty="0"/>
          </a:p>
        </p:txBody>
      </p:sp>
      <p:pic>
        <p:nvPicPr>
          <p:cNvPr id="3" name="Picture 2"/>
          <p:cNvPicPr>
            <a:picLocks noChangeAspect="1"/>
          </p:cNvPicPr>
          <p:nvPr/>
        </p:nvPicPr>
        <p:blipFill rotWithShape="1">
          <a:blip r:embed="rId2"/>
          <a:srcRect l="25417" t="32249" r="24584" b="47155"/>
          <a:stretch/>
        </p:blipFill>
        <p:spPr>
          <a:xfrm>
            <a:off x="215900" y="1371124"/>
            <a:ext cx="6096000" cy="1930400"/>
          </a:xfrm>
          <a:prstGeom prst="rect">
            <a:avLst/>
          </a:prstGeom>
        </p:spPr>
      </p:pic>
      <p:pic>
        <p:nvPicPr>
          <p:cNvPr id="4" name="Picture 3"/>
          <p:cNvPicPr>
            <a:picLocks noChangeAspect="1"/>
          </p:cNvPicPr>
          <p:nvPr/>
        </p:nvPicPr>
        <p:blipFill rotWithShape="1">
          <a:blip r:embed="rId3"/>
          <a:srcRect l="20416" t="54880" r="25417" b="37901"/>
          <a:stretch/>
        </p:blipFill>
        <p:spPr>
          <a:xfrm>
            <a:off x="342900" y="5909981"/>
            <a:ext cx="6604000" cy="676630"/>
          </a:xfrm>
          <a:prstGeom prst="rect">
            <a:avLst/>
          </a:prstGeom>
        </p:spPr>
      </p:pic>
      <p:pic>
        <p:nvPicPr>
          <p:cNvPr id="6" name="Picture 5"/>
          <p:cNvPicPr>
            <a:picLocks noChangeAspect="1"/>
          </p:cNvPicPr>
          <p:nvPr/>
        </p:nvPicPr>
        <p:blipFill rotWithShape="1">
          <a:blip r:embed="rId3"/>
          <a:srcRect l="20416" t="20364" r="25417" b="67711"/>
          <a:stretch/>
        </p:blipFill>
        <p:spPr>
          <a:xfrm>
            <a:off x="342900" y="3661129"/>
            <a:ext cx="6604000" cy="1117601"/>
          </a:xfrm>
          <a:prstGeom prst="rect">
            <a:avLst/>
          </a:prstGeom>
        </p:spPr>
      </p:pic>
      <p:sp>
        <p:nvSpPr>
          <p:cNvPr id="7" name="TextBox 6"/>
          <p:cNvSpPr txBox="1"/>
          <p:nvPr/>
        </p:nvSpPr>
        <p:spPr>
          <a:xfrm flipH="1">
            <a:off x="457200" y="4778730"/>
            <a:ext cx="5270500" cy="1477328"/>
          </a:xfrm>
          <a:prstGeom prst="rect">
            <a:avLst/>
          </a:prstGeom>
          <a:noFill/>
        </p:spPr>
        <p:txBody>
          <a:bodyPr wrap="square" rtlCol="0">
            <a:spAutoFit/>
          </a:bodyPr>
          <a:lstStyle/>
          <a:p>
            <a:r>
              <a:rPr lang="en-GB" dirty="0" smtClean="0"/>
              <a:t>‘How does the writer…..</a:t>
            </a:r>
          </a:p>
          <a:p>
            <a:endParaRPr lang="en-GB" dirty="0"/>
          </a:p>
          <a:p>
            <a:r>
              <a:rPr lang="en-GB" dirty="0" smtClean="0"/>
              <a:t>In your answer you should write about….</a:t>
            </a:r>
          </a:p>
          <a:p>
            <a:endParaRPr lang="en-GB" dirty="0"/>
          </a:p>
          <a:p>
            <a:endParaRPr lang="en-GB" dirty="0"/>
          </a:p>
        </p:txBody>
      </p:sp>
      <p:cxnSp>
        <p:nvCxnSpPr>
          <p:cNvPr id="10" name="Straight Arrow Connector 9"/>
          <p:cNvCxnSpPr/>
          <p:nvPr/>
        </p:nvCxnSpPr>
        <p:spPr>
          <a:xfrm flipH="1">
            <a:off x="5473700" y="2280700"/>
            <a:ext cx="2197100" cy="208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stretch>
            <a:fillRect/>
          </a:stretch>
        </p:blipFill>
        <p:spPr>
          <a:xfrm>
            <a:off x="5556250" y="4146020"/>
            <a:ext cx="2286198" cy="292633"/>
          </a:xfrm>
          <a:prstGeom prst="rect">
            <a:avLst/>
          </a:prstGeom>
        </p:spPr>
      </p:pic>
      <p:pic>
        <p:nvPicPr>
          <p:cNvPr id="16" name="Picture 15"/>
          <p:cNvPicPr>
            <a:picLocks noChangeAspect="1"/>
          </p:cNvPicPr>
          <p:nvPr/>
        </p:nvPicPr>
        <p:blipFill>
          <a:blip r:embed="rId4"/>
          <a:stretch>
            <a:fillRect/>
          </a:stretch>
        </p:blipFill>
        <p:spPr>
          <a:xfrm>
            <a:off x="6032401" y="5909981"/>
            <a:ext cx="2286198" cy="292633"/>
          </a:xfrm>
          <a:prstGeom prst="rect">
            <a:avLst/>
          </a:prstGeom>
        </p:spPr>
      </p:pic>
      <p:sp>
        <p:nvSpPr>
          <p:cNvPr id="17" name="TextBox 16"/>
          <p:cNvSpPr txBox="1"/>
          <p:nvPr/>
        </p:nvSpPr>
        <p:spPr>
          <a:xfrm flipH="1">
            <a:off x="8186419" y="2032000"/>
            <a:ext cx="1478281" cy="1200329"/>
          </a:xfrm>
          <a:prstGeom prst="rect">
            <a:avLst/>
          </a:prstGeom>
          <a:noFill/>
        </p:spPr>
        <p:txBody>
          <a:bodyPr wrap="square" rtlCol="0">
            <a:spAutoFit/>
          </a:bodyPr>
          <a:lstStyle/>
          <a:p>
            <a:r>
              <a:rPr lang="en-GB" dirty="0" smtClean="0"/>
              <a:t>Paper 2 = Anthology 2 (more ‘literary’)</a:t>
            </a:r>
            <a:endParaRPr lang="en-GB" dirty="0"/>
          </a:p>
        </p:txBody>
      </p:sp>
      <p:sp>
        <p:nvSpPr>
          <p:cNvPr id="19" name="TextBox 18"/>
          <p:cNvSpPr txBox="1"/>
          <p:nvPr/>
        </p:nvSpPr>
        <p:spPr>
          <a:xfrm flipH="1">
            <a:off x="8008619" y="3792322"/>
            <a:ext cx="1478281" cy="646331"/>
          </a:xfrm>
          <a:prstGeom prst="rect">
            <a:avLst/>
          </a:prstGeom>
          <a:noFill/>
        </p:spPr>
        <p:txBody>
          <a:bodyPr wrap="square" rtlCol="0">
            <a:spAutoFit/>
          </a:bodyPr>
          <a:lstStyle/>
          <a:p>
            <a:r>
              <a:rPr lang="en-GB" dirty="0" smtClean="0"/>
              <a:t>NOTE TIMING!</a:t>
            </a:r>
            <a:endParaRPr lang="en-GB" dirty="0"/>
          </a:p>
        </p:txBody>
      </p:sp>
      <p:sp>
        <p:nvSpPr>
          <p:cNvPr id="20" name="TextBox 19"/>
          <p:cNvSpPr txBox="1"/>
          <p:nvPr/>
        </p:nvSpPr>
        <p:spPr>
          <a:xfrm flipH="1">
            <a:off x="8572553" y="5309816"/>
            <a:ext cx="1478281" cy="923330"/>
          </a:xfrm>
          <a:prstGeom prst="rect">
            <a:avLst/>
          </a:prstGeom>
          <a:noFill/>
        </p:spPr>
        <p:txBody>
          <a:bodyPr wrap="square" rtlCol="0">
            <a:spAutoFit/>
          </a:bodyPr>
          <a:lstStyle/>
          <a:p>
            <a:r>
              <a:rPr lang="en-GB" dirty="0" smtClean="0"/>
              <a:t>Note </a:t>
            </a:r>
            <a:r>
              <a:rPr lang="en-GB" dirty="0" err="1" smtClean="0"/>
              <a:t>Aos</a:t>
            </a:r>
            <a:r>
              <a:rPr lang="en-GB" dirty="0" smtClean="0"/>
              <a:t> 1 = 12, 2 = 18 marks</a:t>
            </a:r>
            <a:endParaRPr lang="en-GB" dirty="0"/>
          </a:p>
        </p:txBody>
      </p:sp>
    </p:spTree>
    <p:extLst>
      <p:ext uri="{BB962C8B-B14F-4D97-AF65-F5344CB8AC3E}">
        <p14:creationId xmlns:p14="http://schemas.microsoft.com/office/powerpoint/2010/main" val="466615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4700" y="1582341"/>
            <a:ext cx="9525000" cy="2585323"/>
          </a:xfrm>
          <a:prstGeom prst="rect">
            <a:avLst/>
          </a:prstGeom>
        </p:spPr>
        <p:txBody>
          <a:bodyPr wrap="square">
            <a:spAutoFit/>
          </a:bodyPr>
          <a:lstStyle/>
          <a:p>
            <a:r>
              <a:rPr lang="en-GB" dirty="0"/>
              <a:t>For a moment I was as near to weeping tears of despair and fear, frustration and tension, as I had ever been since my childhood. But instead of crying I drummed my 60 fists upon the floorboards, in a burst of violent rage, until they throbbed. </a:t>
            </a:r>
            <a:endParaRPr lang="en-GB" dirty="0" smtClean="0"/>
          </a:p>
          <a:p>
            <a:endParaRPr lang="en-GB" dirty="0"/>
          </a:p>
          <a:p>
            <a:r>
              <a:rPr lang="en-GB" dirty="0" smtClean="0"/>
              <a:t>It </a:t>
            </a:r>
            <a:r>
              <a:rPr lang="en-GB" dirty="0"/>
              <a:t>was Spider who brought me to my senses by scratching a little at my arm and then by licking the hand I stretched out to her. We sat on the floor together and I hugged her warm body to me, glad of her, thoroughly ashamed of myself, calmer and relieved, while the wind boomed and roared without, and again and again I heard that child’s terrible 65 cry borne on the gusts towards me.</a:t>
            </a:r>
          </a:p>
        </p:txBody>
      </p:sp>
    </p:spTree>
    <p:extLst>
      <p:ext uri="{BB962C8B-B14F-4D97-AF65-F5344CB8AC3E}">
        <p14:creationId xmlns:p14="http://schemas.microsoft.com/office/powerpoint/2010/main" val="2151824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917" t="47697" r="23854" b="46883"/>
          <a:stretch/>
        </p:blipFill>
        <p:spPr>
          <a:xfrm>
            <a:off x="3784600" y="2298700"/>
            <a:ext cx="3441700" cy="508000"/>
          </a:xfrm>
          <a:prstGeom prst="rect">
            <a:avLst/>
          </a:prstGeom>
        </p:spPr>
      </p:pic>
      <p:pic>
        <p:nvPicPr>
          <p:cNvPr id="3" name="Picture 2"/>
          <p:cNvPicPr>
            <a:picLocks noChangeAspect="1"/>
          </p:cNvPicPr>
          <p:nvPr/>
        </p:nvPicPr>
        <p:blipFill rotWithShape="1">
          <a:blip r:embed="rId3"/>
          <a:srcRect b="76515"/>
          <a:stretch/>
        </p:blipFill>
        <p:spPr>
          <a:xfrm>
            <a:off x="355303" y="317500"/>
            <a:ext cx="6858594" cy="1663700"/>
          </a:xfrm>
          <a:prstGeom prst="rect">
            <a:avLst/>
          </a:prstGeom>
        </p:spPr>
      </p:pic>
      <p:pic>
        <p:nvPicPr>
          <p:cNvPr id="4" name="Picture 3"/>
          <p:cNvPicPr>
            <a:picLocks noChangeAspect="1"/>
          </p:cNvPicPr>
          <p:nvPr/>
        </p:nvPicPr>
        <p:blipFill rotWithShape="1">
          <a:blip r:embed="rId3"/>
          <a:srcRect t="39065" r="87589" b="54659"/>
          <a:stretch/>
        </p:blipFill>
        <p:spPr>
          <a:xfrm>
            <a:off x="558503" y="2997198"/>
            <a:ext cx="851197" cy="444501"/>
          </a:xfrm>
          <a:prstGeom prst="rect">
            <a:avLst/>
          </a:prstGeom>
        </p:spPr>
      </p:pic>
      <p:pic>
        <p:nvPicPr>
          <p:cNvPr id="5" name="Picture 4"/>
          <p:cNvPicPr>
            <a:picLocks noChangeAspect="1"/>
          </p:cNvPicPr>
          <p:nvPr/>
        </p:nvPicPr>
        <p:blipFill>
          <a:blip r:embed="rId4"/>
          <a:stretch>
            <a:fillRect/>
          </a:stretch>
        </p:blipFill>
        <p:spPr>
          <a:xfrm>
            <a:off x="511482" y="4692376"/>
            <a:ext cx="847417" cy="445047"/>
          </a:xfrm>
          <a:prstGeom prst="rect">
            <a:avLst/>
          </a:prstGeom>
        </p:spPr>
      </p:pic>
      <p:sp>
        <p:nvSpPr>
          <p:cNvPr id="7" name="Rectangle 6"/>
          <p:cNvSpPr/>
          <p:nvPr/>
        </p:nvSpPr>
        <p:spPr>
          <a:xfrm>
            <a:off x="1648573" y="3152122"/>
            <a:ext cx="6242415" cy="369332"/>
          </a:xfrm>
          <a:prstGeom prst="rect">
            <a:avLst/>
          </a:prstGeom>
        </p:spPr>
        <p:txBody>
          <a:bodyPr wrap="none">
            <a:spAutoFit/>
          </a:bodyPr>
          <a:lstStyle/>
          <a:p>
            <a:r>
              <a:rPr lang="en-GB" dirty="0"/>
              <a:t>Write about a time when you, or someone you </a:t>
            </a:r>
            <a:r>
              <a:rPr lang="en-GB" dirty="0" smtClean="0"/>
              <a:t>know…</a:t>
            </a:r>
            <a:endParaRPr lang="en-GB" dirty="0"/>
          </a:p>
        </p:txBody>
      </p:sp>
      <p:sp>
        <p:nvSpPr>
          <p:cNvPr id="8" name="Rectangle 7"/>
          <p:cNvSpPr/>
          <p:nvPr/>
        </p:nvSpPr>
        <p:spPr>
          <a:xfrm>
            <a:off x="1736577" y="4237698"/>
            <a:ext cx="3264035" cy="369332"/>
          </a:xfrm>
          <a:prstGeom prst="rect">
            <a:avLst/>
          </a:prstGeom>
        </p:spPr>
        <p:txBody>
          <a:bodyPr wrap="none">
            <a:spAutoFit/>
          </a:bodyPr>
          <a:lstStyle/>
          <a:p>
            <a:r>
              <a:rPr lang="en-GB" dirty="0"/>
              <a:t>Write a story with the </a:t>
            </a:r>
            <a:r>
              <a:rPr lang="en-GB" dirty="0" smtClean="0"/>
              <a:t>title… </a:t>
            </a:r>
            <a:endParaRPr lang="en-GB" dirty="0"/>
          </a:p>
        </p:txBody>
      </p:sp>
      <p:sp>
        <p:nvSpPr>
          <p:cNvPr id="9" name="Rectangle 8"/>
          <p:cNvSpPr/>
          <p:nvPr/>
        </p:nvSpPr>
        <p:spPr>
          <a:xfrm>
            <a:off x="1409700" y="5696635"/>
            <a:ext cx="6096000" cy="646331"/>
          </a:xfrm>
          <a:prstGeom prst="rect">
            <a:avLst/>
          </a:prstGeom>
        </p:spPr>
        <p:txBody>
          <a:bodyPr>
            <a:spAutoFit/>
          </a:bodyPr>
          <a:lstStyle/>
          <a:p>
            <a:r>
              <a:rPr lang="en-GB" dirty="0"/>
              <a:t>Look at the images provided.</a:t>
            </a:r>
          </a:p>
          <a:p>
            <a:r>
              <a:rPr lang="en-GB" dirty="0"/>
              <a:t>Write a story that </a:t>
            </a:r>
            <a:r>
              <a:rPr lang="en-GB" dirty="0" smtClean="0"/>
              <a:t>begins…</a:t>
            </a:r>
            <a:endParaRPr lang="en-GB" dirty="0"/>
          </a:p>
        </p:txBody>
      </p:sp>
      <p:sp>
        <p:nvSpPr>
          <p:cNvPr id="10" name="Rectangle 9"/>
          <p:cNvSpPr/>
          <p:nvPr/>
        </p:nvSpPr>
        <p:spPr>
          <a:xfrm>
            <a:off x="5130800" y="5696635"/>
            <a:ext cx="6096000" cy="923330"/>
          </a:xfrm>
          <a:prstGeom prst="rect">
            <a:avLst/>
          </a:prstGeom>
        </p:spPr>
        <p:txBody>
          <a:bodyPr>
            <a:spAutoFit/>
          </a:bodyPr>
          <a:lstStyle/>
          <a:p>
            <a:r>
              <a:rPr lang="en-GB" dirty="0"/>
              <a:t>Your response could be real or imagined. You may wish to base your response on one</a:t>
            </a:r>
          </a:p>
          <a:p>
            <a:r>
              <a:rPr lang="en-GB" dirty="0"/>
              <a:t>of the images.</a:t>
            </a:r>
          </a:p>
        </p:txBody>
      </p:sp>
      <p:sp>
        <p:nvSpPr>
          <p:cNvPr id="11" name="Rectangle 10"/>
          <p:cNvSpPr/>
          <p:nvPr/>
        </p:nvSpPr>
        <p:spPr>
          <a:xfrm>
            <a:off x="5150780" y="3532295"/>
            <a:ext cx="4798108" cy="369332"/>
          </a:xfrm>
          <a:prstGeom prst="rect">
            <a:avLst/>
          </a:prstGeom>
        </p:spPr>
        <p:txBody>
          <a:bodyPr wrap="none">
            <a:spAutoFit/>
          </a:bodyPr>
          <a:lstStyle/>
          <a:p>
            <a:r>
              <a:rPr lang="en-GB" dirty="0"/>
              <a:t>Your response could be real or imagined.</a:t>
            </a:r>
          </a:p>
        </p:txBody>
      </p:sp>
      <p:sp>
        <p:nvSpPr>
          <p:cNvPr id="12" name="Rectangle 11"/>
          <p:cNvSpPr/>
          <p:nvPr/>
        </p:nvSpPr>
        <p:spPr>
          <a:xfrm>
            <a:off x="3900146" y="4601708"/>
            <a:ext cx="4798108" cy="369332"/>
          </a:xfrm>
          <a:prstGeom prst="rect">
            <a:avLst/>
          </a:prstGeom>
        </p:spPr>
        <p:txBody>
          <a:bodyPr wrap="none">
            <a:spAutoFit/>
          </a:bodyPr>
          <a:lstStyle/>
          <a:p>
            <a:r>
              <a:rPr lang="en-GB" dirty="0"/>
              <a:t>Your response could be real or imagined.</a:t>
            </a:r>
          </a:p>
        </p:txBody>
      </p:sp>
    </p:spTree>
    <p:extLst>
      <p:ext uri="{BB962C8B-B14F-4D97-AF65-F5344CB8AC3E}">
        <p14:creationId xmlns:p14="http://schemas.microsoft.com/office/powerpoint/2010/main" val="2817647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958" t="19512" r="30000" b="5827"/>
          <a:stretch/>
        </p:blipFill>
        <p:spPr>
          <a:xfrm>
            <a:off x="203684" y="190500"/>
            <a:ext cx="4558816" cy="6375400"/>
          </a:xfrm>
          <a:prstGeom prst="rect">
            <a:avLst/>
          </a:prstGeom>
        </p:spPr>
      </p:pic>
      <p:sp>
        <p:nvSpPr>
          <p:cNvPr id="3" name="TextBox 2"/>
          <p:cNvSpPr txBox="1"/>
          <p:nvPr/>
        </p:nvSpPr>
        <p:spPr>
          <a:xfrm>
            <a:off x="4978400" y="2501037"/>
            <a:ext cx="5118100" cy="1754326"/>
          </a:xfrm>
          <a:prstGeom prst="rect">
            <a:avLst/>
          </a:prstGeom>
          <a:solidFill>
            <a:schemeClr val="accent2">
              <a:lumMod val="20000"/>
              <a:lumOff val="80000"/>
            </a:schemeClr>
          </a:solidFill>
        </p:spPr>
        <p:txBody>
          <a:bodyPr wrap="square" rtlCol="0">
            <a:spAutoFit/>
          </a:bodyPr>
          <a:lstStyle/>
          <a:p>
            <a:r>
              <a:rPr lang="en-GB" dirty="0" smtClean="0">
                <a:solidFill>
                  <a:schemeClr val="bg1"/>
                </a:solidFill>
              </a:rPr>
              <a:t>LEVEL 4:</a:t>
            </a:r>
          </a:p>
          <a:p>
            <a:endParaRPr lang="en-GB" dirty="0">
              <a:solidFill>
                <a:schemeClr val="bg1"/>
              </a:solidFill>
            </a:endParaRPr>
          </a:p>
          <a:p>
            <a:r>
              <a:rPr lang="en-GB" dirty="0" smtClean="0">
                <a:solidFill>
                  <a:schemeClr val="bg1"/>
                </a:solidFill>
              </a:rPr>
              <a:t>Sustained knowledge</a:t>
            </a:r>
          </a:p>
          <a:p>
            <a:r>
              <a:rPr lang="en-GB" dirty="0" smtClean="0">
                <a:solidFill>
                  <a:schemeClr val="bg1"/>
                </a:solidFill>
              </a:rPr>
              <a:t>Quotes and interpretation is ‘appropriate’</a:t>
            </a:r>
          </a:p>
          <a:p>
            <a:r>
              <a:rPr lang="en-GB" dirty="0" smtClean="0">
                <a:solidFill>
                  <a:schemeClr val="bg1"/>
                </a:solidFill>
              </a:rPr>
              <a:t>‘Thorough’ understanding</a:t>
            </a:r>
          </a:p>
          <a:p>
            <a:r>
              <a:rPr lang="en-GB" dirty="0" smtClean="0">
                <a:solidFill>
                  <a:schemeClr val="bg1"/>
                </a:solidFill>
              </a:rPr>
              <a:t>‘Detailed, appropriate and supportive’</a:t>
            </a:r>
            <a:endParaRPr lang="en-GB" dirty="0">
              <a:solidFill>
                <a:schemeClr val="bg1"/>
              </a:solidFill>
            </a:endParaRPr>
          </a:p>
        </p:txBody>
      </p:sp>
      <p:sp>
        <p:nvSpPr>
          <p:cNvPr id="5" name="TextBox 4"/>
          <p:cNvSpPr txBox="1"/>
          <p:nvPr/>
        </p:nvSpPr>
        <p:spPr>
          <a:xfrm>
            <a:off x="6858000" y="4534575"/>
            <a:ext cx="5118100" cy="2031325"/>
          </a:xfrm>
          <a:prstGeom prst="rect">
            <a:avLst/>
          </a:prstGeom>
          <a:solidFill>
            <a:schemeClr val="accent2">
              <a:lumMod val="20000"/>
              <a:lumOff val="80000"/>
            </a:schemeClr>
          </a:solidFill>
        </p:spPr>
        <p:txBody>
          <a:bodyPr wrap="square" rtlCol="0">
            <a:spAutoFit/>
          </a:bodyPr>
          <a:lstStyle/>
          <a:p>
            <a:r>
              <a:rPr lang="en-GB" dirty="0" smtClean="0">
                <a:solidFill>
                  <a:schemeClr val="bg1"/>
                </a:solidFill>
              </a:rPr>
              <a:t>LEVEL 5:</a:t>
            </a:r>
          </a:p>
          <a:p>
            <a:endParaRPr lang="en-GB" dirty="0">
              <a:solidFill>
                <a:schemeClr val="bg1"/>
              </a:solidFill>
            </a:endParaRPr>
          </a:p>
          <a:p>
            <a:r>
              <a:rPr lang="en-GB" b="1" dirty="0" smtClean="0">
                <a:solidFill>
                  <a:schemeClr val="bg1"/>
                </a:solidFill>
              </a:rPr>
              <a:t>PERCEPTIVE</a:t>
            </a:r>
            <a:r>
              <a:rPr lang="en-GB" dirty="0" smtClean="0">
                <a:solidFill>
                  <a:schemeClr val="bg1"/>
                </a:solidFill>
              </a:rPr>
              <a:t> knowledge</a:t>
            </a:r>
          </a:p>
          <a:p>
            <a:r>
              <a:rPr lang="en-GB" dirty="0" smtClean="0">
                <a:solidFill>
                  <a:schemeClr val="bg1"/>
                </a:solidFill>
              </a:rPr>
              <a:t>Quotes and interpretation is ‘APT &amp; </a:t>
            </a:r>
            <a:r>
              <a:rPr lang="en-GB" b="1" dirty="0" smtClean="0">
                <a:solidFill>
                  <a:schemeClr val="bg1"/>
                </a:solidFill>
              </a:rPr>
              <a:t>PERSUASIVE</a:t>
            </a:r>
            <a:r>
              <a:rPr lang="en-GB" dirty="0" smtClean="0">
                <a:solidFill>
                  <a:schemeClr val="bg1"/>
                </a:solidFill>
              </a:rPr>
              <a:t>’</a:t>
            </a:r>
          </a:p>
          <a:p>
            <a:r>
              <a:rPr lang="en-GB" dirty="0" smtClean="0">
                <a:solidFill>
                  <a:schemeClr val="bg1"/>
                </a:solidFill>
              </a:rPr>
              <a:t>‘</a:t>
            </a:r>
            <a:r>
              <a:rPr lang="en-GB" b="1" dirty="0" smtClean="0">
                <a:solidFill>
                  <a:schemeClr val="bg1"/>
                </a:solidFill>
              </a:rPr>
              <a:t>PERCEPTIVE</a:t>
            </a:r>
            <a:r>
              <a:rPr lang="en-GB" dirty="0" smtClean="0">
                <a:solidFill>
                  <a:schemeClr val="bg1"/>
                </a:solidFill>
              </a:rPr>
              <a:t>’ understanding</a:t>
            </a:r>
          </a:p>
          <a:p>
            <a:r>
              <a:rPr lang="en-GB" dirty="0" smtClean="0">
                <a:solidFill>
                  <a:schemeClr val="bg1"/>
                </a:solidFill>
              </a:rPr>
              <a:t>‘</a:t>
            </a:r>
            <a:r>
              <a:rPr lang="en-GB" b="1" dirty="0" smtClean="0">
                <a:solidFill>
                  <a:schemeClr val="bg1"/>
                </a:solidFill>
              </a:rPr>
              <a:t>DISCIMINATING</a:t>
            </a:r>
            <a:r>
              <a:rPr lang="en-GB" dirty="0" smtClean="0">
                <a:solidFill>
                  <a:schemeClr val="bg1"/>
                </a:solidFill>
              </a:rPr>
              <a:t>’ choice of refs.</a:t>
            </a:r>
            <a:endParaRPr lang="en-GB" dirty="0">
              <a:solidFill>
                <a:schemeClr val="bg1"/>
              </a:solidFill>
            </a:endParaRPr>
          </a:p>
        </p:txBody>
      </p:sp>
      <p:pic>
        <p:nvPicPr>
          <p:cNvPr id="7" name="Picture 6"/>
          <p:cNvPicPr>
            <a:picLocks noChangeAspect="1"/>
          </p:cNvPicPr>
          <p:nvPr/>
        </p:nvPicPr>
        <p:blipFill>
          <a:blip r:embed="rId3"/>
          <a:stretch>
            <a:fillRect/>
          </a:stretch>
        </p:blipFill>
        <p:spPr>
          <a:xfrm>
            <a:off x="4508500" y="840155"/>
            <a:ext cx="9013354" cy="1774090"/>
          </a:xfrm>
          <a:prstGeom prst="rect">
            <a:avLst/>
          </a:prstGeom>
        </p:spPr>
      </p:pic>
    </p:spTree>
    <p:extLst>
      <p:ext uri="{BB962C8B-B14F-4D97-AF65-F5344CB8AC3E}">
        <p14:creationId xmlns:p14="http://schemas.microsoft.com/office/powerpoint/2010/main" val="3628667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Whistle and I’ll Come to You</a:t>
            </a:r>
            <a:endParaRPr lang="en-GB" dirty="0"/>
          </a:p>
        </p:txBody>
      </p:sp>
      <p:sp>
        <p:nvSpPr>
          <p:cNvPr id="3" name="Subtitle 2"/>
          <p:cNvSpPr>
            <a:spLocks noGrp="1"/>
          </p:cNvSpPr>
          <p:nvPr>
            <p:ph type="subTitle" idx="1"/>
          </p:nvPr>
        </p:nvSpPr>
        <p:spPr/>
        <p:txBody>
          <a:bodyPr/>
          <a:lstStyle/>
          <a:p>
            <a:r>
              <a:rPr lang="en-GB" dirty="0" smtClean="0"/>
              <a:t>(From </a:t>
            </a:r>
            <a:r>
              <a:rPr lang="en-GB" i="1" dirty="0" smtClean="0"/>
              <a:t>The Woman in Black)</a:t>
            </a:r>
            <a:endParaRPr lang="en-GB" dirty="0"/>
          </a:p>
        </p:txBody>
      </p:sp>
    </p:spTree>
    <p:extLst>
      <p:ext uri="{BB962C8B-B14F-4D97-AF65-F5344CB8AC3E}">
        <p14:creationId xmlns:p14="http://schemas.microsoft.com/office/powerpoint/2010/main" val="338096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Define ‘Gothic’ in your own words</a:t>
            </a:r>
            <a:br>
              <a:rPr lang="en-GB" dirty="0" smtClean="0"/>
            </a:br>
            <a:r>
              <a:rPr lang="en-GB" dirty="0" smtClean="0"/>
              <a:t>(1min)</a:t>
            </a:r>
            <a:endParaRPr lang="en-GB" dirty="0"/>
          </a:p>
        </p:txBody>
      </p:sp>
    </p:spTree>
    <p:extLst>
      <p:ext uri="{BB962C8B-B14F-4D97-AF65-F5344CB8AC3E}">
        <p14:creationId xmlns:p14="http://schemas.microsoft.com/office/powerpoint/2010/main" val="2805970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many gothic novels can your table name? (1min?)</a:t>
            </a:r>
            <a:endParaRPr lang="en-GB" dirty="0"/>
          </a:p>
        </p:txBody>
      </p:sp>
      <p:pic>
        <p:nvPicPr>
          <p:cNvPr id="3" name="Picture 2"/>
          <p:cNvPicPr>
            <a:picLocks noChangeAspect="1"/>
          </p:cNvPicPr>
          <p:nvPr/>
        </p:nvPicPr>
        <p:blipFill>
          <a:blip r:embed="rId2"/>
          <a:stretch>
            <a:fillRect/>
          </a:stretch>
        </p:blipFill>
        <p:spPr>
          <a:xfrm>
            <a:off x="5348472" y="2171700"/>
            <a:ext cx="6145893" cy="3441700"/>
          </a:xfrm>
          <a:prstGeom prst="rect">
            <a:avLst/>
          </a:prstGeom>
        </p:spPr>
      </p:pic>
    </p:spTree>
    <p:extLst>
      <p:ext uri="{BB962C8B-B14F-4D97-AF65-F5344CB8AC3E}">
        <p14:creationId xmlns:p14="http://schemas.microsoft.com/office/powerpoint/2010/main" val="1626704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Ingredients for a typical Gothic novel?</a:t>
            </a:r>
            <a:endParaRPr lang="en-GB" dirty="0"/>
          </a:p>
        </p:txBody>
      </p:sp>
      <p:sp>
        <p:nvSpPr>
          <p:cNvPr id="3" name="TextBox 2"/>
          <p:cNvSpPr txBox="1"/>
          <p:nvPr/>
        </p:nvSpPr>
        <p:spPr>
          <a:xfrm>
            <a:off x="762000" y="2286000"/>
            <a:ext cx="723900" cy="4524315"/>
          </a:xfrm>
          <a:prstGeom prst="rect">
            <a:avLst/>
          </a:prstGeom>
          <a:noFill/>
        </p:spPr>
        <p:txBody>
          <a:bodyPr wrap="square" rtlCol="0">
            <a:spAutoFit/>
          </a:bodyPr>
          <a:lstStyle/>
          <a:p>
            <a:r>
              <a:rPr lang="en-GB" dirty="0" smtClean="0"/>
              <a:t>1</a:t>
            </a:r>
          </a:p>
          <a:p>
            <a:endParaRPr lang="en-GB" dirty="0"/>
          </a:p>
          <a:p>
            <a:r>
              <a:rPr lang="en-GB" dirty="0" smtClean="0"/>
              <a:t>2</a:t>
            </a:r>
          </a:p>
          <a:p>
            <a:endParaRPr lang="en-GB" dirty="0"/>
          </a:p>
          <a:p>
            <a:r>
              <a:rPr lang="en-GB" dirty="0" smtClean="0"/>
              <a:t>3</a:t>
            </a:r>
          </a:p>
          <a:p>
            <a:endParaRPr lang="en-GB" dirty="0"/>
          </a:p>
          <a:p>
            <a:r>
              <a:rPr lang="en-GB" dirty="0" smtClean="0"/>
              <a:t>4</a:t>
            </a:r>
          </a:p>
          <a:p>
            <a:endParaRPr lang="en-GB" dirty="0"/>
          </a:p>
          <a:p>
            <a:r>
              <a:rPr lang="en-GB" dirty="0" smtClean="0"/>
              <a:t>5</a:t>
            </a:r>
          </a:p>
          <a:p>
            <a:endParaRPr lang="en-GB" dirty="0"/>
          </a:p>
          <a:p>
            <a:r>
              <a:rPr lang="en-GB" dirty="0" smtClean="0"/>
              <a:t>6</a:t>
            </a:r>
          </a:p>
          <a:p>
            <a:endParaRPr lang="en-GB" dirty="0"/>
          </a:p>
          <a:p>
            <a:r>
              <a:rPr lang="en-GB" dirty="0" smtClean="0"/>
              <a:t>7</a:t>
            </a:r>
          </a:p>
          <a:p>
            <a:endParaRPr lang="en-GB" dirty="0"/>
          </a:p>
          <a:p>
            <a:r>
              <a:rPr lang="en-GB" dirty="0" smtClean="0"/>
              <a:t>8</a:t>
            </a:r>
          </a:p>
          <a:p>
            <a:endParaRPr lang="en-GB" dirty="0"/>
          </a:p>
        </p:txBody>
      </p:sp>
      <p:sp>
        <p:nvSpPr>
          <p:cNvPr id="5" name="TextBox 4"/>
          <p:cNvSpPr txBox="1"/>
          <p:nvPr/>
        </p:nvSpPr>
        <p:spPr>
          <a:xfrm>
            <a:off x="6819900" y="2159000"/>
            <a:ext cx="723900" cy="1200329"/>
          </a:xfrm>
          <a:prstGeom prst="rect">
            <a:avLst/>
          </a:prstGeom>
          <a:noFill/>
        </p:spPr>
        <p:txBody>
          <a:bodyPr wrap="square" rtlCol="0">
            <a:spAutoFit/>
          </a:bodyPr>
          <a:lstStyle/>
          <a:p>
            <a:r>
              <a:rPr lang="en-GB" dirty="0" smtClean="0"/>
              <a:t>9</a:t>
            </a:r>
          </a:p>
          <a:p>
            <a:endParaRPr lang="en-GB" dirty="0"/>
          </a:p>
          <a:p>
            <a:r>
              <a:rPr lang="en-GB" dirty="0" smtClean="0"/>
              <a:t>10</a:t>
            </a:r>
          </a:p>
          <a:p>
            <a:endParaRPr lang="en-GB" dirty="0"/>
          </a:p>
        </p:txBody>
      </p:sp>
    </p:spTree>
    <p:extLst>
      <p:ext uri="{BB962C8B-B14F-4D97-AF65-F5344CB8AC3E}">
        <p14:creationId xmlns:p14="http://schemas.microsoft.com/office/powerpoint/2010/main" val="3958563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443841"/>
            <a:ext cx="6096000" cy="4247317"/>
          </a:xfrm>
          <a:prstGeom prst="rect">
            <a:avLst/>
          </a:prstGeom>
        </p:spPr>
        <p:txBody>
          <a:bodyPr>
            <a:spAutoFit/>
          </a:bodyPr>
          <a:lstStyle/>
          <a:p>
            <a:pPr marL="285750" indent="-285750">
              <a:buFont typeface="Arial" panose="020B0604020202020204" pitchFamily="34" charset="0"/>
              <a:buChar char="•"/>
            </a:pPr>
            <a:r>
              <a:rPr lang="en-GB" dirty="0" smtClean="0"/>
              <a:t>Brooding male character	</a:t>
            </a:r>
          </a:p>
          <a:p>
            <a:pPr marL="285750" indent="-285750">
              <a:buFont typeface="Arial" panose="020B0604020202020204" pitchFamily="34" charset="0"/>
              <a:buChar char="•"/>
            </a:pPr>
            <a:r>
              <a:rPr lang="en-GB" dirty="0" smtClean="0"/>
              <a:t>wild </a:t>
            </a:r>
            <a:r>
              <a:rPr lang="en-GB" dirty="0"/>
              <a:t>and remote places</a:t>
            </a:r>
          </a:p>
          <a:p>
            <a:r>
              <a:rPr lang="en-GB" dirty="0"/>
              <a:t>•	dark and gloomy settings</a:t>
            </a:r>
          </a:p>
          <a:p>
            <a:r>
              <a:rPr lang="en-GB" dirty="0"/>
              <a:t>•	graveyards, tombs and corpses	</a:t>
            </a:r>
          </a:p>
          <a:p>
            <a:r>
              <a:rPr lang="en-GB" dirty="0"/>
              <a:t>•	family curses and dark secrets</a:t>
            </a:r>
          </a:p>
          <a:p>
            <a:r>
              <a:rPr lang="en-GB" dirty="0"/>
              <a:t>•	supernatural powers</a:t>
            </a:r>
          </a:p>
          <a:p>
            <a:r>
              <a:rPr lang="en-GB" dirty="0"/>
              <a:t>•	mysterious and frightening creatures, people or </a:t>
            </a:r>
            <a:r>
              <a:rPr lang="en-GB" dirty="0" smtClean="0"/>
              <a:t>	ghosts</a:t>
            </a:r>
            <a:endParaRPr lang="en-GB" dirty="0"/>
          </a:p>
          <a:p>
            <a:r>
              <a:rPr lang="en-GB" dirty="0"/>
              <a:t>•	old, ruined, isolated castles and mansions, often </a:t>
            </a:r>
            <a:r>
              <a:rPr lang="en-GB" dirty="0" smtClean="0"/>
              <a:t>	with </a:t>
            </a:r>
            <a:r>
              <a:rPr lang="en-GB" dirty="0"/>
              <a:t>secret</a:t>
            </a:r>
          </a:p>
          <a:p>
            <a:r>
              <a:rPr lang="en-GB" dirty="0" smtClean="0"/>
              <a:t>	passages </a:t>
            </a:r>
            <a:r>
              <a:rPr lang="en-GB" dirty="0"/>
              <a:t>and mysterious towers</a:t>
            </a:r>
          </a:p>
          <a:p>
            <a:r>
              <a:rPr lang="en-GB" dirty="0"/>
              <a:t>•	nightmares, madness and mental torment</a:t>
            </a:r>
          </a:p>
          <a:p>
            <a:r>
              <a:rPr lang="en-GB" dirty="0"/>
              <a:t>•	science used for evil or disastrous purposes</a:t>
            </a:r>
          </a:p>
          <a:p>
            <a:r>
              <a:rPr lang="en-GB" dirty="0"/>
              <a:t>•	worrying and unusual natural events (storms, full </a:t>
            </a:r>
            <a:r>
              <a:rPr lang="en-GB" dirty="0" smtClean="0"/>
              <a:t>	moons</a:t>
            </a:r>
            <a:r>
              <a:rPr lang="en-GB" dirty="0"/>
              <a:t>, etc.).</a:t>
            </a:r>
          </a:p>
        </p:txBody>
      </p:sp>
    </p:spTree>
    <p:extLst>
      <p:ext uri="{BB962C8B-B14F-4D97-AF65-F5344CB8AC3E}">
        <p14:creationId xmlns:p14="http://schemas.microsoft.com/office/powerpoint/2010/main" val="25806022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139</TotalTime>
  <Words>1395</Words>
  <Application>Microsoft Office PowerPoint</Application>
  <PresentationFormat>Widescreen</PresentationFormat>
  <Paragraphs>121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Century Gothic</vt:lpstr>
      <vt:lpstr>Wingdings 3</vt:lpstr>
      <vt:lpstr>Ion</vt:lpstr>
      <vt:lpstr>Anthology Part 2</vt:lpstr>
      <vt:lpstr>Where does this fit in?</vt:lpstr>
      <vt:lpstr>PowerPoint Presentation</vt:lpstr>
      <vt:lpstr>PowerPoint Presentation</vt:lpstr>
      <vt:lpstr>Whistle and I’ll Come to You</vt:lpstr>
      <vt:lpstr>Define ‘Gothic’ in your own words (1min)</vt:lpstr>
      <vt:lpstr>How many gothic novels can your table name? (1min?)</vt:lpstr>
      <vt:lpstr>Ingredients for a typical Gothic novel?</vt:lpstr>
      <vt:lpstr>PowerPoint Presentation</vt:lpstr>
      <vt:lpstr>The Castle of Otranto</vt:lpstr>
      <vt:lpstr>Narrative voice?</vt:lpstr>
      <vt:lpstr>PowerPoint Presentation</vt:lpstr>
      <vt:lpstr>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Anthology Part 2</dc:title>
  <dc:creator>Ballantyne H C</dc:creator>
  <cp:lastModifiedBy>Ballantyne H C</cp:lastModifiedBy>
  <cp:revision>8</cp:revision>
  <dcterms:created xsi:type="dcterms:W3CDTF">2017-09-25T13:43:22Z</dcterms:created>
  <dcterms:modified xsi:type="dcterms:W3CDTF">2017-09-27T14:12:20Z</dcterms:modified>
</cp:coreProperties>
</file>