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61" r:id="rId6"/>
    <p:sldId id="259" r:id="rId7"/>
    <p:sldId id="26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8" d="100"/>
          <a:sy n="38" d="100"/>
        </p:scale>
        <p:origin x="5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F5D4DE3-9F32-4380-9AB0-934D6B1B0F3B}"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3013324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5D4DE3-9F32-4380-9AB0-934D6B1B0F3B}"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3515590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5D4DE3-9F32-4380-9AB0-934D6B1B0F3B}"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200656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5D4DE3-9F32-4380-9AB0-934D6B1B0F3B}"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29857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5D4DE3-9F32-4380-9AB0-934D6B1B0F3B}"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97250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F5D4DE3-9F32-4380-9AB0-934D6B1B0F3B}"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3939538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F5D4DE3-9F32-4380-9AB0-934D6B1B0F3B}" type="datetimeFigureOut">
              <a:rPr lang="en-GB" smtClean="0"/>
              <a:t>14/09/2021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240705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F5D4DE3-9F32-4380-9AB0-934D6B1B0F3B}" type="datetimeFigureOut">
              <a:rPr lang="en-GB" smtClean="0"/>
              <a:t>14/09/2021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2074362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5D4DE3-9F32-4380-9AB0-934D6B1B0F3B}" type="datetimeFigureOut">
              <a:rPr lang="en-GB" smtClean="0"/>
              <a:t>14/09/2021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170444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5D4DE3-9F32-4380-9AB0-934D6B1B0F3B}"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198967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5D4DE3-9F32-4380-9AB0-934D6B1B0F3B}"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990D94-3CA0-4B6B-8E2C-8E0E5D076222}" type="slidenum">
              <a:rPr lang="en-GB" smtClean="0"/>
              <a:t>‹#›</a:t>
            </a:fld>
            <a:endParaRPr lang="en-GB"/>
          </a:p>
        </p:txBody>
      </p:sp>
    </p:spTree>
    <p:extLst>
      <p:ext uri="{BB962C8B-B14F-4D97-AF65-F5344CB8AC3E}">
        <p14:creationId xmlns:p14="http://schemas.microsoft.com/office/powerpoint/2010/main" val="3305016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5D4DE3-9F32-4380-9AB0-934D6B1B0F3B}" type="datetimeFigureOut">
              <a:rPr lang="en-GB" smtClean="0"/>
              <a:t>14/09/2021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90D94-3CA0-4B6B-8E2C-8E0E5D076222}" type="slidenum">
              <a:rPr lang="en-GB" smtClean="0"/>
              <a:t>‹#›</a:t>
            </a:fld>
            <a:endParaRPr lang="en-GB"/>
          </a:p>
        </p:txBody>
      </p:sp>
    </p:spTree>
    <p:extLst>
      <p:ext uri="{BB962C8B-B14F-4D97-AF65-F5344CB8AC3E}">
        <p14:creationId xmlns:p14="http://schemas.microsoft.com/office/powerpoint/2010/main" val="1206582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Piano - Analysis</a:t>
            </a:r>
            <a:endParaRPr lang="en-GB" dirty="0"/>
          </a:p>
        </p:txBody>
      </p:sp>
      <p:sp>
        <p:nvSpPr>
          <p:cNvPr id="3" name="Subtitle 2"/>
          <p:cNvSpPr>
            <a:spLocks noGrp="1"/>
          </p:cNvSpPr>
          <p:nvPr>
            <p:ph type="subTitle" idx="1"/>
          </p:nvPr>
        </p:nvSpPr>
        <p:spPr/>
        <p:txBody>
          <a:bodyPr/>
          <a:lstStyle/>
          <a:p>
            <a:r>
              <a:rPr lang="en-GB" dirty="0" smtClean="0"/>
              <a:t>Write down what you think the key themes/messages are of the poem.</a:t>
            </a:r>
            <a:endParaRPr lang="en-GB" dirty="0"/>
          </a:p>
        </p:txBody>
      </p:sp>
    </p:spTree>
    <p:extLst>
      <p:ext uri="{BB962C8B-B14F-4D97-AF65-F5344CB8AC3E}">
        <p14:creationId xmlns:p14="http://schemas.microsoft.com/office/powerpoint/2010/main" val="4137781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DH Lawrence show the power of memory in this poem? (30 marks)</a:t>
            </a:r>
            <a:endParaRPr lang="en-GB" dirty="0"/>
          </a:p>
        </p:txBody>
      </p:sp>
      <p:sp>
        <p:nvSpPr>
          <p:cNvPr id="3" name="Content Placeholder 2"/>
          <p:cNvSpPr>
            <a:spLocks noGrp="1"/>
          </p:cNvSpPr>
          <p:nvPr>
            <p:ph idx="1"/>
          </p:nvPr>
        </p:nvSpPr>
        <p:spPr/>
        <p:txBody>
          <a:bodyPr>
            <a:normAutofit/>
          </a:bodyPr>
          <a:lstStyle/>
          <a:p>
            <a:r>
              <a:rPr lang="en-GB" sz="4000" dirty="0" smtClean="0"/>
              <a:t>Write around 3-4 paragraphs.</a:t>
            </a:r>
          </a:p>
          <a:p>
            <a:r>
              <a:rPr lang="en-GB" sz="4000" dirty="0" smtClean="0"/>
              <a:t>Explore different parts of the poem.</a:t>
            </a:r>
          </a:p>
          <a:p>
            <a:r>
              <a:rPr lang="en-GB" sz="4000" dirty="0" smtClean="0"/>
              <a:t>Use interesting vocabulary.</a:t>
            </a:r>
          </a:p>
          <a:p>
            <a:r>
              <a:rPr lang="en-GB" sz="4000" dirty="0" smtClean="0"/>
              <a:t>Focus on key words and what they make us think and feel.</a:t>
            </a:r>
            <a:endParaRPr lang="en-GB" sz="4000" dirty="0"/>
          </a:p>
        </p:txBody>
      </p:sp>
    </p:spTree>
    <p:extLst>
      <p:ext uri="{BB962C8B-B14F-4D97-AF65-F5344CB8AC3E}">
        <p14:creationId xmlns:p14="http://schemas.microsoft.com/office/powerpoint/2010/main" val="2607082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32873"/>
            <a:ext cx="10515600" cy="5244090"/>
          </a:xfrm>
        </p:spPr>
        <p:txBody>
          <a:bodyPr>
            <a:normAutofit/>
          </a:bodyPr>
          <a:lstStyle/>
          <a:p>
            <a:pPr marL="0" indent="0">
              <a:buNone/>
            </a:pPr>
            <a:r>
              <a:rPr lang="en-GB" sz="3200" dirty="0">
                <a:latin typeface="Calibri" panose="020F0502020204030204" pitchFamily="34" charset="0"/>
                <a:ea typeface="Calibri" panose="020F0502020204030204" pitchFamily="34" charset="0"/>
                <a:cs typeface="Times New Roman" panose="02020603050405020304" pitchFamily="18" charset="0"/>
              </a:rPr>
              <a:t>Piano has a constant pace with a particular rhythm, just like a song, representing the title of the poem. Moreover, the tone of the lyrical voice is </a:t>
            </a:r>
            <a:r>
              <a:rPr lang="en-GB"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melancholic and sentimental</a:t>
            </a:r>
            <a:r>
              <a:rPr lang="en-GB" sz="3200" dirty="0">
                <a:latin typeface="Calibri" panose="020F0502020204030204" pitchFamily="34" charset="0"/>
                <a:ea typeface="Calibri" panose="020F0502020204030204" pitchFamily="34" charset="0"/>
                <a:cs typeface="Times New Roman" panose="02020603050405020304" pitchFamily="18" charset="0"/>
              </a:rPr>
              <a:t>. As already mentioned, the central theme in Piano is memory and its relationship with childhood and adulthood. The lyrical voice experiments a conflict between present experiences and past memories.</a:t>
            </a:r>
            <a:endParaRPr lang="en-GB" sz="3200" dirty="0"/>
          </a:p>
        </p:txBody>
      </p:sp>
      <p:sp>
        <p:nvSpPr>
          <p:cNvPr id="4" name="TextBox 3"/>
          <p:cNvSpPr txBox="1"/>
          <p:nvPr/>
        </p:nvSpPr>
        <p:spPr>
          <a:xfrm>
            <a:off x="1265382" y="4581236"/>
            <a:ext cx="7795491" cy="1569660"/>
          </a:xfrm>
          <a:prstGeom prst="rect">
            <a:avLst/>
          </a:prstGeom>
          <a:noFill/>
        </p:spPr>
        <p:txBody>
          <a:bodyPr wrap="square" rtlCol="0">
            <a:spAutoFit/>
          </a:bodyPr>
          <a:lstStyle/>
          <a:p>
            <a:pPr marL="342900" indent="-342900">
              <a:buAutoNum type="arabicParenR"/>
            </a:pPr>
            <a:r>
              <a:rPr lang="en-GB" sz="2400" dirty="0" smtClean="0"/>
              <a:t>What do the words in red mean? Have a guess if you don’t know.</a:t>
            </a:r>
          </a:p>
          <a:p>
            <a:pPr marL="342900" indent="-342900">
              <a:buAutoNum type="arabicParenR"/>
            </a:pPr>
            <a:r>
              <a:rPr lang="en-GB" sz="2400" dirty="0" smtClean="0"/>
              <a:t>Could this introduction to an essay be improved? If so, how?</a:t>
            </a:r>
            <a:endParaRPr lang="en-GB" sz="2400" dirty="0"/>
          </a:p>
        </p:txBody>
      </p:sp>
    </p:spTree>
    <p:extLst>
      <p:ext uri="{BB962C8B-B14F-4D97-AF65-F5344CB8AC3E}">
        <p14:creationId xmlns:p14="http://schemas.microsoft.com/office/powerpoint/2010/main" val="2491463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4254"/>
            <a:ext cx="10515600" cy="5975927"/>
          </a:xfrm>
        </p:spPr>
        <p:txBody>
          <a:bodyPr>
            <a:normAutofit fontScale="92500"/>
          </a:bodyPr>
          <a:lstStyle/>
          <a:p>
            <a:pPr marL="0" indent="0">
              <a:lnSpc>
                <a:spcPct val="107000"/>
              </a:lnSpc>
              <a:spcAft>
                <a:spcPts val="800"/>
              </a:spcAft>
              <a:buNone/>
            </a:pPr>
            <a:r>
              <a:rPr lang="en-GB" sz="3600" dirty="0">
                <a:latin typeface="Calibri" panose="020F0502020204030204" pitchFamily="34" charset="0"/>
                <a:ea typeface="Calibri" panose="020F0502020204030204" pitchFamily="34" charset="0"/>
                <a:cs typeface="Times New Roman" panose="02020603050405020304" pitchFamily="18" charset="0"/>
              </a:rPr>
              <a:t>In the first stanza, a woman sings to the lyrical voice. The poem begins by setting the scene: “Softly, in the dusk”. A woman sings to the lyrical voice, and takes him/her back in time (“a woman is singing to me;/ Taking me back down the vista of years”). From the beginning, Piano creates a very </a:t>
            </a:r>
            <a:r>
              <a:rPr lang="en-GB" sz="3600" dirty="0" smtClean="0">
                <a:latin typeface="Calibri" panose="020F0502020204030204" pitchFamily="34" charset="0"/>
                <a:ea typeface="Calibri" panose="020F0502020204030204" pitchFamily="34" charset="0"/>
                <a:cs typeface="Times New Roman" panose="02020603050405020304" pitchFamily="18" charset="0"/>
              </a:rPr>
              <a:t>______________mood. These quotations convey/suggest________________________________________________________________________________________________________________________________________</a:t>
            </a:r>
          </a:p>
          <a:p>
            <a:endParaRPr lang="en-GB" dirty="0"/>
          </a:p>
        </p:txBody>
      </p:sp>
    </p:spTree>
    <p:extLst>
      <p:ext uri="{BB962C8B-B14F-4D97-AF65-F5344CB8AC3E}">
        <p14:creationId xmlns:p14="http://schemas.microsoft.com/office/powerpoint/2010/main" val="1129512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572655"/>
            <a:ext cx="10515600" cy="5604308"/>
          </a:xfrm>
        </p:spPr>
        <p:txBody>
          <a:bodyPr>
            <a:normAutofit fontScale="77500" lnSpcReduction="20000"/>
          </a:bodyPr>
          <a:lstStyle/>
          <a:p>
            <a:pPr marL="0" indent="0">
              <a:lnSpc>
                <a:spcPct val="107000"/>
              </a:lnSpc>
              <a:spcAft>
                <a:spcPts val="800"/>
              </a:spcAft>
              <a:buNone/>
            </a:pPr>
            <a:r>
              <a:rPr lang="en-GB" dirty="0">
                <a:latin typeface="Calibri" panose="020F0502020204030204" pitchFamily="34" charset="0"/>
                <a:ea typeface="Calibri" panose="020F0502020204030204" pitchFamily="34" charset="0"/>
                <a:cs typeface="Times New Roman" panose="02020603050405020304" pitchFamily="18" charset="0"/>
              </a:rPr>
              <a:t>In the first stanza, a woman sings to the lyrical voice. The poem begins by setting the scene: “Softly, in the dusk”. A woman sings to the lyrical voice, and takes him/her back in time (“a woman is singing to me;/ Taking me back down the vista of years”). From the beginning, Piano creates a very nostalgic mood. There are two settings in the poem: the scene where the woman sings while the sun goes down in the distance, and the remembrance of the lyrical voice. The first two lines of the stanza will depict this first scene, the present of the lyrical voice, and the second two lines will portray his/her memory and past.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smtClean="0">
                <a:latin typeface="Calibri" panose="020F0502020204030204" pitchFamily="34" charset="0"/>
                <a:ea typeface="Calibri" panose="020F0502020204030204" pitchFamily="34" charset="0"/>
                <a:cs typeface="Times New Roman" panose="02020603050405020304" pitchFamily="18" charset="0"/>
              </a:rPr>
              <a:t>The </a:t>
            </a:r>
            <a:r>
              <a:rPr lang="en-GB" dirty="0">
                <a:latin typeface="Calibri" panose="020F0502020204030204" pitchFamily="34" charset="0"/>
                <a:ea typeface="Calibri" panose="020F0502020204030204" pitchFamily="34" charset="0"/>
                <a:cs typeface="Times New Roman" panose="02020603050405020304" pitchFamily="18" charset="0"/>
              </a:rPr>
              <a:t>memory starts when the lyrical voice says that he/she sees a child under a piano (“till I see/A child sitting under the piano”). This child is surrounded by music (“in the boom of the tingling strings”) and is “pressing the small, poised feet of a mother who smiles as she sings”. This remembrance feels intimate and homely, while creating an atmosphere of childlike innocence and peace. “the tingling strings” is an onomatopoeia that portrays the sounds of the piano and creates </a:t>
            </a:r>
            <a:r>
              <a:rPr lang="en-GB" dirty="0" smtClean="0">
                <a:latin typeface="Calibri" panose="020F0502020204030204" pitchFamily="34" charset="0"/>
                <a:ea typeface="Calibri" panose="020F0502020204030204" pitchFamily="34" charset="0"/>
                <a:cs typeface="Times New Roman" panose="02020603050405020304" pitchFamily="18" charset="0"/>
              </a:rPr>
              <a:t>a sense of excitement. </a:t>
            </a:r>
            <a:r>
              <a:rPr lang="en-GB" dirty="0">
                <a:latin typeface="Calibri" panose="020F0502020204030204" pitchFamily="34" charset="0"/>
                <a:ea typeface="Calibri" panose="020F0502020204030204" pitchFamily="34" charset="0"/>
                <a:cs typeface="Times New Roman" panose="02020603050405020304" pitchFamily="18" charset="0"/>
              </a:rPr>
              <a:t>Furthermore, the lyrical voice says that the song of the woman takes him/her back to the “vista of years”, serving as a metaphor of his/her childhood memories.</a:t>
            </a:r>
          </a:p>
          <a:p>
            <a:endParaRPr lang="en-GB" dirty="0"/>
          </a:p>
        </p:txBody>
      </p:sp>
    </p:spTree>
    <p:extLst>
      <p:ext uri="{BB962C8B-B14F-4D97-AF65-F5344CB8AC3E}">
        <p14:creationId xmlns:p14="http://schemas.microsoft.com/office/powerpoint/2010/main" val="2703083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Piano: Stanza 2 and 3 Analysis</a:t>
            </a:r>
            <a:endParaRPr lang="en-GB" dirty="0"/>
          </a:p>
        </p:txBody>
      </p:sp>
      <p:sp>
        <p:nvSpPr>
          <p:cNvPr id="3" name="Content Placeholder 2"/>
          <p:cNvSpPr>
            <a:spLocks noGrp="1"/>
          </p:cNvSpPr>
          <p:nvPr>
            <p:ph idx="1"/>
          </p:nvPr>
        </p:nvSpPr>
        <p:spPr/>
        <p:txBody>
          <a:bodyPr/>
          <a:lstStyle/>
          <a:p>
            <a:pPr marL="0" indent="0">
              <a:buNone/>
            </a:pPr>
            <a:r>
              <a:rPr lang="en-GB" dirty="0" smtClean="0"/>
              <a:t>Spend 5 minutes looking at these stanzas, pick 1 quotation from each to explain/explore.</a:t>
            </a:r>
          </a:p>
          <a:p>
            <a:pPr marL="0" indent="0">
              <a:buNone/>
            </a:pPr>
            <a:endParaRPr lang="en-GB" dirty="0"/>
          </a:p>
          <a:p>
            <a:pPr marL="0" indent="0">
              <a:buNone/>
            </a:pPr>
            <a:endParaRPr lang="en-GB"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2872427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DH Lawrence show the power of memory in this poem? (30 marks)</a:t>
            </a:r>
            <a:endParaRPr lang="en-GB" dirty="0"/>
          </a:p>
        </p:txBody>
      </p:sp>
      <p:sp>
        <p:nvSpPr>
          <p:cNvPr id="3" name="Content Placeholder 2"/>
          <p:cNvSpPr>
            <a:spLocks noGrp="1"/>
          </p:cNvSpPr>
          <p:nvPr>
            <p:ph idx="1"/>
          </p:nvPr>
        </p:nvSpPr>
        <p:spPr>
          <a:xfrm>
            <a:off x="302491" y="2176607"/>
            <a:ext cx="5146964" cy="4351338"/>
          </a:xfrm>
        </p:spPr>
        <p:txBody>
          <a:bodyPr>
            <a:normAutofit fontScale="92500" lnSpcReduction="20000"/>
          </a:bodyPr>
          <a:lstStyle/>
          <a:p>
            <a:r>
              <a:rPr lang="en-GB" sz="4000" dirty="0" smtClean="0"/>
              <a:t>Write around 3-4 paragraphs.</a:t>
            </a:r>
          </a:p>
          <a:p>
            <a:r>
              <a:rPr lang="en-GB" sz="4000" dirty="0" smtClean="0"/>
              <a:t>Explore different parts of the poem.</a:t>
            </a:r>
          </a:p>
          <a:p>
            <a:r>
              <a:rPr lang="en-GB" sz="4000" dirty="0" smtClean="0"/>
              <a:t>Use interesting vocabulary.</a:t>
            </a:r>
          </a:p>
          <a:p>
            <a:r>
              <a:rPr lang="en-GB" sz="4000" dirty="0" smtClean="0"/>
              <a:t>Focus on key words and what they make us think and feel.</a:t>
            </a:r>
            <a:endParaRPr lang="en-GB" sz="4000" dirty="0"/>
          </a:p>
        </p:txBody>
      </p:sp>
      <p:sp>
        <p:nvSpPr>
          <p:cNvPr id="4" name="Rectangle 3"/>
          <p:cNvSpPr/>
          <p:nvPr/>
        </p:nvSpPr>
        <p:spPr>
          <a:xfrm>
            <a:off x="7065818" y="2530114"/>
            <a:ext cx="6096000" cy="3181384"/>
          </a:xfrm>
          <a:prstGeom prst="rect">
            <a:avLst/>
          </a:prstGeom>
        </p:spPr>
        <p:txBody>
          <a:bodyPr>
            <a:spAutoFit/>
          </a:bodyPr>
          <a:lstStyle/>
          <a:p>
            <a:pPr>
              <a:lnSpc>
                <a:spcPct val="107000"/>
              </a:lnSpc>
              <a:spcAft>
                <a:spcPts val="800"/>
              </a:spcAft>
            </a:pPr>
            <a:r>
              <a:rPr lang="en-GB"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Marking Codes:</a:t>
            </a:r>
            <a:endPar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FQ – Focused on Question</a:t>
            </a: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AV – used Ambitious Vocabulary</a:t>
            </a: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Q – well selected Quotations</a:t>
            </a: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EQ – Explained Quotations </a:t>
            </a: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Z – Zoomed in on a specific word</a:t>
            </a:r>
          </a:p>
          <a:p>
            <a:pPr>
              <a:lnSpc>
                <a:spcPct val="107000"/>
              </a:lnSpc>
              <a:spcAft>
                <a:spcPts val="800"/>
              </a:spcAft>
            </a:pP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WT – commented on Writer’s </a:t>
            </a:r>
            <a:r>
              <a:rPr lang="en-GB"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Techniques</a:t>
            </a:r>
          </a:p>
          <a:p>
            <a:pPr>
              <a:lnSpc>
                <a:spcPct val="107000"/>
              </a:lnSpc>
              <a:spcAft>
                <a:spcPts val="800"/>
              </a:spcAft>
            </a:pPr>
            <a:r>
              <a:rPr lang="en-GB"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S – Comment on Structure of poem</a:t>
            </a:r>
            <a:endPar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1753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309" y="1456170"/>
            <a:ext cx="6403109" cy="4351338"/>
          </a:xfrm>
        </p:spPr>
        <p:txBody>
          <a:bodyPr>
            <a:normAutofit fontScale="85000" lnSpcReduction="20000"/>
          </a:bodyPr>
          <a:lstStyle/>
          <a:p>
            <a:pPr marL="0" indent="0">
              <a:buNone/>
            </a:pPr>
            <a:r>
              <a:rPr lang="en-GB" dirty="0" smtClean="0"/>
              <a:t>In ‘Piano’ the </a:t>
            </a:r>
            <a:r>
              <a:rPr lang="en-GB" dirty="0" smtClean="0">
                <a:solidFill>
                  <a:srgbClr val="FF0000"/>
                </a:solidFill>
              </a:rPr>
              <a:t>power of memory </a:t>
            </a:r>
            <a:r>
              <a:rPr lang="en-GB" dirty="0" smtClean="0"/>
              <a:t>is conveyed </a:t>
            </a:r>
            <a:r>
              <a:rPr lang="en-GB" dirty="0"/>
              <a:t>In the </a:t>
            </a:r>
            <a:r>
              <a:rPr lang="en-GB" dirty="0" smtClean="0"/>
              <a:t>as the poet writes </a:t>
            </a:r>
            <a:r>
              <a:rPr lang="en-GB" dirty="0" smtClean="0">
                <a:solidFill>
                  <a:srgbClr val="7030A0"/>
                </a:solidFill>
              </a:rPr>
              <a:t>‘the </a:t>
            </a:r>
            <a:r>
              <a:rPr lang="en-GB" dirty="0">
                <a:solidFill>
                  <a:srgbClr val="7030A0"/>
                </a:solidFill>
              </a:rPr>
              <a:t>insidious mastery of </a:t>
            </a:r>
            <a:r>
              <a:rPr lang="en-GB" dirty="0" smtClean="0">
                <a:solidFill>
                  <a:srgbClr val="7030A0"/>
                </a:solidFill>
              </a:rPr>
              <a:t>song’. </a:t>
            </a:r>
            <a:r>
              <a:rPr lang="en-GB" dirty="0" smtClean="0">
                <a:solidFill>
                  <a:srgbClr val="00B050"/>
                </a:solidFill>
              </a:rPr>
              <a:t>The word ‘insidious’ </a:t>
            </a:r>
            <a:r>
              <a:rPr lang="en-GB" dirty="0" smtClean="0"/>
              <a:t>suggests the memory is getting under his skin and almost forcing him back to the past.  The poet goes on to say </a:t>
            </a:r>
            <a:r>
              <a:rPr lang="en-GB" dirty="0" smtClean="0">
                <a:solidFill>
                  <a:srgbClr val="7030A0"/>
                </a:solidFill>
              </a:rPr>
              <a:t>“</a:t>
            </a:r>
            <a:r>
              <a:rPr lang="en-GB" dirty="0">
                <a:solidFill>
                  <a:srgbClr val="7030A0"/>
                </a:solidFill>
              </a:rPr>
              <a:t>In spite of </a:t>
            </a:r>
            <a:r>
              <a:rPr lang="en-GB" dirty="0" smtClean="0">
                <a:solidFill>
                  <a:srgbClr val="7030A0"/>
                </a:solidFill>
              </a:rPr>
              <a:t>myself” </a:t>
            </a:r>
            <a:r>
              <a:rPr lang="en-GB" dirty="0" smtClean="0"/>
              <a:t>which conveys that he knows he is being </a:t>
            </a:r>
            <a:r>
              <a:rPr lang="en-GB" dirty="0">
                <a:solidFill>
                  <a:schemeClr val="accent1"/>
                </a:solidFill>
              </a:rPr>
              <a:t>nostalgic and </a:t>
            </a:r>
            <a:r>
              <a:rPr lang="en-GB" dirty="0" smtClean="0">
                <a:solidFill>
                  <a:schemeClr val="accent1"/>
                </a:solidFill>
              </a:rPr>
              <a:t>melancholic</a:t>
            </a:r>
            <a:r>
              <a:rPr lang="en-GB" dirty="0" smtClean="0"/>
              <a:t>. </a:t>
            </a:r>
            <a:r>
              <a:rPr lang="en-GB" dirty="0"/>
              <a:t>Once again, the </a:t>
            </a:r>
            <a:r>
              <a:rPr lang="en-GB" dirty="0" smtClean="0"/>
              <a:t>poet is </a:t>
            </a:r>
            <a:r>
              <a:rPr lang="en-GB" dirty="0"/>
              <a:t>drawn to </a:t>
            </a:r>
            <a:r>
              <a:rPr lang="en-GB" dirty="0" smtClean="0"/>
              <a:t>his </a:t>
            </a:r>
            <a:r>
              <a:rPr lang="en-GB" dirty="0">
                <a:solidFill>
                  <a:srgbClr val="FF0000"/>
                </a:solidFill>
              </a:rPr>
              <a:t>memories </a:t>
            </a:r>
            <a:r>
              <a:rPr lang="en-GB" dirty="0"/>
              <a:t>without wanting it. Emotion and </a:t>
            </a:r>
            <a:r>
              <a:rPr lang="en-GB" dirty="0">
                <a:solidFill>
                  <a:srgbClr val="FF0000"/>
                </a:solidFill>
              </a:rPr>
              <a:t>memories are more powerful </a:t>
            </a:r>
            <a:r>
              <a:rPr lang="en-GB" dirty="0"/>
              <a:t>and </a:t>
            </a:r>
            <a:r>
              <a:rPr lang="en-GB" dirty="0" smtClean="0"/>
              <a:t>the poet is</a:t>
            </a:r>
            <a:r>
              <a:rPr lang="en-GB" dirty="0"/>
              <a:t>, again, surrounded by a childhood </a:t>
            </a:r>
            <a:r>
              <a:rPr lang="en-GB" dirty="0" smtClean="0"/>
              <a:t>remembrance as he writes: </a:t>
            </a:r>
            <a:r>
              <a:rPr lang="en-GB" dirty="0" smtClean="0">
                <a:solidFill>
                  <a:srgbClr val="7030A0"/>
                </a:solidFill>
              </a:rPr>
              <a:t>‘Betrays </a:t>
            </a:r>
            <a:r>
              <a:rPr lang="en-GB" dirty="0">
                <a:solidFill>
                  <a:srgbClr val="7030A0"/>
                </a:solidFill>
              </a:rPr>
              <a:t>me back, till the heart of me weeps to </a:t>
            </a:r>
            <a:r>
              <a:rPr lang="en-GB" dirty="0" smtClean="0">
                <a:solidFill>
                  <a:srgbClr val="7030A0"/>
                </a:solidFill>
              </a:rPr>
              <a:t>belong’</a:t>
            </a:r>
            <a:r>
              <a:rPr lang="en-GB" dirty="0" smtClean="0"/>
              <a:t> This is </a:t>
            </a:r>
            <a:r>
              <a:rPr lang="en-GB" dirty="0"/>
              <a:t>powerful imagery to portray the </a:t>
            </a:r>
            <a:r>
              <a:rPr lang="en-GB" dirty="0" smtClean="0"/>
              <a:t>poet’s wish </a:t>
            </a:r>
            <a:r>
              <a:rPr lang="en-GB" dirty="0"/>
              <a:t>to live </a:t>
            </a:r>
            <a:r>
              <a:rPr lang="en-GB" dirty="0" smtClean="0"/>
              <a:t>his childhood </a:t>
            </a:r>
            <a:r>
              <a:rPr lang="en-GB" dirty="0"/>
              <a:t>memories again. </a:t>
            </a:r>
            <a:r>
              <a:rPr lang="en-GB" dirty="0">
                <a:solidFill>
                  <a:srgbClr val="FFC000"/>
                </a:solidFill>
              </a:rPr>
              <a:t>The heart is personified</a:t>
            </a:r>
            <a:r>
              <a:rPr lang="en-GB" dirty="0"/>
              <a:t> and given the human capacity of </a:t>
            </a:r>
            <a:r>
              <a:rPr lang="en-GB" dirty="0" smtClean="0"/>
              <a:t>crying which shows the intensity of his memories. </a:t>
            </a:r>
            <a:endParaRPr lang="en-GB" dirty="0"/>
          </a:p>
        </p:txBody>
      </p:sp>
      <p:sp>
        <p:nvSpPr>
          <p:cNvPr id="4" name="Rectangle 3"/>
          <p:cNvSpPr/>
          <p:nvPr/>
        </p:nvSpPr>
        <p:spPr>
          <a:xfrm>
            <a:off x="6871855" y="1471467"/>
            <a:ext cx="6096000" cy="3971857"/>
          </a:xfrm>
          <a:prstGeom prst="rect">
            <a:avLst/>
          </a:prstGeom>
        </p:spPr>
        <p:txBody>
          <a:bodyPr>
            <a:spAutoFit/>
          </a:bodyPr>
          <a:lstStyle/>
          <a:p>
            <a:pPr>
              <a:lnSpc>
                <a:spcPct val="107000"/>
              </a:lnSpc>
              <a:spcAft>
                <a:spcPts val="800"/>
              </a:spcAft>
            </a:pPr>
            <a:r>
              <a:rPr lang="en-GB" sz="24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FQ </a:t>
            </a:r>
            <a:r>
              <a:rPr lang="en-GB"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Focused on Question</a:t>
            </a:r>
          </a:p>
          <a:p>
            <a:pPr>
              <a:lnSpc>
                <a:spcPct val="107000"/>
              </a:lnSpc>
              <a:spcAft>
                <a:spcPts val="800"/>
              </a:spcAft>
            </a:pPr>
            <a:r>
              <a:rPr lang="en-GB" sz="2400" dirty="0">
                <a:solidFill>
                  <a:schemeClr val="accent1"/>
                </a:solidFill>
                <a:latin typeface="Calibri" panose="020F0502020204030204" pitchFamily="34" charset="0"/>
                <a:ea typeface="Calibri" panose="020F0502020204030204" pitchFamily="34" charset="0"/>
                <a:cs typeface="Times New Roman" panose="02020603050405020304" pitchFamily="18" charset="0"/>
              </a:rPr>
              <a:t>AV – used Ambitious Vocabulary</a:t>
            </a:r>
          </a:p>
          <a:p>
            <a:pPr>
              <a:lnSpc>
                <a:spcPct val="107000"/>
              </a:lnSpc>
              <a:spcAft>
                <a:spcPts val="800"/>
              </a:spcAft>
            </a:pPr>
            <a:r>
              <a:rPr lang="en-GB" sz="2400" dirty="0">
                <a:solidFill>
                  <a:srgbClr val="7030A0"/>
                </a:solidFill>
                <a:latin typeface="Calibri" panose="020F0502020204030204" pitchFamily="34" charset="0"/>
                <a:ea typeface="Calibri" panose="020F0502020204030204" pitchFamily="34" charset="0"/>
                <a:cs typeface="Times New Roman" panose="02020603050405020304" pitchFamily="18" charset="0"/>
              </a:rPr>
              <a:t>Q – well selected Quotations</a:t>
            </a:r>
          </a:p>
          <a:p>
            <a:pPr>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EQ – Explained Quotations </a:t>
            </a:r>
          </a:p>
          <a:p>
            <a:pPr>
              <a:lnSpc>
                <a:spcPct val="107000"/>
              </a:lnSpc>
              <a:spcAft>
                <a:spcPts val="800"/>
              </a:spcAft>
            </a:pPr>
            <a:r>
              <a:rPr lang="en-GB" sz="2400" dirty="0">
                <a:solidFill>
                  <a:srgbClr val="00B050"/>
                </a:solidFill>
                <a:latin typeface="Calibri" panose="020F0502020204030204" pitchFamily="34" charset="0"/>
                <a:ea typeface="Calibri" panose="020F0502020204030204" pitchFamily="34" charset="0"/>
                <a:cs typeface="Times New Roman" panose="02020603050405020304" pitchFamily="18" charset="0"/>
              </a:rPr>
              <a:t>Z – Zoomed in on a specific word</a:t>
            </a:r>
          </a:p>
          <a:p>
            <a:pPr>
              <a:lnSpc>
                <a:spcPct val="107000"/>
              </a:lnSpc>
              <a:spcAft>
                <a:spcPts val="800"/>
              </a:spcAft>
            </a:pPr>
            <a:r>
              <a:rPr lang="en-GB" sz="2400" dirty="0">
                <a:solidFill>
                  <a:srgbClr val="FFC000"/>
                </a:solidFill>
                <a:latin typeface="Calibri" panose="020F0502020204030204" pitchFamily="34" charset="0"/>
                <a:ea typeface="Calibri" panose="020F0502020204030204" pitchFamily="34" charset="0"/>
                <a:cs typeface="Times New Roman" panose="02020603050405020304" pitchFamily="18" charset="0"/>
              </a:rPr>
              <a:t>WT – commented on Writer’s </a:t>
            </a:r>
            <a:r>
              <a:rPr lang="en-GB" sz="2400" dirty="0" smtClean="0">
                <a:solidFill>
                  <a:srgbClr val="FFC000"/>
                </a:solidFill>
                <a:latin typeface="Calibri" panose="020F0502020204030204" pitchFamily="34" charset="0"/>
                <a:ea typeface="Calibri" panose="020F0502020204030204" pitchFamily="34" charset="0"/>
                <a:cs typeface="Times New Roman" panose="02020603050405020304" pitchFamily="18" charset="0"/>
              </a:rPr>
              <a:t>Techniques</a:t>
            </a:r>
          </a:p>
          <a:p>
            <a:pPr>
              <a:lnSpc>
                <a:spcPct val="107000"/>
              </a:lnSpc>
              <a:spcAft>
                <a:spcPts val="800"/>
              </a:spcAft>
            </a:pPr>
            <a:r>
              <a:rPr lang="en-GB" sz="2400" dirty="0">
                <a:solidFill>
                  <a:schemeClr val="accent3"/>
                </a:solidFill>
                <a:latin typeface="Calibri" panose="020F0502020204030204" pitchFamily="34" charset="0"/>
                <a:ea typeface="Calibri" panose="020F0502020204030204" pitchFamily="34" charset="0"/>
                <a:cs typeface="Times New Roman" panose="02020603050405020304" pitchFamily="18" charset="0"/>
              </a:rPr>
              <a:t>S – Comment on Structure of poem</a:t>
            </a:r>
          </a:p>
          <a:p>
            <a:pPr>
              <a:lnSpc>
                <a:spcPct val="107000"/>
              </a:lnSpc>
              <a:spcAft>
                <a:spcPts val="800"/>
              </a:spcAft>
            </a:pPr>
            <a:endParaRPr lang="en-GB" sz="2400"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7162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1713</TotalTime>
  <Words>801</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Piano - Analysis</vt:lpstr>
      <vt:lpstr>How does DH Lawrence show the power of memory in this poem? (30 marks)</vt:lpstr>
      <vt:lpstr>PowerPoint Presentation</vt:lpstr>
      <vt:lpstr>PowerPoint Presentation</vt:lpstr>
      <vt:lpstr>PowerPoint Presentation</vt:lpstr>
      <vt:lpstr>Piano: Stanza 2 and 3 Analysis</vt:lpstr>
      <vt:lpstr>How does DH Lawrence show the power of memory in this poem? (30 marks)</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Piano - Analysis</dc:title>
  <dc:creator>Blank S</dc:creator>
  <cp:lastModifiedBy>Ballantyne H C</cp:lastModifiedBy>
  <cp:revision>6</cp:revision>
  <dcterms:created xsi:type="dcterms:W3CDTF">2021-09-10T11:20:05Z</dcterms:created>
  <dcterms:modified xsi:type="dcterms:W3CDTF">2021-09-14T11:09:12Z</dcterms:modified>
</cp:coreProperties>
</file>