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47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6836A6-CB49-441C-A33B-09EB6B079C5A}" type="datetimeFigureOut">
              <a:rPr lang="en-GB" smtClean="0"/>
              <a:t>04/07/2023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A49713-F6B4-4B8B-980B-ACC7490C06D5}" type="slidenum">
              <a:rPr lang="en-GB" smtClean="0"/>
              <a:t>‹#›</a:t>
            </a:fld>
            <a:endParaRPr lang="en-GB"/>
          </a:p>
        </p:txBody>
      </p:sp>
    </p:spTree>
    <p:extLst>
      <p:ext uri="{BB962C8B-B14F-4D97-AF65-F5344CB8AC3E}">
        <p14:creationId xmlns:p14="http://schemas.microsoft.com/office/powerpoint/2010/main" val="21053091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If OCR want a topic theme, we can say it is young people</a:t>
            </a:r>
            <a:endParaRPr lang="en-GB" dirty="0"/>
          </a:p>
        </p:txBody>
      </p:sp>
      <p:sp>
        <p:nvSpPr>
          <p:cNvPr id="4" name="Slide Number Placeholder 3"/>
          <p:cNvSpPr>
            <a:spLocks noGrp="1"/>
          </p:cNvSpPr>
          <p:nvPr>
            <p:ph type="sldNum" sz="quarter" idx="10"/>
          </p:nvPr>
        </p:nvSpPr>
        <p:spPr/>
        <p:txBody>
          <a:bodyPr/>
          <a:lstStyle/>
          <a:p>
            <a:fld id="{2AA49713-F6B4-4B8B-980B-ACC7490C06D5}" type="slidenum">
              <a:rPr lang="en-GB" smtClean="0"/>
              <a:t>6</a:t>
            </a:fld>
            <a:endParaRPr lang="en-GB"/>
          </a:p>
        </p:txBody>
      </p:sp>
    </p:spTree>
    <p:extLst>
      <p:ext uri="{BB962C8B-B14F-4D97-AF65-F5344CB8AC3E}">
        <p14:creationId xmlns:p14="http://schemas.microsoft.com/office/powerpoint/2010/main" val="7716929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One-to-one</a:t>
            </a:r>
            <a:r>
              <a:rPr lang="en-GB" baseline="0" dirty="0" smtClean="0"/>
              <a:t> tutorials take place in final week</a:t>
            </a:r>
            <a:endParaRPr lang="en-GB" dirty="0"/>
          </a:p>
        </p:txBody>
      </p:sp>
      <p:sp>
        <p:nvSpPr>
          <p:cNvPr id="4" name="Slide Number Placeholder 3"/>
          <p:cNvSpPr>
            <a:spLocks noGrp="1"/>
          </p:cNvSpPr>
          <p:nvPr>
            <p:ph type="sldNum" sz="quarter" idx="10"/>
          </p:nvPr>
        </p:nvSpPr>
        <p:spPr/>
        <p:txBody>
          <a:bodyPr/>
          <a:lstStyle/>
          <a:p>
            <a:fld id="{2AA49713-F6B4-4B8B-980B-ACC7490C06D5}" type="slidenum">
              <a:rPr lang="en-GB" smtClean="0"/>
              <a:t>9</a:t>
            </a:fld>
            <a:endParaRPr lang="en-GB"/>
          </a:p>
        </p:txBody>
      </p:sp>
    </p:spTree>
    <p:extLst>
      <p:ext uri="{BB962C8B-B14F-4D97-AF65-F5344CB8AC3E}">
        <p14:creationId xmlns:p14="http://schemas.microsoft.com/office/powerpoint/2010/main" val="30701871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http://www.bbc.co.uk/bbcfilms/film/notes_on_a_scandal    trailer</a:t>
            </a:r>
          </a:p>
          <a:p>
            <a:r>
              <a:rPr lang="en-GB" dirty="0" smtClean="0"/>
              <a:t>http://www.bbc.co.uk/bbcfilms/film/notes_on_a_scandal/interview/notes_on_a_scandal_interview</a:t>
            </a:r>
            <a:endParaRPr lang="en-GB" dirty="0"/>
          </a:p>
        </p:txBody>
      </p:sp>
      <p:sp>
        <p:nvSpPr>
          <p:cNvPr id="4" name="Slide Number Placeholder 3"/>
          <p:cNvSpPr>
            <a:spLocks noGrp="1"/>
          </p:cNvSpPr>
          <p:nvPr>
            <p:ph type="sldNum" sz="quarter" idx="10"/>
          </p:nvPr>
        </p:nvSpPr>
        <p:spPr/>
        <p:txBody>
          <a:bodyPr/>
          <a:lstStyle/>
          <a:p>
            <a:fld id="{2AA49713-F6B4-4B8B-980B-ACC7490C06D5}" type="slidenum">
              <a:rPr lang="en-GB" smtClean="0"/>
              <a:t>12</a:t>
            </a:fld>
            <a:endParaRPr lang="en-GB"/>
          </a:p>
        </p:txBody>
      </p:sp>
    </p:spTree>
    <p:extLst>
      <p:ext uri="{BB962C8B-B14F-4D97-AF65-F5344CB8AC3E}">
        <p14:creationId xmlns:p14="http://schemas.microsoft.com/office/powerpoint/2010/main" val="31556560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AA49713-F6B4-4B8B-980B-ACC7490C06D5}" type="slidenum">
              <a:rPr lang="en-GB" smtClean="0"/>
              <a:t>16</a:t>
            </a:fld>
            <a:endParaRPr lang="en-GB"/>
          </a:p>
        </p:txBody>
      </p:sp>
    </p:spTree>
    <p:extLst>
      <p:ext uri="{BB962C8B-B14F-4D97-AF65-F5344CB8AC3E}">
        <p14:creationId xmlns:p14="http://schemas.microsoft.com/office/powerpoint/2010/main" val="2170003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0A41FD7-53A8-4C18-A873-1244353EE8A0}" type="datetimeFigureOut">
              <a:rPr lang="en-GB" smtClean="0"/>
              <a:t>04/07/2023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815D83-A479-4E08-A0E5-AD1E11904D92}" type="slidenum">
              <a:rPr lang="en-GB" smtClean="0"/>
              <a:t>‹#›</a:t>
            </a:fld>
            <a:endParaRPr lang="en-GB"/>
          </a:p>
        </p:txBody>
      </p:sp>
    </p:spTree>
    <p:extLst>
      <p:ext uri="{BB962C8B-B14F-4D97-AF65-F5344CB8AC3E}">
        <p14:creationId xmlns:p14="http://schemas.microsoft.com/office/powerpoint/2010/main" val="3631116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0A41FD7-53A8-4C18-A873-1244353EE8A0}" type="datetimeFigureOut">
              <a:rPr lang="en-GB" smtClean="0"/>
              <a:t>04/07/2023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815D83-A479-4E08-A0E5-AD1E11904D92}" type="slidenum">
              <a:rPr lang="en-GB" smtClean="0"/>
              <a:t>‹#›</a:t>
            </a:fld>
            <a:endParaRPr lang="en-GB"/>
          </a:p>
        </p:txBody>
      </p:sp>
    </p:spTree>
    <p:extLst>
      <p:ext uri="{BB962C8B-B14F-4D97-AF65-F5344CB8AC3E}">
        <p14:creationId xmlns:p14="http://schemas.microsoft.com/office/powerpoint/2010/main" val="2103629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0A41FD7-53A8-4C18-A873-1244353EE8A0}" type="datetimeFigureOut">
              <a:rPr lang="en-GB" smtClean="0"/>
              <a:t>04/07/2023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815D83-A479-4E08-A0E5-AD1E11904D92}" type="slidenum">
              <a:rPr lang="en-GB" smtClean="0"/>
              <a:t>‹#›</a:t>
            </a:fld>
            <a:endParaRPr lang="en-GB"/>
          </a:p>
        </p:txBody>
      </p:sp>
    </p:spTree>
    <p:extLst>
      <p:ext uri="{BB962C8B-B14F-4D97-AF65-F5344CB8AC3E}">
        <p14:creationId xmlns:p14="http://schemas.microsoft.com/office/powerpoint/2010/main" val="2087846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0A41FD7-53A8-4C18-A873-1244353EE8A0}" type="datetimeFigureOut">
              <a:rPr lang="en-GB" smtClean="0"/>
              <a:t>04/07/2023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815D83-A479-4E08-A0E5-AD1E11904D92}" type="slidenum">
              <a:rPr lang="en-GB" smtClean="0"/>
              <a:t>‹#›</a:t>
            </a:fld>
            <a:endParaRPr lang="en-GB"/>
          </a:p>
        </p:txBody>
      </p:sp>
    </p:spTree>
    <p:extLst>
      <p:ext uri="{BB962C8B-B14F-4D97-AF65-F5344CB8AC3E}">
        <p14:creationId xmlns:p14="http://schemas.microsoft.com/office/powerpoint/2010/main" val="1912157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A41FD7-53A8-4C18-A873-1244353EE8A0}" type="datetimeFigureOut">
              <a:rPr lang="en-GB" smtClean="0"/>
              <a:t>04/07/2023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815D83-A479-4E08-A0E5-AD1E11904D92}" type="slidenum">
              <a:rPr lang="en-GB" smtClean="0"/>
              <a:t>‹#›</a:t>
            </a:fld>
            <a:endParaRPr lang="en-GB"/>
          </a:p>
        </p:txBody>
      </p:sp>
    </p:spTree>
    <p:extLst>
      <p:ext uri="{BB962C8B-B14F-4D97-AF65-F5344CB8AC3E}">
        <p14:creationId xmlns:p14="http://schemas.microsoft.com/office/powerpoint/2010/main" val="4253289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0A41FD7-53A8-4C18-A873-1244353EE8A0}" type="datetimeFigureOut">
              <a:rPr lang="en-GB" smtClean="0"/>
              <a:t>04/07/2023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D815D83-A479-4E08-A0E5-AD1E11904D92}" type="slidenum">
              <a:rPr lang="en-GB" smtClean="0"/>
              <a:t>‹#›</a:t>
            </a:fld>
            <a:endParaRPr lang="en-GB"/>
          </a:p>
        </p:txBody>
      </p:sp>
    </p:spTree>
    <p:extLst>
      <p:ext uri="{BB962C8B-B14F-4D97-AF65-F5344CB8AC3E}">
        <p14:creationId xmlns:p14="http://schemas.microsoft.com/office/powerpoint/2010/main" val="469646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0A41FD7-53A8-4C18-A873-1244353EE8A0}" type="datetimeFigureOut">
              <a:rPr lang="en-GB" smtClean="0"/>
              <a:t>04/07/2023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D815D83-A479-4E08-A0E5-AD1E11904D92}" type="slidenum">
              <a:rPr lang="en-GB" smtClean="0"/>
              <a:t>‹#›</a:t>
            </a:fld>
            <a:endParaRPr lang="en-GB"/>
          </a:p>
        </p:txBody>
      </p:sp>
    </p:spTree>
    <p:extLst>
      <p:ext uri="{BB962C8B-B14F-4D97-AF65-F5344CB8AC3E}">
        <p14:creationId xmlns:p14="http://schemas.microsoft.com/office/powerpoint/2010/main" val="818889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0A41FD7-53A8-4C18-A873-1244353EE8A0}" type="datetimeFigureOut">
              <a:rPr lang="en-GB" smtClean="0"/>
              <a:t>04/07/2023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D815D83-A479-4E08-A0E5-AD1E11904D92}" type="slidenum">
              <a:rPr lang="en-GB" smtClean="0"/>
              <a:t>‹#›</a:t>
            </a:fld>
            <a:endParaRPr lang="en-GB"/>
          </a:p>
        </p:txBody>
      </p:sp>
    </p:spTree>
    <p:extLst>
      <p:ext uri="{BB962C8B-B14F-4D97-AF65-F5344CB8AC3E}">
        <p14:creationId xmlns:p14="http://schemas.microsoft.com/office/powerpoint/2010/main" val="4257222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A41FD7-53A8-4C18-A873-1244353EE8A0}" type="datetimeFigureOut">
              <a:rPr lang="en-GB" smtClean="0"/>
              <a:t>04/07/2023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D815D83-A479-4E08-A0E5-AD1E11904D92}" type="slidenum">
              <a:rPr lang="en-GB" smtClean="0"/>
              <a:t>‹#›</a:t>
            </a:fld>
            <a:endParaRPr lang="en-GB"/>
          </a:p>
        </p:txBody>
      </p:sp>
    </p:spTree>
    <p:extLst>
      <p:ext uri="{BB962C8B-B14F-4D97-AF65-F5344CB8AC3E}">
        <p14:creationId xmlns:p14="http://schemas.microsoft.com/office/powerpoint/2010/main" val="356854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A41FD7-53A8-4C18-A873-1244353EE8A0}" type="datetimeFigureOut">
              <a:rPr lang="en-GB" smtClean="0"/>
              <a:t>04/07/2023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D815D83-A479-4E08-A0E5-AD1E11904D92}" type="slidenum">
              <a:rPr lang="en-GB" smtClean="0"/>
              <a:t>‹#›</a:t>
            </a:fld>
            <a:endParaRPr lang="en-GB"/>
          </a:p>
        </p:txBody>
      </p:sp>
    </p:spTree>
    <p:extLst>
      <p:ext uri="{BB962C8B-B14F-4D97-AF65-F5344CB8AC3E}">
        <p14:creationId xmlns:p14="http://schemas.microsoft.com/office/powerpoint/2010/main" val="2690707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A41FD7-53A8-4C18-A873-1244353EE8A0}" type="datetimeFigureOut">
              <a:rPr lang="en-GB" smtClean="0"/>
              <a:t>04/07/2023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D815D83-A479-4E08-A0E5-AD1E11904D92}" type="slidenum">
              <a:rPr lang="en-GB" smtClean="0"/>
              <a:t>‹#›</a:t>
            </a:fld>
            <a:endParaRPr lang="en-GB"/>
          </a:p>
        </p:txBody>
      </p:sp>
    </p:spTree>
    <p:extLst>
      <p:ext uri="{BB962C8B-B14F-4D97-AF65-F5344CB8AC3E}">
        <p14:creationId xmlns:p14="http://schemas.microsoft.com/office/powerpoint/2010/main" val="274672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A41FD7-53A8-4C18-A873-1244353EE8A0}" type="datetimeFigureOut">
              <a:rPr lang="en-GB" smtClean="0"/>
              <a:t>04/07/2023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815D83-A479-4E08-A0E5-AD1E11904D92}" type="slidenum">
              <a:rPr lang="en-GB" smtClean="0"/>
              <a:t>‹#›</a:t>
            </a:fld>
            <a:endParaRPr lang="en-GB"/>
          </a:p>
        </p:txBody>
      </p:sp>
    </p:spTree>
    <p:extLst>
      <p:ext uri="{BB962C8B-B14F-4D97-AF65-F5344CB8AC3E}">
        <p14:creationId xmlns:p14="http://schemas.microsoft.com/office/powerpoint/2010/main" val="1066364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52737"/>
            <a:ext cx="7772400" cy="2547714"/>
          </a:xfrm>
        </p:spPr>
        <p:txBody>
          <a:bodyPr>
            <a:normAutofit/>
          </a:bodyPr>
          <a:lstStyle/>
          <a:p>
            <a:r>
              <a:rPr lang="en-GB" dirty="0"/>
              <a:t/>
            </a:r>
            <a:br>
              <a:rPr lang="en-GB" dirty="0"/>
            </a:br>
            <a:r>
              <a:rPr lang="en-GB" dirty="0"/>
              <a:t/>
            </a:r>
            <a:br>
              <a:rPr lang="en-GB" dirty="0"/>
            </a:br>
            <a:r>
              <a:rPr lang="fr-FR" dirty="0"/>
              <a:t> Non Exam </a:t>
            </a:r>
            <a:r>
              <a:rPr lang="fr-FR" dirty="0" smtClean="0"/>
              <a:t>Assessment</a:t>
            </a:r>
            <a:endParaRPr lang="en-GB" dirty="0"/>
          </a:p>
        </p:txBody>
      </p:sp>
      <p:sp>
        <p:nvSpPr>
          <p:cNvPr id="3" name="Subtitle 2"/>
          <p:cNvSpPr>
            <a:spLocks noGrp="1"/>
          </p:cNvSpPr>
          <p:nvPr>
            <p:ph type="subTitle" idx="1"/>
          </p:nvPr>
        </p:nvSpPr>
        <p:spPr/>
        <p:txBody>
          <a:bodyPr/>
          <a:lstStyle/>
          <a:p>
            <a:r>
              <a:rPr lang="fr-FR" dirty="0" smtClean="0"/>
              <a:t>Component 03: </a:t>
            </a:r>
            <a:r>
              <a:rPr lang="fr-FR" dirty="0" err="1" smtClean="0"/>
              <a:t>Literature</a:t>
            </a:r>
            <a:r>
              <a:rPr lang="fr-FR" dirty="0" smtClean="0"/>
              <a:t> Post-1900</a:t>
            </a:r>
            <a:endParaRPr lang="en-GB" dirty="0"/>
          </a:p>
        </p:txBody>
      </p:sp>
    </p:spTree>
    <p:extLst>
      <p:ext uri="{BB962C8B-B14F-4D97-AF65-F5344CB8AC3E}">
        <p14:creationId xmlns:p14="http://schemas.microsoft.com/office/powerpoint/2010/main" val="18674825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Common themes</a:t>
            </a:r>
            <a:endParaRPr lang="en-GB" dirty="0"/>
          </a:p>
        </p:txBody>
      </p:sp>
      <p:sp>
        <p:nvSpPr>
          <p:cNvPr id="3" name="Content Placeholder 2"/>
          <p:cNvSpPr>
            <a:spLocks noGrp="1"/>
          </p:cNvSpPr>
          <p:nvPr>
            <p:ph idx="1"/>
          </p:nvPr>
        </p:nvSpPr>
        <p:spPr>
          <a:xfrm>
            <a:off x="457200" y="1600200"/>
            <a:ext cx="8229600" cy="4853136"/>
          </a:xfrm>
        </p:spPr>
        <p:txBody>
          <a:bodyPr numCol="2">
            <a:normAutofit/>
          </a:bodyPr>
          <a:lstStyle/>
          <a:p>
            <a:r>
              <a:rPr lang="en-GB" dirty="0" smtClean="0"/>
              <a:t>L</a:t>
            </a:r>
            <a:r>
              <a:rPr lang="en-GB" dirty="0" smtClean="0">
                <a:effectLst/>
              </a:rPr>
              <a:t>oneliness </a:t>
            </a:r>
          </a:p>
          <a:p>
            <a:r>
              <a:rPr lang="en-GB" dirty="0" smtClean="0"/>
              <a:t>S</a:t>
            </a:r>
            <a:r>
              <a:rPr lang="en-GB" dirty="0" smtClean="0">
                <a:effectLst/>
              </a:rPr>
              <a:t>exuality</a:t>
            </a:r>
            <a:endParaRPr lang="en-GB" dirty="0"/>
          </a:p>
          <a:p>
            <a:r>
              <a:rPr lang="en-GB" dirty="0" smtClean="0"/>
              <a:t>Morality</a:t>
            </a:r>
          </a:p>
          <a:p>
            <a:r>
              <a:rPr lang="en-GB" dirty="0" smtClean="0"/>
              <a:t>The abuse of power</a:t>
            </a:r>
          </a:p>
          <a:p>
            <a:r>
              <a:rPr lang="en-GB" dirty="0" smtClean="0"/>
              <a:t>Manipulation </a:t>
            </a:r>
          </a:p>
          <a:p>
            <a:r>
              <a:rPr lang="en-GB" dirty="0" smtClean="0"/>
              <a:t>Social class </a:t>
            </a:r>
          </a:p>
          <a:p>
            <a:r>
              <a:rPr lang="en-GB" dirty="0" smtClean="0"/>
              <a:t>Scandal and reputation</a:t>
            </a:r>
          </a:p>
          <a:p>
            <a:r>
              <a:rPr lang="en-GB" dirty="0" smtClean="0"/>
              <a:t>Perception vs reality</a:t>
            </a:r>
          </a:p>
          <a:p>
            <a:r>
              <a:rPr lang="en-GB" dirty="0" smtClean="0"/>
              <a:t>Obsession</a:t>
            </a:r>
          </a:p>
          <a:p>
            <a:r>
              <a:rPr lang="en-GB" dirty="0" smtClean="0"/>
              <a:t>Paedophilia </a:t>
            </a:r>
          </a:p>
          <a:p>
            <a:r>
              <a:rPr lang="en-GB" dirty="0" smtClean="0"/>
              <a:t>Growing up</a:t>
            </a:r>
          </a:p>
          <a:p>
            <a:pPr marL="0" indent="0">
              <a:buNone/>
            </a:pPr>
            <a:r>
              <a:rPr lang="en-GB" dirty="0" smtClean="0"/>
              <a:t> </a:t>
            </a:r>
          </a:p>
          <a:p>
            <a:endParaRPr lang="en-GB" dirty="0" smtClean="0"/>
          </a:p>
          <a:p>
            <a:pPr marL="0" indent="0">
              <a:buNone/>
            </a:pPr>
            <a:endParaRPr lang="en-GB" dirty="0"/>
          </a:p>
        </p:txBody>
      </p:sp>
    </p:spTree>
    <p:extLst>
      <p:ext uri="{BB962C8B-B14F-4D97-AF65-F5344CB8AC3E}">
        <p14:creationId xmlns:p14="http://schemas.microsoft.com/office/powerpoint/2010/main" val="20070124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points of comparison</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Setting – comprehensive school/grammar school</a:t>
            </a:r>
          </a:p>
          <a:p>
            <a:r>
              <a:rPr lang="en-GB" dirty="0" smtClean="0"/>
              <a:t>Narrative structure – flash forwards</a:t>
            </a:r>
          </a:p>
          <a:p>
            <a:r>
              <a:rPr lang="en-GB" dirty="0" smtClean="0"/>
              <a:t>Narrative perspective – unreliable narrator (NOAS)</a:t>
            </a:r>
          </a:p>
          <a:p>
            <a:r>
              <a:rPr lang="en-GB" dirty="0" smtClean="0"/>
              <a:t>Character comparisons: Hector/Sheba, Steven/Dakin, the two Headmasters, Barbara/</a:t>
            </a:r>
            <a:r>
              <a:rPr lang="en-GB" dirty="0" err="1" smtClean="0"/>
              <a:t>Lintott</a:t>
            </a:r>
            <a:endParaRPr lang="en-GB" dirty="0" smtClean="0"/>
          </a:p>
          <a:p>
            <a:r>
              <a:rPr lang="en-GB" dirty="0" smtClean="0"/>
              <a:t>Literary criticism and significance</a:t>
            </a:r>
          </a:p>
          <a:p>
            <a:r>
              <a:rPr lang="en-GB" dirty="0" smtClean="0"/>
              <a:t>Context – education in 1980s/90s</a:t>
            </a:r>
          </a:p>
          <a:p>
            <a:r>
              <a:rPr lang="en-GB" dirty="0" smtClean="0"/>
              <a:t>The role of teachers</a:t>
            </a:r>
          </a:p>
          <a:p>
            <a:endParaRPr lang="en-GB" dirty="0" smtClean="0"/>
          </a:p>
          <a:p>
            <a:endParaRPr lang="en-GB" dirty="0"/>
          </a:p>
        </p:txBody>
      </p:sp>
    </p:spTree>
    <p:extLst>
      <p:ext uri="{BB962C8B-B14F-4D97-AF65-F5344CB8AC3E}">
        <p14:creationId xmlns:p14="http://schemas.microsoft.com/office/powerpoint/2010/main" val="5630064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NOAS – an overview</a:t>
            </a:r>
            <a:endParaRPr lang="en-GB" dirty="0"/>
          </a:p>
        </p:txBody>
      </p:sp>
      <p:sp>
        <p:nvSpPr>
          <p:cNvPr id="3" name="Content Placeholder 2"/>
          <p:cNvSpPr>
            <a:spLocks noGrp="1"/>
          </p:cNvSpPr>
          <p:nvPr>
            <p:ph idx="1"/>
          </p:nvPr>
        </p:nvSpPr>
        <p:spPr/>
        <p:txBody>
          <a:bodyPr>
            <a:normAutofit fontScale="70000" lnSpcReduction="20000"/>
          </a:bodyPr>
          <a:lstStyle/>
          <a:p>
            <a:pPr marL="0" indent="0">
              <a:buNone/>
            </a:pPr>
            <a:r>
              <a:rPr lang="en-GB" dirty="0" smtClean="0"/>
              <a:t>Set in 1996 at St. George’s, a London comprehensive school, the novel revolves around a young teacher, Sheba Hart, her fifteen-year-old student Steven Connolly, and Barbara </a:t>
            </a:r>
            <a:r>
              <a:rPr lang="en-GB" dirty="0" err="1" smtClean="0"/>
              <a:t>Covett</a:t>
            </a:r>
            <a:r>
              <a:rPr lang="en-GB" dirty="0" smtClean="0"/>
              <a:t>, an older history teacher. The story is told in a first-person narrative, by the character Barbara, in a manuscript style with a confidential tone, much like a diary. Barbara appoints herself as Sheba’s caretaker from the start, but the reader soon realizes that she is obsessed with Sheba and, therefore, is an unreliable narrator. The scandal in the novel is the affair Sheba has with Steven, her young student. However, while the surface level of the novel is dedicated to exploring the sexual affair, underlying that is the relationship between Barbara and Sheba. At the end, the reader may ask himself or herself, which relationship was more scandalous—the relationship between Sheba and Steven or the one between Barbara and Sheba? This novel is more than a cautionary tale against illicit relationships; it is an in-depth exploration of the devastating force of obsession.</a:t>
            </a:r>
            <a:endParaRPr lang="en-GB" dirty="0"/>
          </a:p>
        </p:txBody>
      </p:sp>
    </p:spTree>
    <p:extLst>
      <p:ext uri="{BB962C8B-B14F-4D97-AF65-F5344CB8AC3E}">
        <p14:creationId xmlns:p14="http://schemas.microsoft.com/office/powerpoint/2010/main" val="23721036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Significance of NOAS</a:t>
            </a:r>
            <a:endParaRPr lang="en-GB" dirty="0"/>
          </a:p>
        </p:txBody>
      </p:sp>
      <p:sp>
        <p:nvSpPr>
          <p:cNvPr id="3" name="Content Placeholder 2"/>
          <p:cNvSpPr>
            <a:spLocks noGrp="1"/>
          </p:cNvSpPr>
          <p:nvPr>
            <p:ph idx="1"/>
          </p:nvPr>
        </p:nvSpPr>
        <p:spPr/>
        <p:txBody>
          <a:bodyPr>
            <a:normAutofit fontScale="70000" lnSpcReduction="20000"/>
          </a:bodyPr>
          <a:lstStyle/>
          <a:p>
            <a:r>
              <a:rPr lang="en-GB" i="1" dirty="0" smtClean="0"/>
              <a:t>Notes on a Scandal</a:t>
            </a:r>
            <a:r>
              <a:rPr lang="en-GB" dirty="0" smtClean="0"/>
              <a:t> propelled Zoe Heller into the top leagues of British literature and was shortlisted for the 2003 Man Booker Prize. According to American novelist Edmund White, Heller’s status is equal to Martin Amis and Ian McEwan. She is most praised for her use of the first-person unreliable narrator; and her work has even been compared to John </a:t>
            </a:r>
            <a:r>
              <a:rPr lang="en-GB" dirty="0" err="1" smtClean="0"/>
              <a:t>Fowles</a:t>
            </a:r>
            <a:r>
              <a:rPr lang="en-GB" dirty="0" smtClean="0"/>
              <a:t> in </a:t>
            </a:r>
            <a:r>
              <a:rPr lang="en-GB" i="1" dirty="0" smtClean="0"/>
              <a:t>The Collector</a:t>
            </a:r>
            <a:r>
              <a:rPr lang="en-GB" dirty="0" smtClean="0"/>
              <a:t> and William Trevor in </a:t>
            </a:r>
            <a:r>
              <a:rPr lang="en-GB" i="1" dirty="0" smtClean="0"/>
              <a:t>Felicia’s Journey</a:t>
            </a:r>
            <a:r>
              <a:rPr lang="en-GB" dirty="0" smtClean="0"/>
              <a:t>. Recently, Heller published her third novel, </a:t>
            </a:r>
            <a:r>
              <a:rPr lang="en-GB" i="1" dirty="0" smtClean="0"/>
              <a:t>The Believers</a:t>
            </a:r>
            <a:r>
              <a:rPr lang="en-GB" dirty="0" smtClean="0"/>
              <a:t> (2008), which has been shortlisted for the Jewish Quarterly-Wingate Literary Prize for Fiction (2009). Before Zoe Heller became a novelist, she wrote confessional fiction in the </a:t>
            </a:r>
            <a:r>
              <a:rPr lang="en-GB" i="1" dirty="0" smtClean="0"/>
              <a:t>Sunday Times</a:t>
            </a:r>
            <a:r>
              <a:rPr lang="en-GB" dirty="0" smtClean="0"/>
              <a:t> for four years. She now writes for the </a:t>
            </a:r>
            <a:r>
              <a:rPr lang="en-GB" i="1" dirty="0" smtClean="0"/>
              <a:t>Daily Telegraph</a:t>
            </a:r>
            <a:r>
              <a:rPr lang="en-GB" dirty="0" smtClean="0"/>
              <a:t> and was named Columnist for the Year in 2002. In 2006, </a:t>
            </a:r>
            <a:r>
              <a:rPr lang="en-GB" i="1" dirty="0" smtClean="0"/>
              <a:t>Notes on a Scandal</a:t>
            </a:r>
            <a:r>
              <a:rPr lang="en-GB" dirty="0" smtClean="0"/>
              <a:t> was made into a feature film starring Judi Dench and Cate </a:t>
            </a:r>
            <a:r>
              <a:rPr lang="en-GB" dirty="0" err="1" smtClean="0"/>
              <a:t>Blanchett</a:t>
            </a:r>
            <a:r>
              <a:rPr lang="en-GB" dirty="0" smtClean="0"/>
              <a:t>.</a:t>
            </a:r>
            <a:endParaRPr lang="en-GB" dirty="0"/>
          </a:p>
        </p:txBody>
      </p:sp>
    </p:spTree>
    <p:extLst>
      <p:ext uri="{BB962C8B-B14F-4D97-AF65-F5344CB8AC3E}">
        <p14:creationId xmlns:p14="http://schemas.microsoft.com/office/powerpoint/2010/main" val="3576828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Wider reading/context</a:t>
            </a:r>
            <a:endParaRPr lang="en-GB" dirty="0"/>
          </a:p>
        </p:txBody>
      </p:sp>
      <p:sp>
        <p:nvSpPr>
          <p:cNvPr id="3" name="Content Placeholder 2"/>
          <p:cNvSpPr>
            <a:spLocks noGrp="1"/>
          </p:cNvSpPr>
          <p:nvPr>
            <p:ph idx="1"/>
          </p:nvPr>
        </p:nvSpPr>
        <p:spPr/>
        <p:txBody>
          <a:bodyPr/>
          <a:lstStyle/>
          <a:p>
            <a:r>
              <a:rPr lang="en-GB" dirty="0" smtClean="0"/>
              <a:t>Death in Venice – Thomas Mann</a:t>
            </a:r>
          </a:p>
          <a:p>
            <a:r>
              <a:rPr lang="en-GB" dirty="0" smtClean="0"/>
              <a:t>Lolita – Vladimir Nabokov</a:t>
            </a:r>
          </a:p>
          <a:p>
            <a:r>
              <a:rPr lang="en-GB" dirty="0" smtClean="0"/>
              <a:t>The Children Act - Ian McEwan</a:t>
            </a:r>
          </a:p>
          <a:p>
            <a:r>
              <a:rPr lang="en-GB" dirty="0" smtClean="0"/>
              <a:t>The Pride of Miss Jean </a:t>
            </a:r>
            <a:r>
              <a:rPr lang="en-GB" dirty="0" err="1" smtClean="0"/>
              <a:t>Brodie</a:t>
            </a:r>
            <a:r>
              <a:rPr lang="en-GB" dirty="0" smtClean="0"/>
              <a:t> – </a:t>
            </a:r>
            <a:r>
              <a:rPr lang="en-GB" dirty="0" err="1" smtClean="0"/>
              <a:t>Murial</a:t>
            </a:r>
            <a:r>
              <a:rPr lang="en-GB" dirty="0" smtClean="0"/>
              <a:t> Spark</a:t>
            </a:r>
          </a:p>
          <a:p>
            <a:endParaRPr lang="en-GB" dirty="0"/>
          </a:p>
        </p:txBody>
      </p:sp>
    </p:spTree>
    <p:extLst>
      <p:ext uri="{BB962C8B-B14F-4D97-AF65-F5344CB8AC3E}">
        <p14:creationId xmlns:p14="http://schemas.microsoft.com/office/powerpoint/2010/main" val="41788503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Discussion questions</a:t>
            </a:r>
            <a:endParaRPr lang="en-GB" dirty="0"/>
          </a:p>
        </p:txBody>
      </p:sp>
      <p:sp>
        <p:nvSpPr>
          <p:cNvPr id="3" name="Content Placeholder 2"/>
          <p:cNvSpPr>
            <a:spLocks noGrp="1"/>
          </p:cNvSpPr>
          <p:nvPr>
            <p:ph idx="1"/>
          </p:nvPr>
        </p:nvSpPr>
        <p:spPr/>
        <p:txBody>
          <a:bodyPr>
            <a:noAutofit/>
          </a:bodyPr>
          <a:lstStyle/>
          <a:p>
            <a:pPr marL="0" indent="0">
              <a:buNone/>
            </a:pPr>
            <a:r>
              <a:rPr lang="en-GB" sz="1600" dirty="0" smtClean="0"/>
              <a:t>1</a:t>
            </a:r>
            <a:r>
              <a:rPr lang="en-GB" sz="1600" dirty="0"/>
              <a:t>. There has traditionally been a taboo on older women/younger men relationships. In the novel, the news media describes the affair between Sheba and Connolly as </a:t>
            </a:r>
            <a:r>
              <a:rPr lang="en-GB" sz="1600" dirty="0" smtClean="0"/>
              <a:t>‘despicable’ </a:t>
            </a:r>
            <a:r>
              <a:rPr lang="en-GB" sz="1600" dirty="0"/>
              <a:t>and </a:t>
            </a:r>
            <a:r>
              <a:rPr lang="en-GB" sz="1600" dirty="0" smtClean="0"/>
              <a:t>‘unhealthy’. </a:t>
            </a:r>
            <a:r>
              <a:rPr lang="en-GB" sz="1600" dirty="0"/>
              <a:t>Why do you think it has historically been viewed this way? Do you agree? </a:t>
            </a:r>
            <a:br>
              <a:rPr lang="en-GB" sz="1600" dirty="0"/>
            </a:br>
            <a:r>
              <a:rPr lang="en-GB" sz="1600" dirty="0"/>
              <a:t/>
            </a:r>
            <a:br>
              <a:rPr lang="en-GB" sz="1600" dirty="0"/>
            </a:br>
            <a:r>
              <a:rPr lang="en-GB" sz="1600" dirty="0"/>
              <a:t>2. Heller expertly captures the insulating and sometimes claustrophobic atmosphere of academia. Give examples of this, and discuss the differences and similarities between Sheba and Barbara that brought them to teach at the same institution. </a:t>
            </a:r>
            <a:br>
              <a:rPr lang="en-GB" sz="1600" dirty="0"/>
            </a:br>
            <a:r>
              <a:rPr lang="en-GB" sz="1600" dirty="0"/>
              <a:t/>
            </a:r>
            <a:br>
              <a:rPr lang="en-GB" sz="1600" dirty="0"/>
            </a:br>
            <a:r>
              <a:rPr lang="en-GB" sz="1600" dirty="0"/>
              <a:t>3. </a:t>
            </a:r>
            <a:r>
              <a:rPr lang="en-GB" sz="1600" dirty="0" smtClean="0"/>
              <a:t>Connolly’s </a:t>
            </a:r>
            <a:r>
              <a:rPr lang="en-GB" sz="1600" dirty="0"/>
              <a:t>unabashed admiration and innocence prove irresistible to Sheba. How are </a:t>
            </a:r>
            <a:r>
              <a:rPr lang="en-GB" sz="1600" dirty="0" smtClean="0"/>
              <a:t>Connolly’s </a:t>
            </a:r>
            <a:r>
              <a:rPr lang="en-GB" sz="1600" dirty="0"/>
              <a:t>attentions much different from the </a:t>
            </a:r>
            <a:r>
              <a:rPr lang="en-GB" sz="1600" dirty="0" err="1"/>
              <a:t>oglings</a:t>
            </a:r>
            <a:r>
              <a:rPr lang="en-GB" sz="1600" dirty="0"/>
              <a:t> of her academic colleagues since both indicate that they find her sexually attractive? Why is one so much more flattering? </a:t>
            </a:r>
            <a:br>
              <a:rPr lang="en-GB" sz="1600" dirty="0"/>
            </a:br>
            <a:r>
              <a:rPr lang="en-GB" sz="1600" dirty="0"/>
              <a:t/>
            </a:r>
            <a:br>
              <a:rPr lang="en-GB" sz="1600" dirty="0"/>
            </a:br>
            <a:r>
              <a:rPr lang="en-GB" sz="1600" dirty="0"/>
              <a:t>4. What makes a woman like Sheba behave so irresponsibly? How easy was it for her to risk everything for the danger of the relationship? Does Sheba really think about the consequences of her actions? </a:t>
            </a:r>
            <a:br>
              <a:rPr lang="en-GB" sz="1600" dirty="0"/>
            </a:br>
            <a:r>
              <a:rPr lang="en-GB" sz="1600" dirty="0"/>
              <a:t/>
            </a:r>
            <a:br>
              <a:rPr lang="en-GB" sz="1600" dirty="0"/>
            </a:br>
            <a:r>
              <a:rPr lang="en-GB" sz="1600" dirty="0"/>
              <a:t>5. Why does </a:t>
            </a:r>
            <a:r>
              <a:rPr lang="en-GB" sz="1600" dirty="0" smtClean="0"/>
              <a:t>Sheba’s </a:t>
            </a:r>
            <a:r>
              <a:rPr lang="en-GB" sz="1600" dirty="0"/>
              <a:t>friendship with Sue Hodges seem so ill-founded to Barbara? Why would Sheba choose Sue as her confidant</a:t>
            </a:r>
            <a:r>
              <a:rPr lang="en-GB" sz="1600" dirty="0" smtClean="0"/>
              <a:t>? </a:t>
            </a:r>
            <a:r>
              <a:rPr lang="en-GB" sz="1600" dirty="0"/>
              <a:t>S</a:t>
            </a:r>
            <a:r>
              <a:rPr lang="en-GB" sz="1600" dirty="0" smtClean="0"/>
              <a:t>he </a:t>
            </a:r>
            <a:r>
              <a:rPr lang="en-GB" sz="1600" dirty="0"/>
              <a:t>never mentions </a:t>
            </a:r>
            <a:r>
              <a:rPr lang="en-GB" sz="1600" dirty="0" smtClean="0"/>
              <a:t>Connolly’s </a:t>
            </a:r>
            <a:r>
              <a:rPr lang="en-GB" sz="1600" dirty="0"/>
              <a:t>visits to Sue. How does Barbara seduce Sheba away from Sue? </a:t>
            </a:r>
            <a:br>
              <a:rPr lang="en-GB" sz="1600" dirty="0"/>
            </a:br>
            <a:r>
              <a:rPr lang="en-GB" sz="1600" dirty="0"/>
              <a:t/>
            </a:r>
            <a:br>
              <a:rPr lang="en-GB" sz="1600" dirty="0"/>
            </a:br>
            <a:endParaRPr lang="en-GB" sz="1600" dirty="0"/>
          </a:p>
        </p:txBody>
      </p:sp>
    </p:spTree>
    <p:extLst>
      <p:ext uri="{BB962C8B-B14F-4D97-AF65-F5344CB8AC3E}">
        <p14:creationId xmlns:p14="http://schemas.microsoft.com/office/powerpoint/2010/main" val="2506718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Discussion Questions</a:t>
            </a:r>
            <a:endParaRPr lang="en-GB" dirty="0"/>
          </a:p>
        </p:txBody>
      </p:sp>
      <p:sp>
        <p:nvSpPr>
          <p:cNvPr id="3" name="Content Placeholder 2"/>
          <p:cNvSpPr>
            <a:spLocks noGrp="1"/>
          </p:cNvSpPr>
          <p:nvPr>
            <p:ph idx="1"/>
          </p:nvPr>
        </p:nvSpPr>
        <p:spPr/>
        <p:txBody>
          <a:bodyPr>
            <a:noAutofit/>
          </a:bodyPr>
          <a:lstStyle/>
          <a:p>
            <a:pPr marL="0" indent="0">
              <a:buNone/>
            </a:pPr>
            <a:r>
              <a:rPr lang="en-GB" sz="1600" dirty="0"/>
              <a:t>6. Barbara observes that </a:t>
            </a:r>
            <a:r>
              <a:rPr lang="en-GB" sz="1600" dirty="0" smtClean="0"/>
              <a:t>Connolly’s </a:t>
            </a:r>
            <a:r>
              <a:rPr lang="en-GB" sz="1600" dirty="0"/>
              <a:t>overt effort to please Sheba is like </a:t>
            </a:r>
            <a:r>
              <a:rPr lang="en-GB" sz="1600" dirty="0" smtClean="0"/>
              <a:t>‘the </a:t>
            </a:r>
            <a:r>
              <a:rPr lang="en-GB" sz="1600" dirty="0"/>
              <a:t>cynicism of all courtship</a:t>
            </a:r>
            <a:r>
              <a:rPr lang="en-GB" sz="1600" dirty="0" smtClean="0"/>
              <a:t>.’  </a:t>
            </a:r>
            <a:r>
              <a:rPr lang="en-GB" sz="1600" dirty="0"/>
              <a:t>Discuss what she means by this. </a:t>
            </a:r>
            <a:br>
              <a:rPr lang="en-GB" sz="1600" dirty="0"/>
            </a:br>
            <a:r>
              <a:rPr lang="en-GB" sz="1600" dirty="0"/>
              <a:t/>
            </a:r>
            <a:br>
              <a:rPr lang="en-GB" sz="1600" dirty="0"/>
            </a:br>
            <a:r>
              <a:rPr lang="en-GB" sz="1600" dirty="0"/>
              <a:t>7. Barbara asks why Sheba insists on seeing Connolly as gifted and extraordinary in a sea </a:t>
            </a:r>
            <a:r>
              <a:rPr lang="en-GB" sz="1600" dirty="0" smtClean="0"/>
              <a:t>of fairly </a:t>
            </a:r>
            <a:r>
              <a:rPr lang="en-GB" sz="1600" dirty="0"/>
              <a:t>ordinary, untalented students. Does the element of class exacerbate the forbidden nature of the relationship? Is Connolly exploiting this? What is his culpability in the situation? </a:t>
            </a:r>
            <a:br>
              <a:rPr lang="en-GB" sz="1600" dirty="0"/>
            </a:br>
            <a:r>
              <a:rPr lang="en-GB" sz="1600" dirty="0"/>
              <a:t/>
            </a:r>
            <a:br>
              <a:rPr lang="en-GB" sz="1600" dirty="0"/>
            </a:br>
            <a:r>
              <a:rPr lang="en-GB" sz="1600" dirty="0"/>
              <a:t>8. Why, when Barbara seems like such a prim and formal person, is she initially so sympathetic to </a:t>
            </a:r>
            <a:r>
              <a:rPr lang="en-GB" sz="1600" dirty="0" smtClean="0"/>
              <a:t>Sheba’s </a:t>
            </a:r>
            <a:r>
              <a:rPr lang="en-GB" sz="1600" dirty="0"/>
              <a:t>predicament? Why is she not appalled? She says she thinks that Connolly is actually benefiting from the relationship, not being abused by it. Is it her desire for </a:t>
            </a:r>
            <a:r>
              <a:rPr lang="en-GB" sz="1600" dirty="0" smtClean="0"/>
              <a:t>Sheba’s </a:t>
            </a:r>
            <a:r>
              <a:rPr lang="en-GB" sz="1600" dirty="0"/>
              <a:t>friendship or pure feminist support? Does she take vicarious pleasure in it? </a:t>
            </a:r>
            <a:br>
              <a:rPr lang="en-GB" sz="1600" dirty="0"/>
            </a:br>
            <a:r>
              <a:rPr lang="en-GB" sz="1600" dirty="0"/>
              <a:t/>
            </a:r>
            <a:br>
              <a:rPr lang="en-GB" sz="1600" dirty="0"/>
            </a:br>
            <a:r>
              <a:rPr lang="en-GB" sz="1600" dirty="0"/>
              <a:t>9. What is </a:t>
            </a:r>
            <a:r>
              <a:rPr lang="en-GB" sz="1600" dirty="0" smtClean="0"/>
              <a:t>Barbara’s </a:t>
            </a:r>
            <a:r>
              <a:rPr lang="en-GB" sz="1600" dirty="0"/>
              <a:t>reaction when she finally finds out about the affair? Is this the cause of her betrayal? Does it lead to her punishment at St. </a:t>
            </a:r>
            <a:r>
              <a:rPr lang="en-GB" sz="1600" dirty="0" smtClean="0"/>
              <a:t>George’s</a:t>
            </a:r>
            <a:r>
              <a:rPr lang="en-GB" sz="1600" dirty="0"/>
              <a:t>? Does Barbara have the right to set down the events in writing? Discus show their friendship provides as fertile ground for mutual misunderstanding, jealousy, and treachery as does the illicit love affair. </a:t>
            </a:r>
            <a:br>
              <a:rPr lang="en-GB" sz="1600" dirty="0"/>
            </a:br>
            <a:r>
              <a:rPr lang="en-GB" sz="1600" dirty="0"/>
              <a:t/>
            </a:r>
            <a:br>
              <a:rPr lang="en-GB" sz="1600" dirty="0"/>
            </a:br>
            <a:r>
              <a:rPr lang="en-GB" sz="1600" dirty="0"/>
              <a:t>10. The story is finally about the two women, and the many facets of female friendship. Discuss the ways in which </a:t>
            </a:r>
            <a:r>
              <a:rPr lang="en-GB" sz="1600" dirty="0" smtClean="0"/>
              <a:t>Heller’s </a:t>
            </a:r>
            <a:r>
              <a:rPr lang="en-GB" sz="1600" dirty="0"/>
              <a:t>device of having Barbara tell the story serves to enrich the novel by revealing both </a:t>
            </a:r>
            <a:r>
              <a:rPr lang="en-GB" sz="1600" dirty="0" smtClean="0"/>
              <a:t>women’s </a:t>
            </a:r>
            <a:r>
              <a:rPr lang="en-GB" sz="1600" dirty="0"/>
              <a:t>emotional lives.</a:t>
            </a:r>
          </a:p>
          <a:p>
            <a:endParaRPr lang="en-GB" sz="1600" dirty="0"/>
          </a:p>
        </p:txBody>
      </p:sp>
    </p:spTree>
    <p:extLst>
      <p:ext uri="{BB962C8B-B14F-4D97-AF65-F5344CB8AC3E}">
        <p14:creationId xmlns:p14="http://schemas.microsoft.com/office/powerpoint/2010/main" val="786747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Component 03: </a:t>
            </a:r>
            <a:r>
              <a:rPr lang="en-GB" i="1" dirty="0" smtClean="0"/>
              <a:t>Literature Post-1900 </a:t>
            </a:r>
            <a:endParaRPr lang="en-GB" dirty="0"/>
          </a:p>
        </p:txBody>
      </p:sp>
      <p:sp>
        <p:nvSpPr>
          <p:cNvPr id="3" name="Content Placeholder 2"/>
          <p:cNvSpPr>
            <a:spLocks noGrp="1"/>
          </p:cNvSpPr>
          <p:nvPr>
            <p:ph idx="1"/>
          </p:nvPr>
        </p:nvSpPr>
        <p:spPr/>
        <p:txBody>
          <a:bodyPr>
            <a:normAutofit fontScale="85000" lnSpcReduction="10000"/>
          </a:bodyPr>
          <a:lstStyle/>
          <a:p>
            <a:pPr marL="0" indent="0">
              <a:buNone/>
            </a:pPr>
            <a:r>
              <a:rPr lang="en-GB" dirty="0" smtClean="0"/>
              <a:t>The </a:t>
            </a:r>
            <a:r>
              <a:rPr lang="en-GB" dirty="0"/>
              <a:t>aim of this component is to encourage </a:t>
            </a:r>
            <a:r>
              <a:rPr lang="en-GB" b="1" dirty="0"/>
              <a:t>individual study and enjoyment of modern literature </a:t>
            </a:r>
            <a:r>
              <a:rPr lang="en-GB" dirty="0"/>
              <a:t>and for students to develop: </a:t>
            </a:r>
          </a:p>
          <a:p>
            <a:r>
              <a:rPr lang="en-GB" dirty="0"/>
              <a:t>an appreciation of how writers shape meanings in texts through use of language, imagery, form and structure </a:t>
            </a:r>
          </a:p>
          <a:p>
            <a:r>
              <a:rPr lang="en-GB" dirty="0"/>
              <a:t>an understanding of texts informed by an appreciation of different interpretations </a:t>
            </a:r>
          </a:p>
          <a:p>
            <a:r>
              <a:rPr lang="en-GB" dirty="0"/>
              <a:t>an ability to explore connections across texts, such as stylistic, thematic or contextual </a:t>
            </a:r>
          </a:p>
          <a:p>
            <a:r>
              <a:rPr lang="en-GB" dirty="0"/>
              <a:t>an understanding of the significance and influence of contexts in which texts were written and received. </a:t>
            </a:r>
          </a:p>
          <a:p>
            <a:endParaRPr lang="en-GB" dirty="0"/>
          </a:p>
        </p:txBody>
      </p:sp>
    </p:spTree>
    <p:extLst>
      <p:ext uri="{BB962C8B-B14F-4D97-AF65-F5344CB8AC3E}">
        <p14:creationId xmlns:p14="http://schemas.microsoft.com/office/powerpoint/2010/main" val="36020088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Literary text requirements </a:t>
            </a:r>
            <a:endParaRPr lang="en-GB" dirty="0"/>
          </a:p>
        </p:txBody>
      </p:sp>
      <p:sp>
        <p:nvSpPr>
          <p:cNvPr id="3" name="Content Placeholder 2"/>
          <p:cNvSpPr>
            <a:spLocks noGrp="1"/>
          </p:cNvSpPr>
          <p:nvPr>
            <p:ph idx="1"/>
          </p:nvPr>
        </p:nvSpPr>
        <p:spPr/>
        <p:txBody>
          <a:bodyPr/>
          <a:lstStyle/>
          <a:p>
            <a:pPr marL="0" indent="0">
              <a:buNone/>
            </a:pPr>
            <a:r>
              <a:rPr lang="en-GB" dirty="0"/>
              <a:t>Candidates are required to study </a:t>
            </a:r>
            <a:r>
              <a:rPr lang="en-GB" b="1" dirty="0"/>
              <a:t>three</a:t>
            </a:r>
            <a:r>
              <a:rPr lang="en-GB" dirty="0"/>
              <a:t> literary texts. The three texts must include one prose text, one poetry text and one drama text: </a:t>
            </a:r>
          </a:p>
          <a:p>
            <a:r>
              <a:rPr lang="en-GB" dirty="0" smtClean="0"/>
              <a:t>the </a:t>
            </a:r>
            <a:r>
              <a:rPr lang="en-GB" dirty="0"/>
              <a:t>texts must have been first published or performed in 1900 or later </a:t>
            </a:r>
          </a:p>
          <a:p>
            <a:r>
              <a:rPr lang="en-GB" dirty="0" smtClean="0"/>
              <a:t>one </a:t>
            </a:r>
            <a:r>
              <a:rPr lang="en-GB" dirty="0"/>
              <a:t>literary text must have been first published or performed after 2000. </a:t>
            </a:r>
          </a:p>
        </p:txBody>
      </p:sp>
    </p:spTree>
    <p:extLst>
      <p:ext uri="{BB962C8B-B14F-4D97-AF65-F5344CB8AC3E}">
        <p14:creationId xmlns:p14="http://schemas.microsoft.com/office/powerpoint/2010/main" val="7595079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Task 2: Comparative Essay </a:t>
            </a:r>
            <a:endParaRPr lang="en-GB" dirty="0"/>
          </a:p>
        </p:txBody>
      </p:sp>
      <p:sp>
        <p:nvSpPr>
          <p:cNvPr id="3" name="Content Placeholder 2"/>
          <p:cNvSpPr>
            <a:spLocks noGrp="1"/>
          </p:cNvSpPr>
          <p:nvPr>
            <p:ph idx="1"/>
          </p:nvPr>
        </p:nvSpPr>
        <p:spPr/>
        <p:txBody>
          <a:bodyPr>
            <a:normAutofit fontScale="70000" lnSpcReduction="20000"/>
          </a:bodyPr>
          <a:lstStyle/>
          <a:p>
            <a:pPr marL="0" indent="0">
              <a:buNone/>
            </a:pPr>
            <a:r>
              <a:rPr lang="en-GB" dirty="0" smtClean="0"/>
              <a:t>Candidates </a:t>
            </a:r>
            <a:r>
              <a:rPr lang="en-GB" dirty="0"/>
              <a:t>submit an essay considering </a:t>
            </a:r>
            <a:r>
              <a:rPr lang="en-GB" b="1" dirty="0"/>
              <a:t>two</a:t>
            </a:r>
            <a:r>
              <a:rPr lang="en-GB" dirty="0"/>
              <a:t> texts exploring </a:t>
            </a:r>
            <a:r>
              <a:rPr lang="en-GB" b="1" dirty="0"/>
              <a:t>contrasts and comparisons</a:t>
            </a:r>
            <a:r>
              <a:rPr lang="en-GB" dirty="0"/>
              <a:t> between them, informed by different interpretations and an understanding of contexts. </a:t>
            </a:r>
          </a:p>
          <a:p>
            <a:pPr marL="0" indent="0">
              <a:buNone/>
            </a:pPr>
            <a:r>
              <a:rPr lang="en-GB" dirty="0"/>
              <a:t>What do we mean by ‘different interpretations’? </a:t>
            </a:r>
            <a:endParaRPr lang="en-GB" dirty="0" smtClean="0"/>
          </a:p>
          <a:p>
            <a:r>
              <a:rPr lang="en-GB" dirty="0" smtClean="0"/>
              <a:t>reference </a:t>
            </a:r>
            <a:r>
              <a:rPr lang="en-GB" dirty="0"/>
              <a:t>to recognised critics </a:t>
            </a:r>
          </a:p>
          <a:p>
            <a:r>
              <a:rPr lang="en-GB" dirty="0"/>
              <a:t>different theatrical interpretations of drama where candidates discuss different directors’ presentations or different actors’ portrayals </a:t>
            </a:r>
          </a:p>
          <a:p>
            <a:r>
              <a:rPr lang="en-GB" dirty="0"/>
              <a:t>exploring a text in relation to, for example, Aristotelian or other concepts of tragedy </a:t>
            </a:r>
          </a:p>
          <a:p>
            <a:r>
              <a:rPr lang="en-GB" dirty="0"/>
              <a:t>developing a theoretical approach to the study of their texts (feminism or Marxism, for example) </a:t>
            </a:r>
          </a:p>
          <a:p>
            <a:r>
              <a:rPr lang="en-GB" dirty="0"/>
              <a:t>different interpretations of texts produced through rewriting or television/film adaptations. </a:t>
            </a:r>
          </a:p>
        </p:txBody>
      </p:sp>
    </p:spTree>
    <p:extLst>
      <p:ext uri="{BB962C8B-B14F-4D97-AF65-F5344CB8AC3E}">
        <p14:creationId xmlns:p14="http://schemas.microsoft.com/office/powerpoint/2010/main" val="777359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Texts</a:t>
            </a:r>
            <a:endParaRPr lang="en-GB" dirty="0"/>
          </a:p>
        </p:txBody>
      </p:sp>
      <p:sp>
        <p:nvSpPr>
          <p:cNvPr id="3" name="Content Placeholder 2"/>
          <p:cNvSpPr>
            <a:spLocks noGrp="1"/>
          </p:cNvSpPr>
          <p:nvPr>
            <p:ph idx="1"/>
          </p:nvPr>
        </p:nvSpPr>
        <p:spPr/>
        <p:txBody>
          <a:bodyPr/>
          <a:lstStyle/>
          <a:p>
            <a:r>
              <a:rPr lang="en-GB" b="1" dirty="0" smtClean="0"/>
              <a:t>This task must be based on two literary texts. </a:t>
            </a:r>
          </a:p>
          <a:p>
            <a:endParaRPr lang="en-GB" b="1" dirty="0"/>
          </a:p>
          <a:p>
            <a:r>
              <a:rPr lang="en-GB" dirty="0" smtClean="0"/>
              <a:t>The History Boys by Alan Bennett</a:t>
            </a:r>
          </a:p>
          <a:p>
            <a:r>
              <a:rPr lang="en-GB" dirty="0" smtClean="0"/>
              <a:t>Notes On a Scandal by Zoe Heller</a:t>
            </a:r>
          </a:p>
          <a:p>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4007" y="4221087"/>
            <a:ext cx="1489379" cy="228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760" y="4221088"/>
            <a:ext cx="1451669" cy="228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467544" y="5013176"/>
            <a:ext cx="1800200" cy="369332"/>
          </a:xfrm>
          <a:prstGeom prst="rect">
            <a:avLst/>
          </a:prstGeom>
          <a:noFill/>
        </p:spPr>
        <p:txBody>
          <a:bodyPr wrap="square" rtlCol="0">
            <a:spAutoFit/>
          </a:bodyPr>
          <a:lstStyle/>
          <a:p>
            <a:r>
              <a:rPr lang="en-GB" dirty="0" smtClean="0"/>
              <a:t>Published 2004</a:t>
            </a:r>
            <a:endParaRPr lang="en-GB" dirty="0"/>
          </a:p>
        </p:txBody>
      </p:sp>
      <p:sp>
        <p:nvSpPr>
          <p:cNvPr id="5" name="TextBox 4"/>
          <p:cNvSpPr txBox="1"/>
          <p:nvPr/>
        </p:nvSpPr>
        <p:spPr>
          <a:xfrm>
            <a:off x="6516216" y="4984650"/>
            <a:ext cx="2016224" cy="369332"/>
          </a:xfrm>
          <a:prstGeom prst="rect">
            <a:avLst/>
          </a:prstGeom>
          <a:noFill/>
        </p:spPr>
        <p:txBody>
          <a:bodyPr wrap="square" rtlCol="0">
            <a:spAutoFit/>
          </a:bodyPr>
          <a:lstStyle/>
          <a:p>
            <a:r>
              <a:rPr lang="en-GB" smtClean="0"/>
              <a:t>Published 2003</a:t>
            </a:r>
            <a:endParaRPr lang="en-GB" dirty="0"/>
          </a:p>
        </p:txBody>
      </p:sp>
    </p:spTree>
    <p:extLst>
      <p:ext uri="{BB962C8B-B14F-4D97-AF65-F5344CB8AC3E}">
        <p14:creationId xmlns:p14="http://schemas.microsoft.com/office/powerpoint/2010/main" val="8299154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Possible task titles:</a:t>
            </a:r>
            <a:endParaRPr lang="en-GB" dirty="0"/>
          </a:p>
        </p:txBody>
      </p:sp>
      <p:sp>
        <p:nvSpPr>
          <p:cNvPr id="3" name="Content Placeholder 2"/>
          <p:cNvSpPr>
            <a:spLocks noGrp="1"/>
          </p:cNvSpPr>
          <p:nvPr>
            <p:ph idx="1"/>
          </p:nvPr>
        </p:nvSpPr>
        <p:spPr/>
        <p:txBody>
          <a:bodyPr>
            <a:normAutofit fontScale="70000" lnSpcReduction="20000"/>
          </a:bodyPr>
          <a:lstStyle/>
          <a:p>
            <a:r>
              <a:rPr lang="en-GB" dirty="0"/>
              <a:t>Compare and contrast ways in which </a:t>
            </a:r>
            <a:r>
              <a:rPr lang="en-GB" dirty="0" smtClean="0"/>
              <a:t>Bennett </a:t>
            </a:r>
            <a:r>
              <a:rPr lang="en-GB" dirty="0"/>
              <a:t>and </a:t>
            </a:r>
            <a:r>
              <a:rPr lang="en-GB" dirty="0" smtClean="0"/>
              <a:t>Heller </a:t>
            </a:r>
            <a:r>
              <a:rPr lang="en-GB" dirty="0"/>
              <a:t>present responses to social background in </a:t>
            </a:r>
            <a:r>
              <a:rPr lang="en-GB" i="1" dirty="0" smtClean="0"/>
              <a:t>The History Boys </a:t>
            </a:r>
            <a:r>
              <a:rPr lang="en-GB" dirty="0"/>
              <a:t>and </a:t>
            </a:r>
            <a:r>
              <a:rPr lang="en-GB" i="1" dirty="0" smtClean="0"/>
              <a:t>Notes on a Scandal</a:t>
            </a:r>
            <a:r>
              <a:rPr lang="en-GB" dirty="0" smtClean="0"/>
              <a:t>. </a:t>
            </a:r>
            <a:endParaRPr lang="en-GB" dirty="0"/>
          </a:p>
          <a:p>
            <a:r>
              <a:rPr lang="en-GB" dirty="0"/>
              <a:t>‘Growing up, these texts confirm, is hard to do.’ By comparing the treatment of growing up in </a:t>
            </a:r>
            <a:r>
              <a:rPr lang="en-GB" i="1" dirty="0" smtClean="0"/>
              <a:t>The History Boys </a:t>
            </a:r>
            <a:r>
              <a:rPr lang="en-GB" dirty="0"/>
              <a:t>and </a:t>
            </a:r>
            <a:r>
              <a:rPr lang="en-GB" i="1" dirty="0" smtClean="0"/>
              <a:t>Notes on a Scandal</a:t>
            </a:r>
            <a:r>
              <a:rPr lang="en-GB" dirty="0" smtClean="0"/>
              <a:t>, </a:t>
            </a:r>
            <a:r>
              <a:rPr lang="en-GB" dirty="0"/>
              <a:t>say how far and in what ways these texts lead you to agree with this view. </a:t>
            </a:r>
          </a:p>
          <a:p>
            <a:r>
              <a:rPr lang="en-GB" dirty="0"/>
              <a:t>Compare ways in which </a:t>
            </a:r>
            <a:r>
              <a:rPr lang="en-GB" dirty="0" smtClean="0"/>
              <a:t>Bennett </a:t>
            </a:r>
            <a:r>
              <a:rPr lang="en-GB" dirty="0"/>
              <a:t>and </a:t>
            </a:r>
            <a:r>
              <a:rPr lang="en-GB" dirty="0" smtClean="0"/>
              <a:t>Heller </a:t>
            </a:r>
            <a:r>
              <a:rPr lang="en-GB" dirty="0"/>
              <a:t>present </a:t>
            </a:r>
            <a:r>
              <a:rPr lang="en-GB" dirty="0" smtClean="0"/>
              <a:t>the young </a:t>
            </a:r>
            <a:r>
              <a:rPr lang="en-GB" dirty="0"/>
              <a:t>protagonists of </a:t>
            </a:r>
            <a:r>
              <a:rPr lang="en-GB" i="1" dirty="0" smtClean="0"/>
              <a:t>The History Boys </a:t>
            </a:r>
            <a:r>
              <a:rPr lang="en-GB" dirty="0" smtClean="0"/>
              <a:t>and </a:t>
            </a:r>
            <a:r>
              <a:rPr lang="en-GB" i="1" dirty="0" smtClean="0"/>
              <a:t>Notes on a Scandal </a:t>
            </a:r>
            <a:r>
              <a:rPr lang="en-GB" dirty="0"/>
              <a:t>as </a:t>
            </a:r>
            <a:r>
              <a:rPr lang="en-GB" dirty="0" smtClean="0"/>
              <a:t>vulnerable characters who are exploited by the older generation. </a:t>
            </a:r>
          </a:p>
          <a:p>
            <a:r>
              <a:rPr lang="en-GB" dirty="0"/>
              <a:t>Compare and contrast ways in which Bennett and </a:t>
            </a:r>
            <a:r>
              <a:rPr lang="en-GB" dirty="0" smtClean="0"/>
              <a:t>Heller </a:t>
            </a:r>
            <a:r>
              <a:rPr lang="en-GB" dirty="0"/>
              <a:t>explore the relationships between teachers and young people in </a:t>
            </a:r>
            <a:r>
              <a:rPr lang="en-GB" i="1" dirty="0"/>
              <a:t>The History Boys </a:t>
            </a:r>
            <a:r>
              <a:rPr lang="en-GB" dirty="0"/>
              <a:t>and </a:t>
            </a:r>
            <a:r>
              <a:rPr lang="en-GB" i="1" dirty="0" smtClean="0"/>
              <a:t>Notes on a Scandal</a:t>
            </a:r>
            <a:r>
              <a:rPr lang="en-GB" dirty="0" smtClean="0"/>
              <a:t>.</a:t>
            </a:r>
            <a:endParaRPr lang="en-GB" dirty="0"/>
          </a:p>
        </p:txBody>
      </p:sp>
    </p:spTree>
    <p:extLst>
      <p:ext uri="{BB962C8B-B14F-4D97-AF65-F5344CB8AC3E}">
        <p14:creationId xmlns:p14="http://schemas.microsoft.com/office/powerpoint/2010/main" val="10753810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Assessment Criteria</a:t>
            </a:r>
            <a:endParaRPr lang="en-GB" dirty="0"/>
          </a:p>
        </p:txBody>
      </p:sp>
      <p:sp>
        <p:nvSpPr>
          <p:cNvPr id="3" name="Content Placeholder 2"/>
          <p:cNvSpPr>
            <a:spLocks noGrp="1"/>
          </p:cNvSpPr>
          <p:nvPr>
            <p:ph idx="1"/>
          </p:nvPr>
        </p:nvSpPr>
        <p:spPr/>
        <p:txBody>
          <a:bodyPr>
            <a:normAutofit fontScale="70000" lnSpcReduction="20000"/>
          </a:bodyPr>
          <a:lstStyle/>
          <a:p>
            <a:pPr marL="0" indent="0">
              <a:buNone/>
            </a:pPr>
            <a:r>
              <a:rPr lang="en-GB" b="1" dirty="0"/>
              <a:t>Task 2: Comparative Essay (25 marks) </a:t>
            </a:r>
            <a:endParaRPr lang="en-GB" dirty="0"/>
          </a:p>
          <a:p>
            <a:pPr marL="0" indent="0">
              <a:buNone/>
            </a:pPr>
            <a:r>
              <a:rPr lang="en-GB" dirty="0"/>
              <a:t>Candidates are required to produce an essay exploring connections and comparisons across texts. </a:t>
            </a:r>
            <a:r>
              <a:rPr lang="en-GB" dirty="0" smtClean="0"/>
              <a:t>Candidates </a:t>
            </a:r>
            <a:r>
              <a:rPr lang="en-GB" dirty="0"/>
              <a:t>are assessed on: </a:t>
            </a:r>
            <a:endParaRPr lang="en-GB" dirty="0" smtClean="0"/>
          </a:p>
          <a:p>
            <a:pPr marL="0" indent="0">
              <a:buNone/>
            </a:pPr>
            <a:endParaRPr lang="en-GB" dirty="0"/>
          </a:p>
          <a:p>
            <a:r>
              <a:rPr lang="en-GB" b="1" dirty="0"/>
              <a:t>AO1: </a:t>
            </a:r>
            <a:r>
              <a:rPr lang="en-GB" dirty="0"/>
              <a:t>Articulate informed, personal and creative responses to literary texts, using associated concepts and terminology, and coherent, accurate written expression </a:t>
            </a:r>
          </a:p>
          <a:p>
            <a:r>
              <a:rPr lang="en-GB" b="1" dirty="0"/>
              <a:t>AO2: </a:t>
            </a:r>
            <a:r>
              <a:rPr lang="en-GB" dirty="0"/>
              <a:t>Analyse ways in which meanings are shaped in literary texts </a:t>
            </a:r>
          </a:p>
          <a:p>
            <a:r>
              <a:rPr lang="en-GB" b="1" dirty="0"/>
              <a:t>AO3: </a:t>
            </a:r>
            <a:r>
              <a:rPr lang="en-GB" dirty="0"/>
              <a:t>Demonstrate understanding of the significance and influence of the contexts in which literary texts are written and received </a:t>
            </a:r>
          </a:p>
          <a:p>
            <a:r>
              <a:rPr lang="en-GB" b="1" dirty="0"/>
              <a:t>AO4: </a:t>
            </a:r>
            <a:r>
              <a:rPr lang="en-GB" dirty="0"/>
              <a:t>Explore connections across literary texts </a:t>
            </a:r>
          </a:p>
          <a:p>
            <a:r>
              <a:rPr lang="en-GB" b="1" dirty="0"/>
              <a:t>AO5: </a:t>
            </a:r>
            <a:r>
              <a:rPr lang="en-GB" dirty="0"/>
              <a:t>Explore literary texts informed by different interpretations. </a:t>
            </a:r>
            <a:endParaRPr lang="en-GB" dirty="0" smtClean="0"/>
          </a:p>
          <a:p>
            <a:pPr marL="0" indent="0">
              <a:buNone/>
            </a:pPr>
            <a:endParaRPr lang="en-GB" dirty="0" smtClean="0"/>
          </a:p>
          <a:p>
            <a:pPr marL="0" indent="0">
              <a:buNone/>
            </a:pPr>
            <a:r>
              <a:rPr lang="en-GB" dirty="0" smtClean="0"/>
              <a:t>In </a:t>
            </a:r>
            <a:r>
              <a:rPr lang="en-GB" b="1" dirty="0"/>
              <a:t>Task 2 </a:t>
            </a:r>
            <a:r>
              <a:rPr lang="en-GB" u="sng" dirty="0"/>
              <a:t>all five assessment objectives are equally </a:t>
            </a:r>
            <a:r>
              <a:rPr lang="en-GB" u="sng" dirty="0" smtClean="0"/>
              <a:t>weighted</a:t>
            </a:r>
            <a:r>
              <a:rPr lang="en-GB" u="sng" dirty="0"/>
              <a:t> </a:t>
            </a:r>
            <a:r>
              <a:rPr lang="en-GB" u="sng" dirty="0" smtClean="0"/>
              <a:t>at 20%</a:t>
            </a:r>
            <a:endParaRPr lang="en-GB" u="sng" dirty="0"/>
          </a:p>
        </p:txBody>
      </p:sp>
    </p:spTree>
    <p:extLst>
      <p:ext uri="{BB962C8B-B14F-4D97-AF65-F5344CB8AC3E}">
        <p14:creationId xmlns:p14="http://schemas.microsoft.com/office/powerpoint/2010/main" val="29387127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Regulations </a:t>
            </a:r>
            <a:endParaRPr lang="en-GB" dirty="0"/>
          </a:p>
        </p:txBody>
      </p:sp>
      <p:sp>
        <p:nvSpPr>
          <p:cNvPr id="3" name="Content Placeholder 2"/>
          <p:cNvSpPr>
            <a:spLocks noGrp="1"/>
          </p:cNvSpPr>
          <p:nvPr>
            <p:ph idx="1"/>
          </p:nvPr>
        </p:nvSpPr>
        <p:spPr>
          <a:xfrm>
            <a:off x="457200" y="1600200"/>
            <a:ext cx="8229600" cy="5257800"/>
          </a:xfrm>
        </p:spPr>
        <p:txBody>
          <a:bodyPr>
            <a:normAutofit fontScale="55000" lnSpcReduction="20000"/>
          </a:bodyPr>
          <a:lstStyle/>
          <a:p>
            <a:r>
              <a:rPr lang="en-GB" dirty="0" smtClean="0"/>
              <a:t>The </a:t>
            </a:r>
            <a:r>
              <a:rPr lang="en-GB" dirty="0"/>
              <a:t>suggested length of work in a folder is 3000 </a:t>
            </a:r>
            <a:r>
              <a:rPr lang="en-GB" dirty="0" smtClean="0"/>
              <a:t>words (task 1 approx 1000, task 2 </a:t>
            </a:r>
            <a:r>
              <a:rPr lang="en-GB" dirty="0" err="1" smtClean="0"/>
              <a:t>approx</a:t>
            </a:r>
            <a:r>
              <a:rPr lang="en-GB" dirty="0" smtClean="0"/>
              <a:t> 2000. A </a:t>
            </a:r>
            <a:r>
              <a:rPr lang="en-GB" dirty="0"/>
              <a:t>learner will not be specifically penalised for exceeding the suggested word length, however any response that significantly differs from this word count is likely to be self-penalising either by not demonstrating the AOs to the required level, or through lacking coherence and concision. </a:t>
            </a:r>
          </a:p>
          <a:p>
            <a:endParaRPr lang="en-GB" b="1" dirty="0" smtClean="0"/>
          </a:p>
          <a:p>
            <a:r>
              <a:rPr lang="en-GB" b="1" dirty="0" smtClean="0"/>
              <a:t>Quotations </a:t>
            </a:r>
            <a:r>
              <a:rPr lang="en-GB" dirty="0" smtClean="0"/>
              <a:t>If </a:t>
            </a:r>
            <a:r>
              <a:rPr lang="en-GB" dirty="0"/>
              <a:t>quotations from secondary sources are used, they must be acknowledged by use of footnotes (quotations and footnotes do not form part of the word count). </a:t>
            </a:r>
            <a:endParaRPr lang="en-GB" dirty="0" smtClean="0"/>
          </a:p>
          <a:p>
            <a:endParaRPr lang="en-GB" dirty="0"/>
          </a:p>
          <a:p>
            <a:r>
              <a:rPr lang="en-GB" b="1" dirty="0"/>
              <a:t>Bibliography </a:t>
            </a:r>
            <a:r>
              <a:rPr lang="en-GB" dirty="0" smtClean="0"/>
              <a:t>All </a:t>
            </a:r>
            <a:r>
              <a:rPr lang="en-GB" dirty="0"/>
              <a:t>work must be accompanied by a complete bibliography. This must include, for books and periodicals, page numbers, publishers and dates, and for newspaper or magazine articles, titles, dates and sources (where known). Video and audio resources used must also be stated. For material taken from Internet sources, the full address is required. So that teachers can authenticate candidates’ work with confidence, teachers are required to obtain a copy of all Internet materials used. If, for any reason, a candidate has used no additional resource material, a statement to this effect must be included. (The bibliography does not form part of the word count.)</a:t>
            </a:r>
          </a:p>
        </p:txBody>
      </p:sp>
    </p:spTree>
    <p:extLst>
      <p:ext uri="{BB962C8B-B14F-4D97-AF65-F5344CB8AC3E}">
        <p14:creationId xmlns:p14="http://schemas.microsoft.com/office/powerpoint/2010/main" val="20233146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a:t>
            </a:r>
            <a:r>
              <a:rPr lang="en-GB" dirty="0" smtClean="0"/>
              <a:t>eadlines</a:t>
            </a:r>
            <a:endParaRPr lang="en-GB" dirty="0"/>
          </a:p>
        </p:txBody>
      </p:sp>
      <p:sp>
        <p:nvSpPr>
          <p:cNvPr id="3" name="Content Placeholder 2"/>
          <p:cNvSpPr>
            <a:spLocks noGrp="1"/>
          </p:cNvSpPr>
          <p:nvPr>
            <p:ph idx="1"/>
          </p:nvPr>
        </p:nvSpPr>
        <p:spPr/>
        <p:txBody>
          <a:bodyPr>
            <a:normAutofit fontScale="92500" lnSpcReduction="20000"/>
          </a:bodyPr>
          <a:lstStyle/>
          <a:p>
            <a:r>
              <a:rPr lang="en-GB" sz="3000" dirty="0" smtClean="0"/>
              <a:t>Read Notes on A Scandal </a:t>
            </a:r>
            <a:r>
              <a:rPr lang="en-GB" sz="3000" b="1" dirty="0" smtClean="0"/>
              <a:t>6</a:t>
            </a:r>
            <a:r>
              <a:rPr lang="en-GB" sz="3000" b="1" baseline="30000" dirty="0" smtClean="0"/>
              <a:t>th</a:t>
            </a:r>
            <a:r>
              <a:rPr lang="en-GB" sz="3000" b="1" dirty="0" smtClean="0"/>
              <a:t> June</a:t>
            </a:r>
          </a:p>
          <a:p>
            <a:r>
              <a:rPr lang="en-GB" sz="3000" dirty="0" smtClean="0"/>
              <a:t>Pick your question and provide a brief initial outline of your response (main points) </a:t>
            </a:r>
            <a:r>
              <a:rPr lang="en-GB" sz="3000" b="1" dirty="0" smtClean="0"/>
              <a:t>13</a:t>
            </a:r>
            <a:r>
              <a:rPr lang="en-GB" sz="3000" b="1" baseline="30000" dirty="0" smtClean="0"/>
              <a:t>th</a:t>
            </a:r>
            <a:r>
              <a:rPr lang="en-GB" sz="3000" b="1" dirty="0" smtClean="0"/>
              <a:t> June</a:t>
            </a:r>
          </a:p>
          <a:p>
            <a:r>
              <a:rPr lang="en-GB" sz="3000" dirty="0"/>
              <a:t>P</a:t>
            </a:r>
            <a:r>
              <a:rPr lang="en-GB" sz="3000" dirty="0" smtClean="0"/>
              <a:t>eriod of reading and research in relation to question, plus class discussions/presentations/collaboration</a:t>
            </a:r>
          </a:p>
          <a:p>
            <a:r>
              <a:rPr lang="en-GB" sz="3000" dirty="0" smtClean="0"/>
              <a:t>Create and submit a detailed plan for tutorial feedback </a:t>
            </a:r>
            <a:r>
              <a:rPr lang="en-GB" sz="3000" b="1" dirty="0" smtClean="0"/>
              <a:t>7</a:t>
            </a:r>
            <a:r>
              <a:rPr lang="en-GB" sz="3000" b="1" baseline="30000" dirty="0" smtClean="0"/>
              <a:t>th</a:t>
            </a:r>
            <a:r>
              <a:rPr lang="en-GB" sz="3000" b="1" dirty="0" smtClean="0"/>
              <a:t> July</a:t>
            </a:r>
          </a:p>
          <a:p>
            <a:r>
              <a:rPr lang="en-GB" sz="3000" dirty="0" smtClean="0"/>
              <a:t>Submit first draft for tutorial feedback </a:t>
            </a:r>
            <a:r>
              <a:rPr lang="en-GB" sz="3000" b="1" dirty="0"/>
              <a:t>7</a:t>
            </a:r>
            <a:r>
              <a:rPr lang="en-GB" sz="3000" b="1" baseline="30000" dirty="0" smtClean="0"/>
              <a:t>th</a:t>
            </a:r>
            <a:r>
              <a:rPr lang="en-GB" sz="3000" b="1" dirty="0" smtClean="0"/>
              <a:t> September</a:t>
            </a:r>
          </a:p>
          <a:p>
            <a:r>
              <a:rPr lang="en-GB" sz="3000" dirty="0" smtClean="0"/>
              <a:t>Edit and redraft </a:t>
            </a:r>
          </a:p>
          <a:p>
            <a:r>
              <a:rPr lang="en-GB" sz="3000" dirty="0" smtClean="0"/>
              <a:t>Submit final essay </a:t>
            </a:r>
            <a:r>
              <a:rPr lang="en-GB" sz="3000" b="1" dirty="0" smtClean="0"/>
              <a:t>10</a:t>
            </a:r>
            <a:r>
              <a:rPr lang="en-GB" sz="3000" b="1" baseline="30000" dirty="0" smtClean="0"/>
              <a:t>th</a:t>
            </a:r>
            <a:r>
              <a:rPr lang="en-GB" sz="3000" b="1" dirty="0" smtClean="0"/>
              <a:t> October</a:t>
            </a:r>
            <a:endParaRPr lang="en-GB" sz="3000" dirty="0" smtClean="0"/>
          </a:p>
          <a:p>
            <a:endParaRPr lang="en-GB" dirty="0"/>
          </a:p>
        </p:txBody>
      </p:sp>
    </p:spTree>
    <p:extLst>
      <p:ext uri="{BB962C8B-B14F-4D97-AF65-F5344CB8AC3E}">
        <p14:creationId xmlns:p14="http://schemas.microsoft.com/office/powerpoint/2010/main" val="13428894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TotalTime>
  <Words>1814</Words>
  <Application>Microsoft Office PowerPoint</Application>
  <PresentationFormat>On-screen Show (4:3)</PresentationFormat>
  <Paragraphs>99</Paragraphs>
  <Slides>16</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Calibri</vt:lpstr>
      <vt:lpstr>Office Theme</vt:lpstr>
      <vt:lpstr>   Non Exam Assessment</vt:lpstr>
      <vt:lpstr>Component 03: Literature Post-1900 </vt:lpstr>
      <vt:lpstr>Literary text requirements </vt:lpstr>
      <vt:lpstr>Task 2: Comparative Essay </vt:lpstr>
      <vt:lpstr>Texts</vt:lpstr>
      <vt:lpstr>Possible task titles:</vt:lpstr>
      <vt:lpstr>Assessment Criteria</vt:lpstr>
      <vt:lpstr>Regulations </vt:lpstr>
      <vt:lpstr>Deadlines</vt:lpstr>
      <vt:lpstr>Common themes</vt:lpstr>
      <vt:lpstr>Other points of comparison</vt:lpstr>
      <vt:lpstr>NOAS – an overview</vt:lpstr>
      <vt:lpstr>Significance of NOAS</vt:lpstr>
      <vt:lpstr>Wider reading/context</vt:lpstr>
      <vt:lpstr>Discussion questions</vt:lpstr>
      <vt:lpstr>Discussion Questions</vt:lpstr>
    </vt:vector>
  </TitlesOfParts>
  <Company>Harlington Community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 Exam Assessment</dc:title>
  <dc:creator>estajgi</dc:creator>
  <cp:lastModifiedBy>Pankhurst K</cp:lastModifiedBy>
  <cp:revision>25</cp:revision>
  <dcterms:created xsi:type="dcterms:W3CDTF">2016-05-25T13:25:03Z</dcterms:created>
  <dcterms:modified xsi:type="dcterms:W3CDTF">2023-07-04T07:49:28Z</dcterms:modified>
</cp:coreProperties>
</file>