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5B2A69F-7BEA-472D-8024-CDBB9D6160A4}" type="datetimeFigureOut">
              <a:rPr lang="en-GB" smtClean="0"/>
              <a:t>19/05/2023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983442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B2A69F-7BEA-472D-8024-CDBB9D6160A4}" type="datetimeFigureOut">
              <a:rPr lang="en-GB" smtClean="0"/>
              <a:t>19/05/2023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332998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B2A69F-7BEA-472D-8024-CDBB9D6160A4}" type="datetimeFigureOut">
              <a:rPr lang="en-GB" smtClean="0"/>
              <a:t>19/05/2023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349503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5B2A69F-7BEA-472D-8024-CDBB9D6160A4}" type="datetimeFigureOut">
              <a:rPr lang="en-GB" smtClean="0"/>
              <a:t>19/05/2023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143681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B2A69F-7BEA-472D-8024-CDBB9D6160A4}" type="datetimeFigureOut">
              <a:rPr lang="en-GB" smtClean="0"/>
              <a:t>19/05/2023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3813864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5B2A69F-7BEA-472D-8024-CDBB9D6160A4}" type="datetimeFigureOut">
              <a:rPr lang="en-GB" smtClean="0"/>
              <a:t>19/05/2023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2028041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5B2A69F-7BEA-472D-8024-CDBB9D6160A4}" type="datetimeFigureOut">
              <a:rPr lang="en-GB" smtClean="0"/>
              <a:t>19/05/2023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277747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5B2A69F-7BEA-472D-8024-CDBB9D6160A4}" type="datetimeFigureOut">
              <a:rPr lang="en-GB" smtClean="0"/>
              <a:t>19/05/2023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289227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2A69F-7BEA-472D-8024-CDBB9D6160A4}" type="datetimeFigureOut">
              <a:rPr lang="en-GB" smtClean="0"/>
              <a:t>19/05/2023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3423275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B2A69F-7BEA-472D-8024-CDBB9D6160A4}" type="datetimeFigureOut">
              <a:rPr lang="en-GB" smtClean="0"/>
              <a:t>19/05/2023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3211248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B2A69F-7BEA-472D-8024-CDBB9D6160A4}" type="datetimeFigureOut">
              <a:rPr lang="en-GB" smtClean="0"/>
              <a:t>19/05/2023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CAA2B0-ABDC-480D-ABEB-F29D64C10C14}" type="slidenum">
              <a:rPr lang="en-GB" smtClean="0"/>
              <a:t>‹#›</a:t>
            </a:fld>
            <a:endParaRPr lang="en-GB"/>
          </a:p>
        </p:txBody>
      </p:sp>
    </p:spTree>
    <p:extLst>
      <p:ext uri="{BB962C8B-B14F-4D97-AF65-F5344CB8AC3E}">
        <p14:creationId xmlns:p14="http://schemas.microsoft.com/office/powerpoint/2010/main" val="3988668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2A69F-7BEA-472D-8024-CDBB9D6160A4}" type="datetimeFigureOut">
              <a:rPr lang="en-GB" smtClean="0"/>
              <a:t>19/05/2023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AA2B0-ABDC-480D-ABEB-F29D64C10C14}" type="slidenum">
              <a:rPr lang="en-GB" smtClean="0"/>
              <a:t>‹#›</a:t>
            </a:fld>
            <a:endParaRPr lang="en-GB"/>
          </a:p>
        </p:txBody>
      </p:sp>
    </p:spTree>
    <p:extLst>
      <p:ext uri="{BB962C8B-B14F-4D97-AF65-F5344CB8AC3E}">
        <p14:creationId xmlns:p14="http://schemas.microsoft.com/office/powerpoint/2010/main" val="820942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Preparing for the Unseen</a:t>
            </a:r>
            <a:endParaRPr lang="en-GB" dirty="0"/>
          </a:p>
        </p:txBody>
      </p:sp>
      <p:sp>
        <p:nvSpPr>
          <p:cNvPr id="3" name="Subtitle 2"/>
          <p:cNvSpPr>
            <a:spLocks noGrp="1"/>
          </p:cNvSpPr>
          <p:nvPr>
            <p:ph type="subTitle" idx="1"/>
          </p:nvPr>
        </p:nvSpPr>
        <p:spPr/>
        <p:txBody>
          <a:bodyPr/>
          <a:lstStyle/>
          <a:p>
            <a:r>
              <a:rPr lang="en-GB" dirty="0" smtClean="0"/>
              <a:t>Women in Literature</a:t>
            </a:r>
            <a:endParaRPr lang="en-GB" dirty="0"/>
          </a:p>
        </p:txBody>
      </p:sp>
    </p:spTree>
    <p:extLst>
      <p:ext uri="{BB962C8B-B14F-4D97-AF65-F5344CB8AC3E}">
        <p14:creationId xmlns:p14="http://schemas.microsoft.com/office/powerpoint/2010/main" val="3778226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78283"/>
          </a:xfrm>
        </p:spPr>
        <p:txBody>
          <a:bodyPr>
            <a:normAutofit fontScale="90000"/>
          </a:bodyPr>
          <a:lstStyle/>
          <a:p>
            <a:r>
              <a:rPr lang="en-GB" dirty="0" smtClean="0"/>
              <a:t>Mini Practice Write a critical appreciation of this passage, relating to your discussion to your reading concerning Women in Literature. Use a quote from Tess, and a quote from </a:t>
            </a:r>
            <a:r>
              <a:rPr lang="en-GB" dirty="0" err="1" smtClean="0"/>
              <a:t>SnS</a:t>
            </a:r>
            <a:endParaRPr lang="en-GB" dirty="0"/>
          </a:p>
        </p:txBody>
      </p:sp>
      <p:sp>
        <p:nvSpPr>
          <p:cNvPr id="3" name="Content Placeholder 2"/>
          <p:cNvSpPr>
            <a:spLocks noGrp="1"/>
          </p:cNvSpPr>
          <p:nvPr>
            <p:ph idx="1"/>
          </p:nvPr>
        </p:nvSpPr>
        <p:spPr>
          <a:xfrm>
            <a:off x="838200" y="2993721"/>
            <a:ext cx="10515600" cy="3183242"/>
          </a:xfrm>
        </p:spPr>
        <p:txBody>
          <a:bodyPr>
            <a:normAutofit lnSpcReduction="10000"/>
          </a:bodyPr>
          <a:lstStyle/>
          <a:p>
            <a:r>
              <a:rPr lang="en-GB" dirty="0" smtClean="0"/>
              <a:t>“No </a:t>
            </a:r>
            <a:r>
              <a:rPr lang="en-GB" dirty="0"/>
              <a:t>man under Heaven deserves these sacrifices from us women. Men! They are the enemies of our innocence and our peace — they drag us away from our parents' love and our sisters' friendship — they take us body and soul to themselves, and fasten our helpless lives to theirs as they chain up a dog to his kennel</a:t>
            </a:r>
            <a:r>
              <a:rPr lang="en-GB" dirty="0" smtClean="0"/>
              <a:t>. And what does the best of them give us in return? Let me go, Laura – I’m mad when I think of it!“ William </a:t>
            </a:r>
            <a:r>
              <a:rPr lang="en-GB" dirty="0" err="1" smtClean="0"/>
              <a:t>Wilkie</a:t>
            </a:r>
            <a:r>
              <a:rPr lang="en-GB" dirty="0" smtClean="0"/>
              <a:t> Collins ‘The Woman in White’ (1860)</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162935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7374"/>
          </a:xfrm>
        </p:spPr>
        <p:txBody>
          <a:bodyPr/>
          <a:lstStyle/>
          <a:p>
            <a:r>
              <a:rPr lang="en-GB" dirty="0" smtClean="0"/>
              <a:t>Annotations</a:t>
            </a:r>
            <a:endParaRPr lang="en-GB" dirty="0"/>
          </a:p>
        </p:txBody>
      </p:sp>
      <p:sp>
        <p:nvSpPr>
          <p:cNvPr id="3" name="Content Placeholder 2"/>
          <p:cNvSpPr>
            <a:spLocks noGrp="1"/>
          </p:cNvSpPr>
          <p:nvPr>
            <p:ph idx="1"/>
          </p:nvPr>
        </p:nvSpPr>
        <p:spPr>
          <a:xfrm>
            <a:off x="838200" y="1202500"/>
            <a:ext cx="10515600" cy="4974463"/>
          </a:xfrm>
        </p:spPr>
        <p:txBody>
          <a:bodyPr/>
          <a:lstStyle/>
          <a:p>
            <a:r>
              <a:rPr lang="en-GB" dirty="0" smtClean="0"/>
              <a:t>Dramatic short sentence showing extreme frustration</a:t>
            </a:r>
          </a:p>
          <a:p>
            <a:r>
              <a:rPr lang="en-GB" dirty="0" smtClean="0"/>
              <a:t>Forceful verbs – drag, take, fasten</a:t>
            </a:r>
          </a:p>
          <a:p>
            <a:r>
              <a:rPr lang="en-GB" dirty="0" smtClean="0"/>
              <a:t>Simile suggesting women treated as possessions or animals</a:t>
            </a:r>
            <a:endParaRPr lang="en-GB" dirty="0"/>
          </a:p>
        </p:txBody>
      </p:sp>
    </p:spTree>
    <p:extLst>
      <p:ext uri="{BB962C8B-B14F-4D97-AF65-F5344CB8AC3E}">
        <p14:creationId xmlns:p14="http://schemas.microsoft.com/office/powerpoint/2010/main" val="2915427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Exemplar Response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This Victorian passage consists of an enraged indictment of the repressive way men treat women before and after marriage. They are ‘enemies’ who ‘drag’ women into becoming wives, away from loving homes and fulfilling relationships with other women. Both noun and verb pit men and women against each other, with men as the powerful, ruthless aggressors and women as the passive victims. The speaker declares that men ‘fasten’ women to them ‘as they chain up a dog to his kennel’, and this simile emphasises the paralysing, stultifying, dehumanising lack of freedom for women within marriage, both physically in being tied to the domestic sphere, and intellectually. The idea of men causing women to suffer post-marriage is </a:t>
            </a:r>
            <a:r>
              <a:rPr lang="en-GB" dirty="0" err="1" smtClean="0"/>
              <a:t>sen</a:t>
            </a:r>
            <a:r>
              <a:rPr lang="en-GB" dirty="0" smtClean="0"/>
              <a:t> in numerous 19</a:t>
            </a:r>
            <a:r>
              <a:rPr lang="en-GB" baseline="30000" dirty="0" smtClean="0"/>
              <a:t>th</a:t>
            </a:r>
            <a:r>
              <a:rPr lang="en-GB" dirty="0" smtClean="0"/>
              <a:t> Century texts, most notably in the language and behaviour of Angel Clare in Tess of the D’Urbervilles. He looks forward to the day Tess will become his ‘property’, yet abandons her once he discovers that she is not a ‘pure and saintly woman’ – a course which ultimately results in her death.</a:t>
            </a:r>
            <a:endParaRPr lang="en-GB" dirty="0"/>
          </a:p>
        </p:txBody>
      </p:sp>
    </p:spTree>
    <p:extLst>
      <p:ext uri="{BB962C8B-B14F-4D97-AF65-F5344CB8AC3E}">
        <p14:creationId xmlns:p14="http://schemas.microsoft.com/office/powerpoint/2010/main" val="3427481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AO’s</a:t>
            </a:r>
            <a:endParaRPr lang="en-GB" dirty="0"/>
          </a:p>
        </p:txBody>
      </p:sp>
      <p:sp>
        <p:nvSpPr>
          <p:cNvPr id="3" name="Content Placeholder 2"/>
          <p:cNvSpPr>
            <a:spLocks noGrp="1"/>
          </p:cNvSpPr>
          <p:nvPr>
            <p:ph idx="1"/>
          </p:nvPr>
        </p:nvSpPr>
        <p:spPr/>
        <p:txBody>
          <a:bodyPr>
            <a:normAutofit lnSpcReduction="10000"/>
          </a:bodyPr>
          <a:lstStyle/>
          <a:p>
            <a:r>
              <a:rPr lang="en-GB" dirty="0" smtClean="0"/>
              <a:t>AO2 75%: Consistently detailed analysis of language, form and structure. Excellent use of analytical methods. Quotations blended into discussion.</a:t>
            </a:r>
          </a:p>
          <a:p>
            <a:r>
              <a:rPr lang="en-GB" dirty="0" smtClean="0"/>
              <a:t>AO3 12.5% Context written and received</a:t>
            </a:r>
          </a:p>
          <a:p>
            <a:r>
              <a:rPr lang="en-GB" dirty="0" smtClean="0"/>
              <a:t>AO1 12.5% Excellent understanding of text, detailed argument, well developed. Fluent writing. Critical concepts. Accurate terminology.</a:t>
            </a:r>
          </a:p>
          <a:p>
            <a:endParaRPr lang="en-GB" dirty="0"/>
          </a:p>
          <a:p>
            <a:r>
              <a:rPr lang="en-GB" dirty="0" smtClean="0"/>
              <a:t>How are women revealed in this text? What does it say about the position of women then and now. Quotes and references from OTHER well-chosen texts. Have a series of quotes ready for a range of ideas</a:t>
            </a:r>
            <a:endParaRPr lang="en-GB" dirty="0"/>
          </a:p>
        </p:txBody>
      </p:sp>
    </p:spTree>
    <p:extLst>
      <p:ext uri="{BB962C8B-B14F-4D97-AF65-F5344CB8AC3E}">
        <p14:creationId xmlns:p14="http://schemas.microsoft.com/office/powerpoint/2010/main" val="2286104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Tess of the D’Urbervilles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Tess – beautiful but ‘absent’ parents. Dad learns that the </a:t>
            </a:r>
            <a:r>
              <a:rPr lang="en-GB" dirty="0" err="1" smtClean="0"/>
              <a:t>Durbeyfields</a:t>
            </a:r>
            <a:r>
              <a:rPr lang="en-GB" dirty="0" smtClean="0"/>
              <a:t> are related to the rich </a:t>
            </a:r>
            <a:r>
              <a:rPr lang="en-GB" dirty="0" err="1" smtClean="0"/>
              <a:t>D’Urbevilles</a:t>
            </a:r>
            <a:r>
              <a:rPr lang="en-GB" dirty="0" smtClean="0"/>
              <a:t>. Tess sent to </a:t>
            </a:r>
            <a:r>
              <a:rPr lang="en-GB" dirty="0" err="1" smtClean="0"/>
              <a:t>D’Urbevilles</a:t>
            </a:r>
            <a:r>
              <a:rPr lang="en-GB" dirty="0" smtClean="0"/>
              <a:t> on a visit. They want them to offer financial support.</a:t>
            </a:r>
          </a:p>
          <a:p>
            <a:r>
              <a:rPr lang="en-GB" dirty="0" smtClean="0"/>
              <a:t>Tess goes but meets son ‘Alec’ who is attracted by her beauty. Alec is a villain. Offer Tess job in poultry farm. Tess doesn’t want to go and is afraid of Alec.</a:t>
            </a:r>
          </a:p>
          <a:p>
            <a:r>
              <a:rPr lang="en-GB" dirty="0" smtClean="0"/>
              <a:t>Tess is ‘seduced’ and ‘ruined’. She returns to her family, pregnant. Alec is unaffected, Tess is ashamed. She is only 16 and very innocent.</a:t>
            </a:r>
          </a:p>
          <a:p>
            <a:r>
              <a:rPr lang="en-GB" dirty="0" smtClean="0"/>
              <a:t>She tries to continue working but the baby becomes very ill. The baby is not baptised because of Tess being unmarried and she is terrified he will go to hell. Tess begs the vicar to give her son a Christian burial but he refuses. </a:t>
            </a:r>
            <a:endParaRPr lang="en-GB" dirty="0"/>
          </a:p>
        </p:txBody>
      </p:sp>
    </p:spTree>
    <p:extLst>
      <p:ext uri="{BB962C8B-B14F-4D97-AF65-F5344CB8AC3E}">
        <p14:creationId xmlns:p14="http://schemas.microsoft.com/office/powerpoint/2010/main" val="106561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48650"/>
          </a:xfrm>
        </p:spPr>
        <p:txBody>
          <a:bodyPr>
            <a:normAutofit fontScale="90000"/>
          </a:bodyPr>
          <a:lstStyle/>
          <a:p>
            <a:endParaRPr lang="en-GB" dirty="0"/>
          </a:p>
        </p:txBody>
      </p:sp>
      <p:sp>
        <p:nvSpPr>
          <p:cNvPr id="3" name="Content Placeholder 2"/>
          <p:cNvSpPr>
            <a:spLocks noGrp="1"/>
          </p:cNvSpPr>
          <p:nvPr>
            <p:ph idx="1"/>
          </p:nvPr>
        </p:nvSpPr>
        <p:spPr>
          <a:xfrm>
            <a:off x="838200" y="613776"/>
            <a:ext cx="10515600" cy="5563187"/>
          </a:xfrm>
        </p:spPr>
        <p:txBody>
          <a:bodyPr/>
          <a:lstStyle/>
          <a:p>
            <a:r>
              <a:rPr lang="en-GB" dirty="0" smtClean="0"/>
              <a:t>Tess moves far away to begin a new life as a milk-maid. She and a middle class farmer, Angel, fall in love. Tess is reluctant to commit to marriage.</a:t>
            </a:r>
          </a:p>
          <a:p>
            <a:r>
              <a:rPr lang="en-GB" dirty="0" smtClean="0"/>
              <a:t>Angel wears her down and they become engaged. Tess feels to guilty to tell him about her ‘shameful’ past. On their wedding night Angel reveals that he has had a previous sexual encounter. Relieved, Tess tells him her story but Angel can’t accept it and the marriage isn’t consummated. ‘You were one person, now you are another’.</a:t>
            </a:r>
          </a:p>
          <a:p>
            <a:r>
              <a:rPr lang="en-GB" dirty="0" smtClean="0"/>
              <a:t>Tess and Angel separate and Tess continues to worship Angel believing she deserves any punishment or any treatment of her that he chooses.</a:t>
            </a:r>
          </a:p>
          <a:p>
            <a:r>
              <a:rPr lang="en-GB" dirty="0" smtClean="0"/>
              <a:t>She goes back home and works hard to support herself. Angel goes to Brazil as a farmer. Tess longs for Angel to return one day.</a:t>
            </a:r>
            <a:endParaRPr lang="en-GB" dirty="0"/>
          </a:p>
        </p:txBody>
      </p:sp>
    </p:spTree>
    <p:extLst>
      <p:ext uri="{BB962C8B-B14F-4D97-AF65-F5344CB8AC3E}">
        <p14:creationId xmlns:p14="http://schemas.microsoft.com/office/powerpoint/2010/main" val="249358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313152"/>
            <a:ext cx="10515600" cy="51974"/>
          </a:xfrm>
        </p:spPr>
        <p:txBody>
          <a:bodyPr>
            <a:normAutofit fontScale="90000"/>
          </a:bodyPr>
          <a:lstStyle/>
          <a:p>
            <a:endParaRPr lang="en-GB" dirty="0"/>
          </a:p>
        </p:txBody>
      </p:sp>
      <p:sp>
        <p:nvSpPr>
          <p:cNvPr id="3" name="Content Placeholder 2"/>
          <p:cNvSpPr>
            <a:spLocks noGrp="1"/>
          </p:cNvSpPr>
          <p:nvPr>
            <p:ph idx="1"/>
          </p:nvPr>
        </p:nvSpPr>
        <p:spPr>
          <a:xfrm>
            <a:off x="838200" y="463463"/>
            <a:ext cx="10515600" cy="5713500"/>
          </a:xfrm>
        </p:spPr>
        <p:txBody>
          <a:bodyPr/>
          <a:lstStyle/>
          <a:p>
            <a:r>
              <a:rPr lang="en-GB" dirty="0" smtClean="0"/>
              <a:t>Tess father dies leaving Tess and her mother homeless.</a:t>
            </a:r>
          </a:p>
          <a:p>
            <a:r>
              <a:rPr lang="en-GB" dirty="0" smtClean="0"/>
              <a:t>Alec resurfaces. With Tess in extreme poverty Tess is forced to start a life with Alec to support her family.</a:t>
            </a:r>
          </a:p>
          <a:p>
            <a:r>
              <a:rPr lang="en-GB" dirty="0" smtClean="0"/>
              <a:t>But Angel does return – too late. He doesn’t know she is back with Alec.</a:t>
            </a:r>
          </a:p>
          <a:p>
            <a:r>
              <a:rPr lang="en-GB" dirty="0" smtClean="0"/>
              <a:t>Tess is filled with self-loathing and murders Alec. She runs away with Angel. The are happy for a brief time.</a:t>
            </a:r>
          </a:p>
          <a:p>
            <a:r>
              <a:rPr lang="en-GB" dirty="0" smtClean="0"/>
              <a:t>However, she is caught and put to death.</a:t>
            </a:r>
          </a:p>
          <a:p>
            <a:r>
              <a:rPr lang="en-GB" dirty="0" smtClean="0"/>
              <a:t>Angel marries Tess’s younger sister, the virginal Liza-Lu.</a:t>
            </a:r>
            <a:endParaRPr lang="en-GB" dirty="0"/>
          </a:p>
        </p:txBody>
      </p:sp>
    </p:spTree>
    <p:extLst>
      <p:ext uri="{BB962C8B-B14F-4D97-AF65-F5344CB8AC3E}">
        <p14:creationId xmlns:p14="http://schemas.microsoft.com/office/powerpoint/2010/main" val="2275672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Quotations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Priority is passage provided but you have to relate your discussion to your reading of other texts. Include approximately 3 quotes from other texts. You’ll need a good bank to choose from.</a:t>
            </a:r>
          </a:p>
          <a:p>
            <a:r>
              <a:rPr lang="en-GB" dirty="0" smtClean="0"/>
              <a:t>Convince the examiner that you are AN EXPERT in the field of Women in Literature.</a:t>
            </a:r>
          </a:p>
          <a:p>
            <a:r>
              <a:rPr lang="en-GB" dirty="0" smtClean="0"/>
              <a:t>‘she could never conscientiously allow any man to marry her now’. She believes in the patriarchal structure of her society. </a:t>
            </a:r>
          </a:p>
          <a:p>
            <a:r>
              <a:rPr lang="en-GB" dirty="0" smtClean="0"/>
              <a:t>Other double standards: Willoughby can continue his life, and his womanising, whereas Eliza is shut off from society.</a:t>
            </a:r>
          </a:p>
          <a:p>
            <a:r>
              <a:rPr lang="en-GB" dirty="0" smtClean="0"/>
              <a:t>‘And if her father doubted her a little, would not neighbours and acquaintances doubt her much? Oh she could not live long at home!’ Avoiding being labelled is of utmost importance.</a:t>
            </a:r>
          </a:p>
          <a:p>
            <a:r>
              <a:rPr lang="en-GB" dirty="0" smtClean="0"/>
              <a:t>‘You and those like you, take your fill of pleasure on earth by making the life of such as me bitter and black with sorrow’. The effect of male sexuality and freedom of responsibility.</a:t>
            </a:r>
            <a:endParaRPr lang="en-GB" dirty="0"/>
          </a:p>
        </p:txBody>
      </p:sp>
    </p:spTree>
    <p:extLst>
      <p:ext uri="{BB962C8B-B14F-4D97-AF65-F5344CB8AC3E}">
        <p14:creationId xmlns:p14="http://schemas.microsoft.com/office/powerpoint/2010/main" val="1313994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Quotations – women and marriage</a:t>
            </a:r>
            <a:endParaRPr lang="en-GB" dirty="0"/>
          </a:p>
        </p:txBody>
      </p:sp>
      <p:sp>
        <p:nvSpPr>
          <p:cNvPr id="3" name="Content Placeholder 2"/>
          <p:cNvSpPr>
            <a:spLocks noGrp="1"/>
          </p:cNvSpPr>
          <p:nvPr>
            <p:ph idx="1"/>
          </p:nvPr>
        </p:nvSpPr>
        <p:spPr/>
        <p:txBody>
          <a:bodyPr/>
          <a:lstStyle/>
          <a:p>
            <a:r>
              <a:rPr lang="en-GB" dirty="0" smtClean="0"/>
              <a:t>‘Why didn’t ye think of doing some good for your family instead </a:t>
            </a:r>
            <a:r>
              <a:rPr lang="en-GB" dirty="0" err="1" smtClean="0"/>
              <a:t>o’thinking</a:t>
            </a:r>
            <a:r>
              <a:rPr lang="en-GB" dirty="0" smtClean="0"/>
              <a:t> only of yourself’. Women needed to marry to secure their family’s future – it’s a life of sacrifice and servitude. </a:t>
            </a:r>
            <a:r>
              <a:rPr lang="en-GB" dirty="0" err="1" smtClean="0"/>
              <a:t>Dashwoods</a:t>
            </a:r>
            <a:r>
              <a:rPr lang="en-GB" dirty="0" smtClean="0"/>
              <a:t> and Bennetts are similar.</a:t>
            </a:r>
          </a:p>
          <a:p>
            <a:r>
              <a:rPr lang="en-GB" dirty="0" smtClean="0"/>
              <a:t>Man must marry ‘a pure and saintly woman’. Preoccupation with female virginity. Tess is loyal, loving, proud, intelligent – but that doesn’t matter.</a:t>
            </a:r>
          </a:p>
          <a:p>
            <a:r>
              <a:rPr lang="en-GB" dirty="0" smtClean="0"/>
              <a:t>Angel: ‘I should carry you off at Christmas as my property’. Power imbalance – woman has no agency and identity is assimilated.</a:t>
            </a:r>
            <a:endParaRPr lang="en-GB" dirty="0"/>
          </a:p>
        </p:txBody>
      </p:sp>
    </p:spTree>
    <p:extLst>
      <p:ext uri="{BB962C8B-B14F-4D97-AF65-F5344CB8AC3E}">
        <p14:creationId xmlns:p14="http://schemas.microsoft.com/office/powerpoint/2010/main" val="1045120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Women and Sex</a:t>
            </a:r>
            <a:endParaRPr lang="en-GB" dirty="0"/>
          </a:p>
        </p:txBody>
      </p:sp>
      <p:sp>
        <p:nvSpPr>
          <p:cNvPr id="3" name="Content Placeholder 2"/>
          <p:cNvSpPr>
            <a:spLocks noGrp="1"/>
          </p:cNvSpPr>
          <p:nvPr>
            <p:ph idx="1"/>
          </p:nvPr>
        </p:nvSpPr>
        <p:spPr>
          <a:xfrm>
            <a:off x="838200" y="1265129"/>
            <a:ext cx="10515600" cy="4911834"/>
          </a:xfrm>
        </p:spPr>
        <p:txBody>
          <a:bodyPr>
            <a:normAutofit fontScale="92500" lnSpcReduction="10000"/>
          </a:bodyPr>
          <a:lstStyle/>
          <a:p>
            <a:r>
              <a:rPr lang="en-GB" dirty="0" smtClean="0"/>
              <a:t>‘ She had dreaded him, winced before him, succumbed to adroit advantages he took of her helplessness; then, temporarily blinded by his ardent manners, had been stirred to confused surrender awhile’. Ardent! Predatory males – no pleasure in the sexual encounter for women.</a:t>
            </a:r>
          </a:p>
          <a:p>
            <a:r>
              <a:rPr lang="en-GB" dirty="0" smtClean="0"/>
              <a:t>In Victorian times: Being ‘forward’ in the company of men suggested a worrying sexual appetite. Women were assumed to desire marriage because it allowed them to become mothers rather than to pursue emotional or sexual fascination. One doctor William Acton in his book The Functions and Disorders of the reproductive Organs in Youth, in Adult Age, and in Advanced Life (1865), famously declared that ‘the majority of women (happily for them) are not very much troubled by sexual feeling of any kind. </a:t>
            </a:r>
            <a:r>
              <a:rPr lang="en-GB" dirty="0"/>
              <a:t>(</a:t>
            </a:r>
            <a:r>
              <a:rPr lang="en-GB" dirty="0" smtClean="0"/>
              <a:t>British Library) says ‘In the </a:t>
            </a:r>
            <a:r>
              <a:rPr lang="en-GB" dirty="0" err="1" smtClean="0"/>
              <a:t>humas</a:t>
            </a:r>
            <a:r>
              <a:rPr lang="en-GB" dirty="0" smtClean="0"/>
              <a:t> female it is rather from the wish of pleasing or gratifying the husband than from any strong sexual feeling that cohabitation (sex) is so habitually allowed…’</a:t>
            </a:r>
          </a:p>
          <a:p>
            <a:endParaRPr lang="en-GB" dirty="0" smtClean="0"/>
          </a:p>
          <a:p>
            <a:endParaRPr lang="en-GB" dirty="0"/>
          </a:p>
        </p:txBody>
      </p:sp>
    </p:spTree>
    <p:extLst>
      <p:ext uri="{BB962C8B-B14F-4D97-AF65-F5344CB8AC3E}">
        <p14:creationId xmlns:p14="http://schemas.microsoft.com/office/powerpoint/2010/main" val="19543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719"/>
          </a:xfrm>
        </p:spPr>
        <p:txBody>
          <a:bodyPr>
            <a:normAutofit fontScale="90000"/>
          </a:bodyPr>
          <a:lstStyle/>
          <a:p>
            <a:endParaRPr lang="en-GB" dirty="0"/>
          </a:p>
        </p:txBody>
      </p:sp>
      <p:sp>
        <p:nvSpPr>
          <p:cNvPr id="3" name="Content Placeholder 2"/>
          <p:cNvSpPr>
            <a:spLocks noGrp="1"/>
          </p:cNvSpPr>
          <p:nvPr>
            <p:ph idx="1"/>
          </p:nvPr>
        </p:nvSpPr>
        <p:spPr>
          <a:xfrm>
            <a:off x="838200" y="613775"/>
            <a:ext cx="10515600" cy="5563188"/>
          </a:xfrm>
        </p:spPr>
        <p:txBody>
          <a:bodyPr/>
          <a:lstStyle/>
          <a:p>
            <a:r>
              <a:rPr lang="en-GB" dirty="0" smtClean="0"/>
              <a:t>The perfect English wife and mother is ‘kind, considerate, self-sacrificing, and sensible, so pure-hearted as to be utterly ignorant of and averse to any sensual indulgence, but so unselfishly attached to the man she loves, as to be willing to give up her own wishes and feelings for his sake’</a:t>
            </a:r>
          </a:p>
          <a:p>
            <a:r>
              <a:rPr lang="en-GB" dirty="0" smtClean="0"/>
              <a:t>Angel: ‘you were one person; now you are another’.</a:t>
            </a:r>
          </a:p>
          <a:p>
            <a:r>
              <a:rPr lang="en-GB" dirty="0" smtClean="0"/>
              <a:t>Alec takes no </a:t>
            </a:r>
            <a:r>
              <a:rPr lang="en-GB" dirty="0" err="1" smtClean="0"/>
              <a:t>responsibilty</a:t>
            </a:r>
            <a:r>
              <a:rPr lang="en-GB" dirty="0" smtClean="0"/>
              <a:t> for his sexual urges, or </a:t>
            </a:r>
            <a:r>
              <a:rPr lang="en-GB" dirty="0" err="1" smtClean="0"/>
              <a:t>misdemeanors</a:t>
            </a:r>
            <a:r>
              <a:rPr lang="en-GB" dirty="0" smtClean="0"/>
              <a:t> and says to Tess that she must swear to ‘never tempt me by my charms or ways’. Women are to blame for men’s sexual indiscretions.</a:t>
            </a:r>
            <a:endParaRPr lang="en-GB" dirty="0"/>
          </a:p>
        </p:txBody>
      </p:sp>
    </p:spTree>
    <p:extLst>
      <p:ext uri="{BB962C8B-B14F-4D97-AF65-F5344CB8AC3E}">
        <p14:creationId xmlns:p14="http://schemas.microsoft.com/office/powerpoint/2010/main" val="2982305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1440</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Preparing for the Unseen</vt:lpstr>
      <vt:lpstr>AO’s</vt:lpstr>
      <vt:lpstr>Tess of the D’Urbervilles</vt:lpstr>
      <vt:lpstr>PowerPoint Presentation</vt:lpstr>
      <vt:lpstr>PowerPoint Presentation</vt:lpstr>
      <vt:lpstr>Key Quotations</vt:lpstr>
      <vt:lpstr>Quotations – women and marriage</vt:lpstr>
      <vt:lpstr>Women and Sex</vt:lpstr>
      <vt:lpstr>PowerPoint Presentation</vt:lpstr>
      <vt:lpstr>Mini Practice Write a critical appreciation of this passage, relating to your discussion to your reading concerning Women in Literature. Use a quote from Tess, and a quote from SnS</vt:lpstr>
      <vt:lpstr>Annotations</vt:lpstr>
      <vt:lpstr>Exemplar Response</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the Unseen</dc:title>
  <dc:creator>Pankhurst K</dc:creator>
  <cp:lastModifiedBy>Pankhurst K</cp:lastModifiedBy>
  <cp:revision>8</cp:revision>
  <dcterms:created xsi:type="dcterms:W3CDTF">2023-05-19T08:24:24Z</dcterms:created>
  <dcterms:modified xsi:type="dcterms:W3CDTF">2023-05-19T13:08:41Z</dcterms:modified>
</cp:coreProperties>
</file>