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4"/>
  </p:notesMasterIdLst>
  <p:sldIdLst>
    <p:sldId id="617" r:id="rId5"/>
    <p:sldId id="273" r:id="rId6"/>
    <p:sldId id="274" r:id="rId7"/>
    <p:sldId id="625" r:id="rId8"/>
    <p:sldId id="335" r:id="rId9"/>
    <p:sldId id="358" r:id="rId10"/>
    <p:sldId id="322" r:id="rId11"/>
    <p:sldId id="355" r:id="rId12"/>
    <p:sldId id="379" r:id="rId13"/>
    <p:sldId id="367" r:id="rId14"/>
    <p:sldId id="360" r:id="rId15"/>
    <p:sldId id="380" r:id="rId16"/>
    <p:sldId id="371" r:id="rId17"/>
    <p:sldId id="356" r:id="rId18"/>
    <p:sldId id="357" r:id="rId19"/>
    <p:sldId id="368" r:id="rId20"/>
    <p:sldId id="369" r:id="rId21"/>
    <p:sldId id="372" r:id="rId22"/>
    <p:sldId id="381" r:id="rId23"/>
    <p:sldId id="373" r:id="rId24"/>
    <p:sldId id="382" r:id="rId25"/>
    <p:sldId id="384" r:id="rId26"/>
    <p:sldId id="385" r:id="rId27"/>
    <p:sldId id="386" r:id="rId28"/>
    <p:sldId id="378" r:id="rId29"/>
    <p:sldId id="389" r:id="rId30"/>
    <p:sldId id="268" r:id="rId31"/>
    <p:sldId id="619" r:id="rId32"/>
    <p:sldId id="326"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3F8E62-EE40-4F97-8996-938BE8DA9A47}" v="2" dt="2022-06-14T08:35:33.3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5687"/>
  </p:normalViewPr>
  <p:slideViewPr>
    <p:cSldViewPr snapToGrid="0" snapToObjects="1">
      <p:cViewPr varScale="1">
        <p:scale>
          <a:sx n="68" d="100"/>
          <a:sy n="68" d="100"/>
        </p:scale>
        <p:origin x="144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k Wallace" userId="4013747d-563c-42aa-bf01-70dd3c96ac1a" providerId="ADAL" clId="{6E3DA738-758C-4B33-8DA7-3AB34FD79C31}"/>
    <pc:docChg chg="delSld delMainMaster">
      <pc:chgData name="Nick Wallace" userId="4013747d-563c-42aa-bf01-70dd3c96ac1a" providerId="ADAL" clId="{6E3DA738-758C-4B33-8DA7-3AB34FD79C31}" dt="2021-08-27T11:50:37.640" v="0" actId="47"/>
      <pc:docMkLst>
        <pc:docMk/>
      </pc:docMkLst>
      <pc:sldChg chg="del">
        <pc:chgData name="Nick Wallace" userId="4013747d-563c-42aa-bf01-70dd3c96ac1a" providerId="ADAL" clId="{6E3DA738-758C-4B33-8DA7-3AB34FD79C31}" dt="2021-08-27T11:50:37.640" v="0" actId="47"/>
        <pc:sldMkLst>
          <pc:docMk/>
          <pc:sldMk cId="2962779521" sldId="328"/>
        </pc:sldMkLst>
      </pc:sldChg>
      <pc:sldMasterChg chg="del delSldLayout">
        <pc:chgData name="Nick Wallace" userId="4013747d-563c-42aa-bf01-70dd3c96ac1a" providerId="ADAL" clId="{6E3DA738-758C-4B33-8DA7-3AB34FD79C31}" dt="2021-08-27T11:50:37.640" v="0" actId="47"/>
        <pc:sldMasterMkLst>
          <pc:docMk/>
          <pc:sldMasterMk cId="965943233" sldId="2147483674"/>
        </pc:sldMasterMkLst>
        <pc:sldLayoutChg chg="del">
          <pc:chgData name="Nick Wallace" userId="4013747d-563c-42aa-bf01-70dd3c96ac1a" providerId="ADAL" clId="{6E3DA738-758C-4B33-8DA7-3AB34FD79C31}" dt="2021-08-27T11:50:37.640" v="0" actId="47"/>
          <pc:sldLayoutMkLst>
            <pc:docMk/>
            <pc:sldMasterMk cId="965943233" sldId="2147483674"/>
            <pc:sldLayoutMk cId="3242203621" sldId="2147483675"/>
          </pc:sldLayoutMkLst>
        </pc:sldLayoutChg>
      </pc:sldMasterChg>
    </pc:docChg>
  </pc:docChgLst>
  <pc:docChgLst>
    <pc:chgData name="Michlyn Caffrey" userId="762c582e-cfa0-4eba-9e72-f878cb725417" providerId="ADAL" clId="{88EC7389-DB12-B840-A229-15F56ACF8B45}"/>
    <pc:docChg chg="modSld">
      <pc:chgData name="Michlyn Caffrey" userId="762c582e-cfa0-4eba-9e72-f878cb725417" providerId="ADAL" clId="{88EC7389-DB12-B840-A229-15F56ACF8B45}" dt="2021-06-14T12:32:11.144" v="29" actId="404"/>
      <pc:docMkLst>
        <pc:docMk/>
      </pc:docMkLst>
      <pc:sldChg chg="modSp mod">
        <pc:chgData name="Michlyn Caffrey" userId="762c582e-cfa0-4eba-9e72-f878cb725417" providerId="ADAL" clId="{88EC7389-DB12-B840-A229-15F56ACF8B45}" dt="2021-06-14T12:32:11.144" v="29" actId="404"/>
        <pc:sldMkLst>
          <pc:docMk/>
          <pc:sldMk cId="4267983176" sldId="274"/>
        </pc:sldMkLst>
        <pc:graphicFrameChg chg="mod modGraphic">
          <ac:chgData name="Michlyn Caffrey" userId="762c582e-cfa0-4eba-9e72-f878cb725417" providerId="ADAL" clId="{88EC7389-DB12-B840-A229-15F56ACF8B45}" dt="2021-06-14T12:32:11.144" v="29" actId="404"/>
          <ac:graphicFrameMkLst>
            <pc:docMk/>
            <pc:sldMk cId="4267983176" sldId="274"/>
            <ac:graphicFrameMk id="4" creationId="{00000000-0000-0000-0000-000000000000}"/>
          </ac:graphicFrameMkLst>
        </pc:graphicFrameChg>
      </pc:sldChg>
    </pc:docChg>
  </pc:docChgLst>
  <pc:docChgLst>
    <pc:chgData name="Amelia Gann" userId="a95102bd-f64e-4ce2-9edd-ab4cfddf1826" providerId="ADAL" clId="{7F3F8E62-EE40-4F97-8996-938BE8DA9A47}"/>
    <pc:docChg chg="addSld modSld">
      <pc:chgData name="Amelia Gann" userId="a95102bd-f64e-4ce2-9edd-ab4cfddf1826" providerId="ADAL" clId="{7F3F8E62-EE40-4F97-8996-938BE8DA9A47}" dt="2022-06-14T08:35:02.958" v="0"/>
      <pc:docMkLst>
        <pc:docMk/>
      </pc:docMkLst>
      <pc:sldChg chg="add">
        <pc:chgData name="Amelia Gann" userId="a95102bd-f64e-4ce2-9edd-ab4cfddf1826" providerId="ADAL" clId="{7F3F8E62-EE40-4F97-8996-938BE8DA9A47}" dt="2022-06-14T08:35:02.958" v="0"/>
        <pc:sldMkLst>
          <pc:docMk/>
          <pc:sldMk cId="4248340963" sldId="32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5DE476-721E-B840-A115-5275C20C7242}"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AF415B-6DB1-3F42-9FDB-81E355BF8274}" type="slidenum">
              <a:rPr lang="en-US" smtClean="0"/>
              <a:t>‹#›</a:t>
            </a:fld>
            <a:endParaRPr lang="en-US"/>
          </a:p>
        </p:txBody>
      </p:sp>
    </p:spTree>
    <p:extLst>
      <p:ext uri="{BB962C8B-B14F-4D97-AF65-F5344CB8AC3E}">
        <p14:creationId xmlns:p14="http://schemas.microsoft.com/office/powerpoint/2010/main" val="2148293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9939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29</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188966584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58084731"/>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6.jpeg"/></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5.jpeg"/><Relationship Id="rId1" Type="http://schemas.openxmlformats.org/officeDocument/2006/relationships/slideLayout" Target="../slideLayouts/slideLayout1.xml"/><Relationship Id="rId5" Type="http://schemas.openxmlformats.org/officeDocument/2006/relationships/image" Target="../media/image16.jpeg"/><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739506" y="1323085"/>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Students should complete this task on their own.</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4" name="TextBox 13"/>
          <p:cNvSpPr txBox="1"/>
          <p:nvPr/>
        </p:nvSpPr>
        <p:spPr>
          <a:xfrm>
            <a:off x="739506" y="220460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Students should complete this task in pairs. Pair talk would work well with this activity.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5" name="TextBox 14"/>
          <p:cNvSpPr txBox="1"/>
          <p:nvPr/>
        </p:nvSpPr>
        <p:spPr>
          <a:xfrm>
            <a:off x="739506" y="296059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task may be completed in small groups.</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6" name="TextBox 15"/>
          <p:cNvSpPr txBox="1"/>
          <p:nvPr/>
        </p:nvSpPr>
        <p:spPr>
          <a:xfrm>
            <a:off x="739506" y="3574072"/>
            <a:ext cx="8352000" cy="52322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task should be modelled by the teacher. A model is provided, but teachers may want to complete an addition class model ’live’ with the group.</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7" name="TextBox 16"/>
          <p:cNvSpPr txBox="1"/>
          <p:nvPr/>
        </p:nvSpPr>
        <p:spPr>
          <a:xfrm>
            <a:off x="739506" y="4384802"/>
            <a:ext cx="8352000" cy="523220"/>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The answers to this task should be written. Teachers may decide that some tasks without this icon should also be written down – this is down to a teacher’s discretion.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
        <p:nvSpPr>
          <p:cNvPr id="19" name="TextBox 18"/>
          <p:cNvSpPr txBox="1"/>
          <p:nvPr/>
        </p:nvSpPr>
        <p:spPr>
          <a:xfrm>
            <a:off x="739506" y="5264451"/>
            <a:ext cx="8352000" cy="307777"/>
          </a:xfrm>
          <a:prstGeom prst="rect">
            <a:avLst/>
          </a:prstGeom>
          <a:noFill/>
        </p:spPr>
        <p:txBody>
          <a:bodyPr wrap="square"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This icon is a reminder that students will sit a fortnightly mastery quiz at the end of this lesson. </a:t>
            </a:r>
            <a:endParaRPr kumimoji="0" lang="en-US" sz="1400" b="0"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pic>
        <p:nvPicPr>
          <p:cNvPr id="25" name="Picture 2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643" y="1116974"/>
            <a:ext cx="561951" cy="720000"/>
          </a:xfrm>
          <a:prstGeom prst="rect">
            <a:avLst/>
          </a:prstGeom>
        </p:spPr>
      </p:pic>
      <p:pic>
        <p:nvPicPr>
          <p:cNvPr id="26" name="Picture 25"/>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0223" y="1998490"/>
            <a:ext cx="572790" cy="720000"/>
          </a:xfrm>
          <a:prstGeom prst="rect">
            <a:avLst/>
          </a:prstGeom>
        </p:spPr>
      </p:pic>
      <p:pic>
        <p:nvPicPr>
          <p:cNvPr id="27" name="Picture 26"/>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32618" y="3510469"/>
            <a:ext cx="648000" cy="650427"/>
          </a:xfrm>
          <a:prstGeom prst="rect">
            <a:avLst/>
          </a:prstGeom>
        </p:spPr>
      </p:pic>
      <p:pic>
        <p:nvPicPr>
          <p:cNvPr id="5" name="Picture 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2618" y="2880006"/>
            <a:ext cx="648000" cy="468947"/>
          </a:xfrm>
          <a:prstGeom prst="rect">
            <a:avLst/>
          </a:prstGeom>
        </p:spPr>
      </p:pic>
      <p:pic>
        <p:nvPicPr>
          <p:cNvPr id="11" name="Picture 10"/>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618" y="4322412"/>
            <a:ext cx="648000" cy="648000"/>
          </a:xfrm>
          <a:prstGeom prst="rect">
            <a:avLst/>
          </a:prstGeom>
        </p:spPr>
      </p:pic>
      <p:pic>
        <p:nvPicPr>
          <p:cNvPr id="12" name="Picture 11"/>
          <p:cNvPicPr>
            <a:picLocks noChangeAspect="1"/>
          </p:cNvPicPr>
          <p:nvPr/>
        </p:nvPicPr>
        <p:blipFill rotWithShape="1">
          <a:blip r:embed="rId7" cstate="screen">
            <a:extLst>
              <a:ext uri="{28A0092B-C50C-407E-A947-70E740481C1C}">
                <a14:useLocalDpi xmlns:a14="http://schemas.microsoft.com/office/drawing/2010/main"/>
              </a:ext>
            </a:extLst>
          </a:blip>
          <a:srcRect l="9659" t="2665" r="9492" b="16814"/>
          <a:stretch/>
        </p:blipFill>
        <p:spPr>
          <a:xfrm>
            <a:off x="32618" y="5095651"/>
            <a:ext cx="648000" cy="645376"/>
          </a:xfrm>
          <a:prstGeom prst="rect">
            <a:avLst/>
          </a:prstGeom>
        </p:spPr>
      </p:pic>
      <p:sp>
        <p:nvSpPr>
          <p:cNvPr id="36" name="TextBox 35"/>
          <p:cNvSpPr txBox="1"/>
          <p:nvPr/>
        </p:nvSpPr>
        <p:spPr>
          <a:xfrm>
            <a:off x="739506" y="107921"/>
            <a:ext cx="8352000" cy="584775"/>
          </a:xfrm>
          <a:prstGeom prst="rect">
            <a:avLst/>
          </a:prstGeom>
          <a:noFill/>
        </p:spPr>
        <p:txBody>
          <a:bodyPr wrap="square"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t>Icon guide</a:t>
            </a:r>
            <a:endParaRPr kumimoji="0" lang="en-US" sz="32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4094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2585323"/>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leaves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pages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malevolent</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desire to harm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peruse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read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26</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07885" y="-2"/>
            <a:ext cx="6233985" cy="258532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Yet, when this cherished volume was now placed in my hand—when I turned over its leaves, and sought in its marvellous pictures the charm I had, till now, never failed to find—all was eerie and dreary; the giants were gaunt goblins, the pigmies malevolent and fearful imps, Gulliver a most desolate wanderer in most dread and dangerous regions.  I closed the book, which I dared no longer peruse, and put it on the table, beside the untasted tart.</a:t>
            </a:r>
          </a:p>
        </p:txBody>
      </p:sp>
    </p:spTree>
    <p:extLst>
      <p:ext uri="{BB962C8B-B14F-4D97-AF65-F5344CB8AC3E}">
        <p14:creationId xmlns:p14="http://schemas.microsoft.com/office/powerpoint/2010/main" val="34605268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TextBox 2"/>
          <p:cNvSpPr txBox="1"/>
          <p:nvPr/>
        </p:nvSpPr>
        <p:spPr>
          <a:xfrm>
            <a:off x="4082246" y="2732727"/>
            <a:ext cx="488224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‘Vain favour! coming, like most other favours long deferred and often wished for, too late!’</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2" name="Picture 1"/>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827584" y="1666859"/>
            <a:ext cx="2816310" cy="2851959"/>
          </a:xfrm>
          <a:prstGeom prst="rect">
            <a:avLst/>
          </a:prstGeom>
        </p:spPr>
      </p:pic>
      <p:sp>
        <p:nvSpPr>
          <p:cNvPr id="6" name="TextBox 5"/>
          <p:cNvSpPr txBox="1"/>
          <p:nvPr/>
        </p:nvSpPr>
        <p:spPr>
          <a:xfrm>
            <a:off x="1835696" y="4923733"/>
            <a:ext cx="6120680"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discuss what the ‘favour’ Jane is given, and why it comes ‘too late’.</a:t>
            </a:r>
          </a:p>
        </p:txBody>
      </p:sp>
      <p:sp>
        <p:nvSpPr>
          <p:cNvPr id="8" name="TextBox 7"/>
          <p:cNvSpPr txBox="1"/>
          <p:nvPr/>
        </p:nvSpPr>
        <p:spPr>
          <a:xfrm>
            <a:off x="4082246" y="2041044"/>
            <a:ext cx="2145938"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says:</a:t>
            </a:r>
          </a:p>
        </p:txBody>
      </p:sp>
      <p:sp>
        <p:nvSpPr>
          <p:cNvPr id="11" name="TextBox 10"/>
          <p:cNvSpPr txBox="1"/>
          <p:nvPr/>
        </p:nvSpPr>
        <p:spPr>
          <a:xfrm>
            <a:off x="827584" y="68431"/>
            <a:ext cx="8136904"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is given a pastry tart to eat by Bessie. It is served on a beautiful china plate that Jane has often asked to see and admire.</a:t>
            </a:r>
          </a:p>
        </p:txBody>
      </p:sp>
      <p:pic>
        <p:nvPicPr>
          <p:cNvPr id="10" name="Picture 9">
            <a:extLst>
              <a:ext uri="{FF2B5EF4-FFF2-40B4-BE49-F238E27FC236}">
                <a16:creationId xmlns:a16="http://schemas.microsoft.com/office/drawing/2014/main" id="{F7F10FA0-3BEE-497F-83BA-DF7D49D8893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2669144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TextBox 2"/>
          <p:cNvSpPr txBox="1"/>
          <p:nvPr/>
        </p:nvSpPr>
        <p:spPr>
          <a:xfrm>
            <a:off x="2454915" y="68431"/>
            <a:ext cx="4882242" cy="1200329"/>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‘Vain favour! coming, like most other favours long deferred and often wished for, too late!’</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2" name="Picture 1"/>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588224" y="2996952"/>
            <a:ext cx="1570735" cy="1590618"/>
          </a:xfrm>
          <a:prstGeom prst="rect">
            <a:avLst/>
          </a:prstGeom>
        </p:spPr>
      </p:pic>
      <p:sp>
        <p:nvSpPr>
          <p:cNvPr id="11" name="TextBox 10"/>
          <p:cNvSpPr txBox="1"/>
          <p:nvPr/>
        </p:nvSpPr>
        <p:spPr>
          <a:xfrm>
            <a:off x="755576" y="1395784"/>
            <a:ext cx="8208912"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Jane is finally allowed to see the plate that she admires, and is even given a pastry to eat. This would be a treat for Jane, and shows how Bessie is trying to be nice to Jane after what happened in the red-room.</a:t>
            </a:r>
          </a:p>
        </p:txBody>
      </p:sp>
      <p:sp>
        <p:nvSpPr>
          <p:cNvPr id="4" name="Rectangle 3"/>
          <p:cNvSpPr/>
          <p:nvPr/>
        </p:nvSpPr>
        <p:spPr>
          <a:xfrm>
            <a:off x="755576" y="2996952"/>
            <a:ext cx="4752528" cy="37856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However, Jane no longer wishes to see the plate. It was offered too long after the time Jane wanted to see it. The trauma of the red-room and the way she was treated by Bessie and Mrs Reed means that Jane does not find pleasure in things she used to enjoy. </a:t>
            </a:r>
          </a:p>
        </p:txBody>
      </p:sp>
      <p:pic>
        <p:nvPicPr>
          <p:cNvPr id="10" name="Picture 9"/>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508104" y="4590341"/>
            <a:ext cx="3600400" cy="2160240"/>
          </a:xfrm>
          <a:prstGeom prst="rect">
            <a:avLst/>
          </a:prstGeom>
        </p:spPr>
      </p:pic>
      <p:sp>
        <p:nvSpPr>
          <p:cNvPr id="12" name="TextBox 11"/>
          <p:cNvSpPr txBox="1"/>
          <p:nvPr/>
        </p:nvSpPr>
        <p:spPr>
          <a:xfrm>
            <a:off x="6947904" y="6381249"/>
            <a:ext cx="216060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‘Gulliver’s Travels’</a:t>
            </a: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98976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Rectangle 4"/>
          <p:cNvSpPr/>
          <p:nvPr/>
        </p:nvSpPr>
        <p:spPr>
          <a:xfrm>
            <a:off x="827584" y="116632"/>
            <a:ext cx="8208912" cy="294696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ballad</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is a song or poem that tells a story.</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 is about to sing a ballad to Jane about a ‘poor orphan child’.</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read.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Chapter 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‘Bessie had now…’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(page 26)</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 at Gateshead Hall.’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(page 28)</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12" name="Picture 11"/>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987824" y="3284984"/>
            <a:ext cx="2232248" cy="3201775"/>
          </a:xfrm>
          <a:prstGeom prst="rect">
            <a:avLst/>
          </a:prstGeom>
        </p:spPr>
      </p:pic>
      <p:sp>
        <p:nvSpPr>
          <p:cNvPr id="13" name="TextBox 12"/>
          <p:cNvSpPr txBox="1"/>
          <p:nvPr/>
        </p:nvSpPr>
        <p:spPr>
          <a:xfrm>
            <a:off x="3635895" y="6311472"/>
            <a:ext cx="93610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sp>
        <p:nvSpPr>
          <p:cNvPr id="7" name="Oval Callout 6"/>
          <p:cNvSpPr/>
          <p:nvPr/>
        </p:nvSpPr>
        <p:spPr>
          <a:xfrm>
            <a:off x="5148064" y="3212976"/>
            <a:ext cx="1656184" cy="1253753"/>
          </a:xfrm>
          <a:prstGeom prst="wedgeEllipseCallout">
            <a:avLst>
              <a:gd name="adj1" fmla="val -58588"/>
              <a:gd name="adj2" fmla="val 55543"/>
            </a:avLst>
          </a:pr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4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8" name="TextBox 7"/>
          <p:cNvSpPr txBox="1"/>
          <p:nvPr/>
        </p:nvSpPr>
        <p:spPr>
          <a:xfrm>
            <a:off x="5400092" y="3378187"/>
            <a:ext cx="1152128"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endParaRPr kumimoji="0" lang="en-GB" sz="5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94539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by="(-#ppt_w*2)" calcmode="lin" valueType="num">
                                      <p:cBhvr rctx="PPT">
                                        <p:cTn id="7" dur="500" autoRev="1" fill="hold">
                                          <p:stCondLst>
                                            <p:cond delay="0"/>
                                          </p:stCondLst>
                                        </p:cTn>
                                        <p:tgtEl>
                                          <p:spTgt spid="8"/>
                                        </p:tgtEl>
                                        <p:attrNameLst>
                                          <p:attrName>ppt_w</p:attrName>
                                        </p:attrNameLst>
                                      </p:cBhvr>
                                    </p:anim>
                                    <p:anim by="(#ppt_w*0.50)" calcmode="lin" valueType="num">
                                      <p:cBhvr>
                                        <p:cTn id="8" dur="500" decel="50000" autoRev="1" fill="hold">
                                          <p:stCondLst>
                                            <p:cond delay="0"/>
                                          </p:stCondLst>
                                        </p:cTn>
                                        <p:tgtEl>
                                          <p:spTgt spid="8"/>
                                        </p:tgtEl>
                                        <p:attrNameLst>
                                          <p:attrName>ppt_x</p:attrName>
                                        </p:attrNameLst>
                                      </p:cBhvr>
                                    </p:anim>
                                    <p:anim from="(-#ppt_h/2)" to="(#ppt_y)" calcmode="lin" valueType="num">
                                      <p:cBhvr>
                                        <p:cTn id="9" dur="1000" fill="hold">
                                          <p:stCondLst>
                                            <p:cond delay="0"/>
                                          </p:stCondLst>
                                        </p:cTn>
                                        <p:tgtEl>
                                          <p:spTgt spid="8"/>
                                        </p:tgtEl>
                                        <p:attrNameLst>
                                          <p:attrName>ppt_y</p:attrName>
                                        </p:attrNameLst>
                                      </p:cBhvr>
                                    </p:anim>
                                    <p:animRot by="21600000">
                                      <p:cBhvr>
                                        <p:cTn id="10" dur="1000" fill="hold">
                                          <p:stCondLst>
                                            <p:cond delay="0"/>
                                          </p:stCondLst>
                                        </p:cTn>
                                        <p:tgtEl>
                                          <p:spTgt spid="8"/>
                                        </p:tgtEl>
                                        <p:attrNameLst>
                                          <p:attrName>r</p:attrName>
                                        </p:attrNameLst>
                                      </p:cBhvr>
                                    </p:animRot>
                                  </p:childTnLst>
                                </p:cTn>
                              </p:par>
                              <p:par>
                                <p:cTn id="11" presetID="10"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590931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shreds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small pieces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lingeringly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slow to 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cadence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the rise and fall of the voice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ballad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song or poem that tells a story</a:t>
            </a: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26</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07887" y="0"/>
            <a:ext cx="6269449" cy="5078313"/>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had now finished dusting and tidying the room, and having washed her hands, she opened a certain little drawer, full of splendid shreds of silk and satin, and began making a new bonnet for Georgiana’s doll.  Meantime she sang: her song was—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457200" marR="0" lvl="1"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“In the days when we went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gipsying</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457200" marR="0" lvl="1"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long time ago.”</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had often heard the song before, and always with lively delight; for Bessie had a sweet voice,—at least, I thought so.  But now, though her voice was still sweet, I found in its melody an indescribable sadness.  Sometimes, preoccupied with her work, she sang the refrain very low, very lingeringly; “A long time ago” came out like the saddest cadence of a funeral hymn.  She passed into another ballad, this time a really doleful one.</a:t>
            </a:r>
          </a:p>
        </p:txBody>
      </p:sp>
    </p:spTree>
    <p:extLst>
      <p:ext uri="{BB962C8B-B14F-4D97-AF65-F5344CB8AC3E}">
        <p14:creationId xmlns:p14="http://schemas.microsoft.com/office/powerpoint/2010/main" val="1018788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646330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weary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tired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beguiled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 trick someone into doing something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Take to His bosom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love and protect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27</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365248"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“My feet they are sore, and my limbs they are weary;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Long is the way, and the mountains are wild;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Soon will the twilight close moonless and dreary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Over the path of the poor orphan child.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Why did they send me so far and so lonely,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Up where the moors spread and grey rocks are piled?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Men are hard-hearted, and kind angels only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Watch o’er the steps of a poor orphan child.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Yet distant and soft the night breeze is blowing,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Clouds there are none, and clear stars beam mild,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God, in His mercy, protection is showing,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Comfort and hope to the poor orphan child.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Ev’n</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should I fall o’er the broken bridge passing,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Or stray in the marshes, by false lights beguiled,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Still will my Father, with promise and blessing,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Take to His bosom the poor orphan child.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There is a thought that for strength should avail me,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Though both of shelter and kindred despoiled;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Heaven is a home, and a rest will not fail me;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God is a friend to the poor orphan child.”</a:t>
            </a:r>
          </a:p>
        </p:txBody>
      </p:sp>
    </p:spTree>
    <p:extLst>
      <p:ext uri="{BB962C8B-B14F-4D97-AF65-F5344CB8AC3E}">
        <p14:creationId xmlns:p14="http://schemas.microsoft.com/office/powerpoint/2010/main" val="19746336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divine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find out by guessing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Missis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Mrs Reed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pettishness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caring and making a fuss about unimportant things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fie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an expression of disgust</a:t>
            </a:r>
          </a:p>
        </p:txBody>
      </p:sp>
      <p:sp>
        <p:nvSpPr>
          <p:cNvPr id="5" name="TextBox 4"/>
          <p:cNvSpPr txBox="1"/>
          <p:nvPr/>
        </p:nvSpPr>
        <p:spPr>
          <a:xfrm>
            <a:off x="-51778" y="6453336"/>
            <a:ext cx="811441"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p.27-8</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6740307"/>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“Come, Miss Jane, don’t cry,” said Bessie as she finished.  She might as well have said to the fire, “don’t burn!” but how could she divine the morbid suffering to which I was a prey?  In the course of the morning Mr. Lloyd came again.</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already up!” said he, as he entered the nursery.  “Well, nurse, how is she?”</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answered that I was doing very well.</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“Then she ought to look more cheerful.  Come here, Miss Jane: your name is Jane, is it not?”</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“Yes, sir, Jane Eyre.”</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“Well, you have been crying, Miss Jane Eyre; can you tell me what about?  Have you any pain?”</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“No, sir.”</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“Oh!  I daresay she is crying because she could not go out with Missis in the carriage,” interposed Bessie.</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“Surely not! why, she is too old for such pettishness.”</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thought so too; and my self-esteem being wounded by the false charge, I answered promptly, “I never cried for such a thing in my life: I hate going out in the carriage.  I cry because I am miserable.”</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“Oh fie, Miss!” said Bessie.</a:t>
            </a:r>
          </a:p>
        </p:txBody>
      </p:sp>
      <p:pic>
        <p:nvPicPr>
          <p:cNvPr id="8" name="Picture 2" descr="http://2.bp.blogspot.com/-gDazqUSPEzE/UB0mEF52sqI/AAAAAAAAbWc/-t1z0N56D5M/s1600/JaneEyre1983_053Pyxurz.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7452320" y="1628800"/>
            <a:ext cx="1172960" cy="130539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7504564" y="2779501"/>
            <a:ext cx="103749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p>
        </p:txBody>
      </p:sp>
    </p:spTree>
    <p:extLst>
      <p:ext uri="{BB962C8B-B14F-4D97-AF65-F5344CB8AC3E}">
        <p14:creationId xmlns:p14="http://schemas.microsoft.com/office/powerpoint/2010/main" val="116864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shrewd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clever at understanding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mortified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ashamed or embarrassed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snuff</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powdered tobacco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28</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6740307"/>
          </a:xfrm>
          <a:prstGeom prst="rect">
            <a:avLst/>
          </a:prstGeom>
        </p:spPr>
        <p:txBody>
          <a:bodyPr wrap="square">
            <a:spAutoFit/>
          </a:bodyPr>
          <a:lstStyle/>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good apothecary appeared a little puzzled.  I was standing before him; he fixed his eyes on me very steadily: his eyes were small and grey; not very bright, but I dare say I should think them shrewd now: he had a hard-featured yet good-natured looking face.  Having considered me at leisure, he said—</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made you ill yesterday?”</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“She had a fall,” said Bessie, again putting in her word.</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“Fall! why, that is like a baby again!  Can’t she manage to walk at her age?  She must be eight or nine years old.”</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was knocked down,” was the blunt explanation, jerked out of me by another pang of mortified pride; “but that did not make me ill,” I added; while Mr. Lloyd helped himself to a pinch of snuff.</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As he was returning the box to his waistcoat pocket, a loud bell rang for the servants’ dinner; he knew what it was.  “That’s for you, nurse,” said he; “you can go down; I’ll give Miss Jane a lecture till you come back.”</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would rather have stayed, but she was obliged to go, because punctuality at meals was rigidly enforced at Gateshead Hall.</a:t>
            </a:r>
          </a:p>
        </p:txBody>
      </p:sp>
    </p:spTree>
    <p:extLst>
      <p:ext uri="{BB962C8B-B14F-4D97-AF65-F5344CB8AC3E}">
        <p14:creationId xmlns:p14="http://schemas.microsoft.com/office/powerpoint/2010/main" val="3593828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ytimg.com/vi/W5MU4aNLgwM/hqdefault.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80904" y="146546"/>
            <a:ext cx="2736707" cy="20525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2.bp.blogspot.com/-gDazqUSPEzE/UB0mEF52sqI/AAAAAAAAbWc/-t1z0N56D5M/s1600/JaneEyre1983_053Pyxurz.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391424" y="146546"/>
            <a:ext cx="1844299" cy="20525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23779" y="146543"/>
            <a:ext cx="1880669" cy="2052532"/>
          </a:xfrm>
          <a:prstGeom prst="rect">
            <a:avLst/>
          </a:prstGeom>
        </p:spPr>
      </p:pic>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4" name="Rectangle 3"/>
          <p:cNvSpPr/>
          <p:nvPr/>
        </p:nvSpPr>
        <p:spPr>
          <a:xfrm>
            <a:off x="827584" y="3645024"/>
            <a:ext cx="8208912" cy="2385268"/>
          </a:xfrm>
          <a:prstGeom prst="rect">
            <a:avLst/>
          </a:prstGeom>
        </p:spPr>
        <p:txBody>
          <a:bodyPr wrap="square" anchor="t">
            <a:spAutoFit/>
          </a:bodyPr>
          <a:lstStyle/>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reason does Bessie give to Mr Lloyd for Jane crying?</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is Jane’s ‘self-esteem wounded’ by this reason from Bessie?</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can’t Bessie stay in the nursery with Jane and Mr Lloyd?</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Rectangle 4"/>
          <p:cNvSpPr/>
          <p:nvPr/>
        </p:nvSpPr>
        <p:spPr>
          <a:xfrm>
            <a:off x="827584" y="2564905"/>
            <a:ext cx="8208912" cy="90794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Discuss the answers to these questions in pairs.</a:t>
            </a:r>
          </a:p>
        </p:txBody>
      </p:sp>
      <p:sp>
        <p:nvSpPr>
          <p:cNvPr id="10" name="TextBox 9"/>
          <p:cNvSpPr txBox="1"/>
          <p:nvPr/>
        </p:nvSpPr>
        <p:spPr>
          <a:xfrm>
            <a:off x="4794826" y="2066945"/>
            <a:ext cx="103749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p>
        </p:txBody>
      </p:sp>
      <p:sp>
        <p:nvSpPr>
          <p:cNvPr id="12" name="TextBox 11"/>
          <p:cNvSpPr txBox="1"/>
          <p:nvPr/>
        </p:nvSpPr>
        <p:spPr>
          <a:xfrm>
            <a:off x="7201447" y="2051556"/>
            <a:ext cx="92533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pic>
        <p:nvPicPr>
          <p:cNvPr id="13" name="Picture 12">
            <a:extLst>
              <a:ext uri="{FF2B5EF4-FFF2-40B4-BE49-F238E27FC236}">
                <a16:creationId xmlns:a16="http://schemas.microsoft.com/office/drawing/2014/main" id="{2DAA77B7-EFF4-41C4-9B33-6D14CD035C78}"/>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3371922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ytimg.com/vi/W5MU4aNLgwM/hqdefault.jpg"/>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80904" y="146546"/>
            <a:ext cx="2736707" cy="205253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ttp://2.bp.blogspot.com/-gDazqUSPEzE/UB0mEF52sqI/AAAAAAAAbWc/-t1z0N56D5M/s1600/JaneEyre1983_053Pyxurz.jpg"/>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4391424" y="146546"/>
            <a:ext cx="1844299" cy="205253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723779" y="146543"/>
            <a:ext cx="1880669" cy="2052532"/>
          </a:xfrm>
          <a:prstGeom prst="rect">
            <a:avLst/>
          </a:prstGeom>
        </p:spPr>
      </p:pic>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4" name="Rectangle 3"/>
          <p:cNvSpPr/>
          <p:nvPr/>
        </p:nvSpPr>
        <p:spPr>
          <a:xfrm>
            <a:off x="827584" y="3248104"/>
            <a:ext cx="8208912" cy="3493264"/>
          </a:xfrm>
          <a:prstGeom prst="rect">
            <a:avLst/>
          </a:prstGeom>
        </p:spPr>
        <p:txBody>
          <a:bodyPr wrap="square" anchor="t">
            <a:spAutoFit/>
          </a:bodyPr>
          <a:lstStyle/>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Bessie says that Jane is crying because she could not go out with Mrs Reed and the others in the carriage.</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Jane’s self-esteem is wounded by this because it is not true: she doesn’t care that she isn’t out with her aunt. Jane feels that she is too old to be accused of such silly things. </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300"/>
              </a:spcAft>
              <a:buClrTx/>
              <a:buSzTx/>
              <a:buFontTx/>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Bessie leaves the nursery because she needs to be on time for dinner.</a:t>
            </a:r>
            <a:endParaRPr kumimoji="0" lang="en-GB"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Rectangle 4"/>
          <p:cNvSpPr/>
          <p:nvPr/>
        </p:nvSpPr>
        <p:spPr>
          <a:xfrm>
            <a:off x="827584" y="2564905"/>
            <a:ext cx="8208912" cy="46166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p:txBody>
      </p:sp>
      <p:sp>
        <p:nvSpPr>
          <p:cNvPr id="10" name="TextBox 9"/>
          <p:cNvSpPr txBox="1"/>
          <p:nvPr/>
        </p:nvSpPr>
        <p:spPr>
          <a:xfrm>
            <a:off x="4794826" y="2066945"/>
            <a:ext cx="1037493" cy="338554"/>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p>
        </p:txBody>
      </p:sp>
      <p:sp>
        <p:nvSpPr>
          <p:cNvPr id="12" name="TextBox 11"/>
          <p:cNvSpPr txBox="1"/>
          <p:nvPr/>
        </p:nvSpPr>
        <p:spPr>
          <a:xfrm>
            <a:off x="7201447" y="2051556"/>
            <a:ext cx="92533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spTree>
    <p:extLst>
      <p:ext uri="{BB962C8B-B14F-4D97-AF65-F5344CB8AC3E}">
        <p14:creationId xmlns:p14="http://schemas.microsoft.com/office/powerpoint/2010/main" val="2647068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1997839"/>
            <a:ext cx="8303337"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 feels bad for the way she has treated Jane and attempts to raise her spirits with small gestures of kindness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cannot imagine living a life with poor people: she would rather live with her rich aunt and be miserable than live in the supposed squalor of poverty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is an outsider to Gateshead Hall, and is the only character that is entirely kind to Jane</a:t>
            </a:r>
          </a:p>
          <a:p>
            <a:pPr marR="0" lvl="0" algn="l" defTabSz="914400" rtl="0" eaLnBrk="1" fontAlgn="auto" latinLnBrk="0" hangingPunct="1">
              <a:lnSpc>
                <a:spcPct val="100000"/>
              </a:lnSpc>
              <a:spcBef>
                <a:spcPts val="0"/>
              </a:spcBef>
              <a:spcAft>
                <a:spcPts val="0"/>
              </a:spcAft>
              <a:buClrTx/>
              <a:buSzTx/>
              <a:tabLst/>
              <a:defRPr/>
            </a:pPr>
            <a:r>
              <a:rPr lang="en-GB" b="1" dirty="0">
                <a:solidFill>
                  <a:prstClr val="black"/>
                </a:solidFill>
                <a:latin typeface="Century Gothic" panose="020B0502020202020204" pitchFamily="34" charset="0"/>
              </a:rPr>
              <a:t>Learning Objective:</a:t>
            </a:r>
          </a:p>
          <a:p>
            <a:pPr marL="285750" lvl="0" indent="-285750" defTabSz="914400">
              <a:buFont typeface="Arial" panose="020B0604020202020204" pitchFamily="34" charset="0"/>
              <a:buChar char="•"/>
            </a:pPr>
            <a:r>
              <a:rPr lang="en-GB" dirty="0">
                <a:solidFill>
                  <a:prstClr val="black"/>
                </a:solidFill>
                <a:latin typeface="Century Gothic" panose="020B0502020202020204" pitchFamily="34" charset="0"/>
              </a:rPr>
              <a:t>To learn how Bessie and Mr Lloyd treat Jane kindly. </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 Content</a:t>
            </a:r>
          </a:p>
        </p:txBody>
      </p:sp>
    </p:spTree>
    <p:extLst>
      <p:ext uri="{BB962C8B-B14F-4D97-AF65-F5344CB8AC3E}">
        <p14:creationId xmlns:p14="http://schemas.microsoft.com/office/powerpoint/2010/main" val="404193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4033381" y="2097865"/>
            <a:ext cx="5003115" cy="266226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32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continue reading.</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Chapter 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‘“The fall did not make you ill”’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(page 28)</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‘“Would you like to go to school?”’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(page 30)</a:t>
            </a:r>
          </a:p>
        </p:txBody>
      </p:sp>
      <p:pic>
        <p:nvPicPr>
          <p:cNvPr id="2050"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7584" y="1047749"/>
            <a:ext cx="3086100" cy="4762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701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535531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pursued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continued</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28</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5909310"/>
          </a:xfrm>
          <a:prstGeom prst="rect">
            <a:avLst/>
          </a:prstGeom>
        </p:spPr>
        <p:txBody>
          <a:bodyPr wrap="square">
            <a:spAutoFit/>
          </a:bodyPr>
          <a:lstStyle/>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fall did not make you ill; what did, then?” pursued Mr. Lloyd when Bessie was gone.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was shut up in a room where there is a ghost till after dark.”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saw Mr. Lloyd smile and frown at the same time.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“Ghost! What, you are a baby after all! You are afraid of ghosts?”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“Of Mr. Reed’s ghost I am: he died in that room, and was laid out there. Neither Bessie nor any one else will go into it at night, if they can help it; and it was cruel to shut me up alone without a candle,—so cruel that I think I shall never forget it.”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“Nonsense! And is it that makes you so miserable? Are you afraid now in daylight?”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“No: but night will come again before long: and besides,—I am unhappy,—very unhappy, for other things.”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“What other things? Can you tell me some of them?” </a:t>
            </a: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60503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646330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frame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 put into words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impart</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 communicate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bunglingly enounced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said clumsily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Pooh</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Rubbish!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29</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6463308"/>
          </a:xfrm>
          <a:prstGeom prst="rect">
            <a:avLst/>
          </a:prstGeom>
        </p:spPr>
        <p:txBody>
          <a:bodyPr wrap="square">
            <a:spAutoFit/>
          </a:bodyPr>
          <a:lstStyle/>
          <a:p>
            <a:pPr marL="0" marR="0" lvl="0" indent="45085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How much I wished to reply fully to this question! How difficult it was to frame any answer! Children can feel, but they cannot analyse their feelings; and if the analysis is partially effected in thought, they know not how to express the result of the process in words. Fearful, however, of losing this first and only opportunity of relieving my grief by imparting it, I, after a disturbed pause, contrived to frame a meagre, though, as far as it went, true response.</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mn-cs"/>
              </a:rPr>
              <a:t>“For one thing, I have no father or mother, brothers or sisters.”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mn-cs"/>
              </a:rPr>
              <a:t>“You have a kind aunt and cousins.”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mn-cs"/>
              </a:rPr>
              <a:t>Again I paused; then bunglingly enounced—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mn-cs"/>
              </a:rPr>
              <a:t>“But John Reed knocked me down, and my aunt shut me up in the red-room.”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Times New Roman" panose="02020603050405020304" pitchFamily="18" charset="0"/>
                <a:cs typeface="+mn-cs"/>
              </a:rPr>
              <a:t>Mr. Lloyd a second time produced his snuff-</a:t>
            </a:r>
            <a:endParaRPr kumimoji="0" lang="en-GB" sz="1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endParaRP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“Don’t you think Gateshead Hall a very beautiful house?” asked he. “Are you not very thankful to have such a fine place to live at?”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“It is not my house, sir; and Abbot says I have less right to be here than a servant.” </a:t>
            </a:r>
          </a:p>
          <a:p>
            <a:pPr marL="0" marR="0" lvl="0" indent="45085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“Pooh! you can’t be silly enough to wish to leave such a splendid place?” </a:t>
            </a: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51717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590931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industrious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hard working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scanty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little, poor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grates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fireplaces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debasing vices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–evil ways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29</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5909310"/>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“If I had anywhere else to go, I should be glad to leave it; but I can never get away from Gateshead till I am a woman.” </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“Perhaps you may—who knows? Have you any relations besides Mrs. Reed?” </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think not, sir.” </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“None belonging to your father?” </a:t>
            </a: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don’t know. I asked Aunt Reed once, and she said possibly I might have some poor, low relations called Eyre, but she knew nothing about them.”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“If you had such, would you like to go to them?”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reflected. Poverty looks grim to grown people; still more so to children: they have not much idea of industrious, working, respectable poverty; they think of the word only as connected with ragged clothes, scanty food, fireless grates, rude manners, and debasing vices: poverty for me was synonymous with degradation.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“No; I should not like to belong to poor people,” was my reply.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“Not even if they were kind to you?” </a:t>
            </a: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73148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3970318"/>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liberty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freedom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caste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social class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30</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15058" y="0"/>
            <a:ext cx="6262278" cy="4801314"/>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shook my head: I could not see how poor people had the means of being kind; and then to learn to speak like them, to adopt their manners, to be uneducated, to grow up like one of the poor women I saw sometimes nursing their children or washing their clothes at the cottage doors of the village of Gateshead: no, I was not heroic enough to purchase liberty at the price of caste.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“But are your relatives so very poor? Are they working people?”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 cannot tell; Aunt Reed says if I have any, they must be a beggarly set: I should not like to go a begging.” </a:t>
            </a: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“Would you like to go to school?” </a:t>
            </a:r>
          </a:p>
          <a:p>
            <a:pPr marL="0" marR="0" lvl="0" indent="531813"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531813"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imes New Roman" panose="02020603050405020304" pitchFamily="18" charset="0"/>
                <a:ea typeface="Times New Roman" panose="02020603050405020304" pitchFamily="18" charset="0"/>
                <a:cs typeface="+mn-cs"/>
              </a:rPr>
              <a:t> </a:t>
            </a: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7116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174331" y="0"/>
            <a:ext cx="4896543" cy="830997"/>
          </a:xfrm>
          <a:prstGeom prst="rect">
            <a:avLst/>
          </a:prstGeom>
          <a:noFill/>
          <a:ln w="38100">
            <a:noFill/>
          </a:ln>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talks to Jane about why she is so unhappy</a:t>
            </a:r>
            <a:r>
              <a:rPr lang="en-GB" sz="2400" dirty="0">
                <a:solidFill>
                  <a:prstClr val="black"/>
                </a:solidFill>
                <a:latin typeface="Century Gothic" panose="020B0502020202020204" pitchFamily="34" charset="0"/>
              </a:rPr>
              <a:t>.</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4" name="Rectangle 23"/>
          <p:cNvSpPr/>
          <p:nvPr/>
        </p:nvSpPr>
        <p:spPr>
          <a:xfrm>
            <a:off x="780664" y="4917710"/>
            <a:ext cx="8244000" cy="1138773"/>
          </a:xfrm>
          <a:prstGeom prst="rect">
            <a:avLst/>
          </a:prstGeom>
          <a:ln/>
        </p:spPr>
        <p:style>
          <a:lnRef idx="2">
            <a:schemeClr val="dk1"/>
          </a:lnRef>
          <a:fillRef idx="1">
            <a:schemeClr val="lt1"/>
          </a:fillRef>
          <a:effectRef idx="0">
            <a:schemeClr val="dk1"/>
          </a:effectRef>
          <a:fontRef idx="minor">
            <a:schemeClr val="dk1"/>
          </a:fontRef>
        </p:style>
        <p:txBody>
          <a:bodyPr wrap="square" anchor="t">
            <a:spAutoFit/>
          </a:bodyPr>
          <a:lstStyle/>
          <a:p>
            <a:pPr marR="0" lvl="0" defTabSz="914400" rtl="0" eaLnBrk="1" fontAlgn="auto" latinLnBrk="0" hangingPunct="1">
              <a:lnSpc>
                <a:spcPct val="100000"/>
              </a:lnSpc>
              <a:spcBef>
                <a:spcPts val="0"/>
              </a:spcBef>
              <a:spcAft>
                <a:spcPts val="0"/>
              </a:spcAft>
              <a:buClrTx/>
              <a:buSzTx/>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rPr>
              <a:t>Discuss thi</a:t>
            </a:r>
            <a:r>
              <a:rPr lang="en-GB" sz="2400" b="1" dirty="0">
                <a:solidFill>
                  <a:prstClr val="black"/>
                </a:solidFill>
                <a:latin typeface="Century Gothic" panose="020B0502020202020204" pitchFamily="34" charset="0"/>
              </a:rPr>
              <a:t>s question in your pairs:</a:t>
            </a:r>
          </a:p>
          <a:p>
            <a:pPr marR="0" lvl="0" defTabSz="914400" rtl="0" eaLnBrk="1" fontAlgn="auto" latinLnBrk="0" hangingPunct="1">
              <a:lnSpc>
                <a:spcPct val="100000"/>
              </a:lnSpc>
              <a:spcBef>
                <a:spcPts val="0"/>
              </a:spcBef>
              <a:spcAft>
                <a:spcPts val="0"/>
              </a:spcAft>
              <a:buClrTx/>
              <a:buSzTx/>
              <a:tabLst/>
              <a:defRPr/>
            </a:pPr>
            <a:r>
              <a:rPr lang="en-GB" sz="2400" dirty="0">
                <a:solidFill>
                  <a:prstClr val="black"/>
                </a:solidFill>
                <a:latin typeface="Century Gothic" panose="020B0502020202020204" pitchFamily="34" charset="0"/>
              </a:rPr>
              <a:t>How does Mr Lloyd treat Jane?</a:t>
            </a:r>
          </a:p>
          <a:p>
            <a:pPr marR="0" lvl="0" algn="l" defTabSz="914400" rtl="0" eaLnBrk="1" fontAlgn="auto" latinLnBrk="0" hangingPunct="1">
              <a:lnSpc>
                <a:spcPct val="100000"/>
              </a:lnSpc>
              <a:spcBef>
                <a:spcPts val="0"/>
              </a:spcBef>
              <a:spcAft>
                <a:spcPts val="0"/>
              </a:spcAft>
              <a:buClrTx/>
              <a:buSzTx/>
              <a:tabLst/>
              <a:defRPr/>
            </a:pPr>
            <a:endPar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25" name="TextBox 2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17" name="Picture 2" descr="http://2.bp.blogspot.com/-gDazqUSPEzE/UB0mEF52sqI/AAAAAAAAbWc/-t1z0N56D5M/s1600/JaneEyre1983_053Pyxurz.jpg">
            <a:extLst>
              <a:ext uri="{FF2B5EF4-FFF2-40B4-BE49-F238E27FC236}">
                <a16:creationId xmlns:a16="http://schemas.microsoft.com/office/drawing/2014/main" id="{5053B821-0C02-3644-94FF-A59262C021C3}"/>
              </a:ext>
            </a:extLst>
          </p:cNvPr>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6964885" y="1900480"/>
            <a:ext cx="2026640" cy="2255458"/>
          </a:xfrm>
          <a:prstGeom prst="rect">
            <a:avLst/>
          </a:prstGeom>
          <a:noFill/>
          <a:ln w="76200">
            <a:noFill/>
          </a:ln>
          <a:extLst>
            <a:ext uri="{909E8E84-426E-40DD-AFC4-6F175D3DCCD1}">
              <a14:hiddenFill xmlns:a14="http://schemas.microsoft.com/office/drawing/2010/main">
                <a:solidFill>
                  <a:srgbClr val="FFFFFF"/>
                </a:solidFill>
              </a14:hiddenFill>
            </a:ext>
          </a:extLst>
        </p:spPr>
      </p:pic>
      <p:sp>
        <p:nvSpPr>
          <p:cNvPr id="18" name="Rounded Rectangular Callout 17">
            <a:extLst>
              <a:ext uri="{FF2B5EF4-FFF2-40B4-BE49-F238E27FC236}">
                <a16:creationId xmlns:a16="http://schemas.microsoft.com/office/drawing/2014/main" id="{E247E201-A2A4-A148-B2ED-46923457B7BE}"/>
              </a:ext>
            </a:extLst>
          </p:cNvPr>
          <p:cNvSpPr/>
          <p:nvPr/>
        </p:nvSpPr>
        <p:spPr>
          <a:xfrm>
            <a:off x="845882" y="971381"/>
            <a:ext cx="5995436" cy="783193"/>
          </a:xfrm>
          <a:prstGeom prst="wedgeRoundRectCallout">
            <a:avLst>
              <a:gd name="adj1" fmla="val 55769"/>
              <a:gd name="adj2" fmla="val 51912"/>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fall did not make you ill; what did, then?” pursued Mr. Lloyd when Bessie was gone.</a:t>
            </a:r>
            <a:endParaRPr kumimoji="0" lang="en-GB"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26" name="Rounded Rectangular Callout 25">
            <a:extLst>
              <a:ext uri="{FF2B5EF4-FFF2-40B4-BE49-F238E27FC236}">
                <a16:creationId xmlns:a16="http://schemas.microsoft.com/office/drawing/2014/main" id="{79654D98-F290-FF4A-888F-CCD7965A9938}"/>
              </a:ext>
            </a:extLst>
          </p:cNvPr>
          <p:cNvSpPr/>
          <p:nvPr/>
        </p:nvSpPr>
        <p:spPr>
          <a:xfrm>
            <a:off x="845882" y="3208510"/>
            <a:ext cx="4555276" cy="783193"/>
          </a:xfrm>
          <a:prstGeom prst="wedgeRoundRectCallout">
            <a:avLst>
              <a:gd name="adj1" fmla="val 69746"/>
              <a:gd name="adj2" fmla="val -32419"/>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“Are you not very thankful to have such a fine place to live at?” </a:t>
            </a:r>
            <a:endParaRPr kumimoji="0" lang="en-GB"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27" name="Rounded Rectangular Callout 26">
            <a:extLst>
              <a:ext uri="{FF2B5EF4-FFF2-40B4-BE49-F238E27FC236}">
                <a16:creationId xmlns:a16="http://schemas.microsoft.com/office/drawing/2014/main" id="{EB5123E8-B908-8B42-AA51-B03AECE92284}"/>
              </a:ext>
            </a:extLst>
          </p:cNvPr>
          <p:cNvSpPr/>
          <p:nvPr/>
        </p:nvSpPr>
        <p:spPr>
          <a:xfrm>
            <a:off x="845882" y="1830597"/>
            <a:ext cx="5302428" cy="783193"/>
          </a:xfrm>
          <a:prstGeom prst="wedgeRoundRectCallout">
            <a:avLst>
              <a:gd name="adj1" fmla="val 63509"/>
              <a:gd name="adj2" fmla="val -19670"/>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“Perhaps you may—who knows? Have you any relations besides Mrs. Reed?” </a:t>
            </a:r>
          </a:p>
        </p:txBody>
      </p:sp>
      <p:sp>
        <p:nvSpPr>
          <p:cNvPr id="28" name="Rounded Rectangular Callout 27">
            <a:extLst>
              <a:ext uri="{FF2B5EF4-FFF2-40B4-BE49-F238E27FC236}">
                <a16:creationId xmlns:a16="http://schemas.microsoft.com/office/drawing/2014/main" id="{7604F2FF-4A57-254E-B78F-AF0390549A65}"/>
              </a:ext>
            </a:extLst>
          </p:cNvPr>
          <p:cNvSpPr/>
          <p:nvPr/>
        </p:nvSpPr>
        <p:spPr>
          <a:xfrm>
            <a:off x="845882" y="4067725"/>
            <a:ext cx="4411260" cy="442674"/>
          </a:xfrm>
          <a:prstGeom prst="wedgeRoundRectCallout">
            <a:avLst>
              <a:gd name="adj1" fmla="val 61949"/>
              <a:gd name="adj2" fmla="val -41373"/>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“Would you like to go to school?” </a:t>
            </a:r>
          </a:p>
        </p:txBody>
      </p:sp>
      <p:sp>
        <p:nvSpPr>
          <p:cNvPr id="29" name="Rounded Rectangular Callout 28">
            <a:extLst>
              <a:ext uri="{FF2B5EF4-FFF2-40B4-BE49-F238E27FC236}">
                <a16:creationId xmlns:a16="http://schemas.microsoft.com/office/drawing/2014/main" id="{1FF40908-2647-1A41-A5B9-8C1B04F4EC72}"/>
              </a:ext>
            </a:extLst>
          </p:cNvPr>
          <p:cNvSpPr/>
          <p:nvPr/>
        </p:nvSpPr>
        <p:spPr>
          <a:xfrm>
            <a:off x="845882" y="2689813"/>
            <a:ext cx="5203348" cy="442674"/>
          </a:xfrm>
          <a:prstGeom prst="wedgeRoundRectCallout">
            <a:avLst>
              <a:gd name="adj1" fmla="val 62164"/>
              <a:gd name="adj2" fmla="val -43863"/>
              <a:gd name="adj3" fmla="val 16667"/>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“And is it that makes you so miserable?”</a:t>
            </a:r>
            <a:endParaRPr kumimoji="0" lang="en-GB" sz="2000" b="0" i="0" u="none" strike="noStrike" kern="1200" cap="none" spc="0" normalizeH="0" baseline="0" noProof="0" dirty="0">
              <a:ln>
                <a:noFill/>
              </a:ln>
              <a:solidFill>
                <a:prstClr val="white"/>
              </a:solidFill>
              <a:effectLst/>
              <a:uLnTx/>
              <a:uFillTx/>
              <a:latin typeface="Calibri"/>
              <a:ea typeface="+mn-ea"/>
              <a:cs typeface="+mn-cs"/>
            </a:endParaRPr>
          </a:p>
        </p:txBody>
      </p:sp>
      <p:sp>
        <p:nvSpPr>
          <p:cNvPr id="30" name="TextBox 29">
            <a:extLst>
              <a:ext uri="{FF2B5EF4-FFF2-40B4-BE49-F238E27FC236}">
                <a16:creationId xmlns:a16="http://schemas.microsoft.com/office/drawing/2014/main" id="{96604293-B821-454E-95A8-404C63DE5264}"/>
              </a:ext>
            </a:extLst>
          </p:cNvPr>
          <p:cNvSpPr txBox="1"/>
          <p:nvPr/>
        </p:nvSpPr>
        <p:spPr>
          <a:xfrm>
            <a:off x="7384846" y="3971936"/>
            <a:ext cx="118671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p>
        </p:txBody>
      </p:sp>
      <p:pic>
        <p:nvPicPr>
          <p:cNvPr id="31" name="Picture 30">
            <a:extLst>
              <a:ext uri="{FF2B5EF4-FFF2-40B4-BE49-F238E27FC236}">
                <a16:creationId xmlns:a16="http://schemas.microsoft.com/office/drawing/2014/main" id="{22A68088-625F-234F-9A2B-A0E1717C802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936" y="0"/>
            <a:ext cx="572790" cy="720000"/>
          </a:xfrm>
          <a:prstGeom prst="rect">
            <a:avLst/>
          </a:prstGeom>
        </p:spPr>
      </p:pic>
    </p:spTree>
    <p:extLst>
      <p:ext uri="{BB962C8B-B14F-4D97-AF65-F5344CB8AC3E}">
        <p14:creationId xmlns:p14="http://schemas.microsoft.com/office/powerpoint/2010/main" val="26874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descr="http://2.bp.blogspot.com/-gDazqUSPEzE/UB0mEF52sqI/AAAAAAAAbWc/-t1z0N56D5M/s1600/JaneEyre1983_053Pyxurz.jpg"/>
          <p:cNvPicPr>
            <a:picLocks noChangeAspect="1" noChangeArrowheads="1"/>
          </p:cNvPicPr>
          <p:nvPr/>
        </p:nvPicPr>
        <p:blipFill rotWithShape="1">
          <a:blip r:embed="rId2" cstate="screen">
            <a:extLst>
              <a:ext uri="{28A0092B-C50C-407E-A947-70E740481C1C}">
                <a14:useLocalDpi xmlns:a14="http://schemas.microsoft.com/office/drawing/2010/main"/>
              </a:ext>
            </a:extLst>
          </a:blip>
          <a:srcRect/>
          <a:stretch/>
        </p:blipFill>
        <p:spPr bwMode="auto">
          <a:xfrm>
            <a:off x="1799761" y="3111442"/>
            <a:ext cx="2026640" cy="2255458"/>
          </a:xfrm>
          <a:prstGeom prst="rect">
            <a:avLst/>
          </a:prstGeom>
          <a:noFill/>
          <a:ln w="76200">
            <a:noFill/>
          </a:ln>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2293863" y="5158185"/>
            <a:ext cx="118671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p>
        </p:txBody>
      </p:sp>
      <p:sp>
        <p:nvSpPr>
          <p:cNvPr id="2" name="Rectangle 1"/>
          <p:cNvSpPr/>
          <p:nvPr/>
        </p:nvSpPr>
        <p:spPr>
          <a:xfrm>
            <a:off x="796455" y="103717"/>
            <a:ext cx="8227684" cy="287771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marR="0" lvl="0" algn="l" defTabSz="914400" rtl="0" eaLnBrk="1" fontAlgn="auto" latinLnBrk="0" hangingPunct="1">
              <a:lnSpc>
                <a:spcPct val="100000"/>
              </a:lnSpc>
              <a:spcBef>
                <a:spcPts val="0"/>
              </a:spcBef>
              <a:spcAft>
                <a:spcPts val="600"/>
              </a:spcAft>
              <a:buClrTx/>
              <a:buSzTx/>
              <a:tabLst/>
              <a:defRPr/>
            </a:pPr>
            <a:r>
              <a:rPr kumimoji="0" lang="en-GB" sz="23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Write a paragraph to answer this question:</a:t>
            </a:r>
          </a:p>
          <a:p>
            <a:pPr marR="0" lvl="0" algn="l" defTabSz="914400" rtl="0" eaLnBrk="1" fontAlgn="auto" latinLnBrk="0" hangingPunct="1">
              <a:lnSpc>
                <a:spcPct val="100000"/>
              </a:lnSpc>
              <a:spcBef>
                <a:spcPts val="0"/>
              </a:spcBef>
              <a:spcAft>
                <a:spcPts val="600"/>
              </a:spcAft>
              <a:buClrTx/>
              <a:buSzTx/>
              <a:tabLst/>
              <a:defRPr/>
            </a:pPr>
            <a:r>
              <a:rPr kumimoji="0" lang="en-GB" sz="23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a:t>
            </a:r>
            <a:r>
              <a:rPr kumimoji="0" lang="en-GB" sz="230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Mr Lloyd</a:t>
            </a:r>
            <a:r>
              <a:rPr kumimoji="0" lang="en-GB" sz="23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and Bessie treat </a:t>
            </a:r>
            <a:r>
              <a:rPr kumimoji="0" lang="en-GB" sz="230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Jane in comparison to the other characters in the novel?</a:t>
            </a:r>
          </a:p>
          <a:p>
            <a:pPr marR="0" lvl="0" algn="l" defTabSz="914400" rtl="0" eaLnBrk="1" fontAlgn="auto" latinLnBrk="0" hangingPunct="1">
              <a:lnSpc>
                <a:spcPct val="100000"/>
              </a:lnSpc>
              <a:spcBef>
                <a:spcPts val="0"/>
              </a:spcBef>
              <a:spcAft>
                <a:spcPts val="600"/>
              </a:spcAft>
              <a:buClrTx/>
              <a:buSzTx/>
              <a:tabLst/>
              <a:defRPr/>
            </a:pPr>
            <a:endParaRPr lang="en-GB" sz="2300" b="1" dirty="0">
              <a:solidFill>
                <a:prstClr val="black"/>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600"/>
              </a:spcAft>
              <a:buClrTx/>
              <a:buSzTx/>
              <a:tabLst/>
              <a:defRPr/>
            </a:pPr>
            <a:r>
              <a:rPr kumimoji="0" lang="en-GB" sz="2300" b="1" i="0" u="none" strike="noStrike" kern="1200" cap="none" spc="0" normalizeH="0" noProof="0" dirty="0">
                <a:ln>
                  <a:noFill/>
                </a:ln>
                <a:solidFill>
                  <a:prstClr val="black"/>
                </a:solidFill>
                <a:effectLst/>
                <a:uLnTx/>
                <a:uFillTx/>
                <a:latin typeface="Century Gothic" panose="020B0502020202020204" pitchFamily="34" charset="0"/>
                <a:ea typeface="+mn-ea"/>
                <a:cs typeface="+mn-cs"/>
              </a:rPr>
              <a:t>Extension: </a:t>
            </a:r>
            <a:r>
              <a:rPr kumimoji="0" lang="en-GB" sz="230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Mr Lloyd is an outsider and not a resident of Gateshead. Why is this important?</a:t>
            </a:r>
            <a:endParaRPr kumimoji="0" lang="en-GB" sz="2300" b="1" i="0" u="none" strike="noStrike" kern="1200" cap="none" spc="0" normalizeH="0" noProof="0" dirty="0">
              <a:ln>
                <a:noFill/>
              </a:ln>
              <a:solidFill>
                <a:prstClr val="black"/>
              </a:solidFill>
              <a:effectLst/>
              <a:uLnTx/>
              <a:uFillTx/>
              <a:latin typeface="Century Gothic" panose="020B0502020202020204" pitchFamily="34" charset="0"/>
              <a:ea typeface="+mn-ea"/>
              <a:cs typeface="+mn-cs"/>
            </a:endParaRPr>
          </a:p>
          <a:p>
            <a:pPr marR="0" lvl="0" algn="l" defTabSz="914400" rtl="0" eaLnBrk="1" fontAlgn="auto" latinLnBrk="0" hangingPunct="1">
              <a:lnSpc>
                <a:spcPct val="100000"/>
              </a:lnSpc>
              <a:spcBef>
                <a:spcPts val="0"/>
              </a:spcBef>
              <a:spcAft>
                <a:spcPts val="600"/>
              </a:spcAft>
              <a:buClrTx/>
              <a:buSzTx/>
              <a:tabLst/>
              <a:defRPr/>
            </a:pPr>
            <a:endParaRPr kumimoji="0" lang="en-GB" sz="23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16" name="TextBox 1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Mr Lloyd</a:t>
            </a:r>
          </a:p>
        </p:txBody>
      </p:sp>
      <p:pic>
        <p:nvPicPr>
          <p:cNvPr id="21" name="Picture 20">
            <a:extLst>
              <a:ext uri="{FF2B5EF4-FFF2-40B4-BE49-F238E27FC236}">
                <a16:creationId xmlns:a16="http://schemas.microsoft.com/office/drawing/2014/main" id="{0B2699F1-2EBA-4878-8627-C63D51487288}"/>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72966" y="44624"/>
            <a:ext cx="561951" cy="720000"/>
          </a:xfrm>
          <a:prstGeom prst="rect">
            <a:avLst/>
          </a:prstGeom>
        </p:spPr>
      </p:pic>
      <p:pic>
        <p:nvPicPr>
          <p:cNvPr id="22" name="Picture 21">
            <a:extLst>
              <a:ext uri="{FF2B5EF4-FFF2-40B4-BE49-F238E27FC236}">
                <a16:creationId xmlns:a16="http://schemas.microsoft.com/office/drawing/2014/main" id="{BB51268B-8D56-4423-99F4-B0E871E2B5D6}"/>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29942" y="867728"/>
            <a:ext cx="648000" cy="648000"/>
          </a:xfrm>
          <a:prstGeom prst="rect">
            <a:avLst/>
          </a:prstGeom>
        </p:spPr>
      </p:pic>
      <p:pic>
        <p:nvPicPr>
          <p:cNvPr id="23" name="Picture 22">
            <a:extLst>
              <a:ext uri="{FF2B5EF4-FFF2-40B4-BE49-F238E27FC236}">
                <a16:creationId xmlns:a16="http://schemas.microsoft.com/office/drawing/2014/main" id="{7E37BDC2-78CC-924B-BE30-63A28D785618}"/>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5512817" y="3161591"/>
            <a:ext cx="2028249" cy="2213598"/>
          </a:xfrm>
          <a:prstGeom prst="rect">
            <a:avLst/>
          </a:prstGeom>
        </p:spPr>
      </p:pic>
      <p:sp>
        <p:nvSpPr>
          <p:cNvPr id="24" name="TextBox 23">
            <a:extLst>
              <a:ext uri="{FF2B5EF4-FFF2-40B4-BE49-F238E27FC236}">
                <a16:creationId xmlns:a16="http://schemas.microsoft.com/office/drawing/2014/main" id="{38152DDA-8C5C-484E-AD91-53F9E6942581}"/>
              </a:ext>
            </a:extLst>
          </p:cNvPr>
          <p:cNvSpPr txBox="1"/>
          <p:nvPr/>
        </p:nvSpPr>
        <p:spPr>
          <a:xfrm>
            <a:off x="5990485" y="5066604"/>
            <a:ext cx="925331"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spTree>
    <p:extLst>
      <p:ext uri="{BB962C8B-B14F-4D97-AF65-F5344CB8AC3E}">
        <p14:creationId xmlns:p14="http://schemas.microsoft.com/office/powerpoint/2010/main" val="378531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a:t>
            </a:r>
          </a:p>
        </p:txBody>
      </p:sp>
      <p:sp>
        <p:nvSpPr>
          <p:cNvPr id="5" name="TextBox 4"/>
          <p:cNvSpPr txBox="1"/>
          <p:nvPr/>
        </p:nvSpPr>
        <p:spPr>
          <a:xfrm>
            <a:off x="790514" y="218427"/>
            <a:ext cx="820891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Mr Lloyd treat Jane in a kind way? (2)</a:t>
            </a:r>
          </a:p>
        </p:txBody>
      </p:sp>
      <p:sp>
        <p:nvSpPr>
          <p:cNvPr id="6" name="TextBox 5"/>
          <p:cNvSpPr txBox="1"/>
          <p:nvPr/>
        </p:nvSpPr>
        <p:spPr>
          <a:xfrm>
            <a:off x="827584" y="1055637"/>
            <a:ext cx="8208912" cy="4031873"/>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suggests that Jane should be grateful to Mrs Reed for letting her stay at Gateshead.</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lang="en-GB" sz="2400" dirty="0">
                <a:solidFill>
                  <a:prstClr val="black"/>
                </a:solidFill>
                <a:latin typeface="Century Gothic" panose="020B0502020202020204" pitchFamily="34" charset="0"/>
              </a:rPr>
              <a:t>Mr Lloyd asks Jane why she is so unhappy and listens to her.</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tells Jane to stay with her father’s family who are poor.</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lang="en-GB" sz="2400" dirty="0">
                <a:solidFill>
                  <a:prstClr val="black"/>
                </a:solidFill>
                <a:latin typeface="Century Gothic" panose="020B0502020202020204" pitchFamily="34" charset="0"/>
              </a:rPr>
              <a:t>Mr Lloyd thinks that Jane is a baby because she believes in ghosts.</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a:t>
            </a:r>
            <a:r>
              <a:rPr lang="en-GB" sz="2400" dirty="0">
                <a:solidFill>
                  <a:prstClr val="black"/>
                </a:solidFill>
                <a:latin typeface="Century Gothic" panose="020B0502020202020204" pitchFamily="34" charset="0"/>
              </a:rPr>
              <a:t> asks Jane if she would like to go to school.</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5879928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a:t>
            </a:r>
          </a:p>
        </p:txBody>
      </p:sp>
      <p:sp>
        <p:nvSpPr>
          <p:cNvPr id="5" name="TextBox 4"/>
          <p:cNvSpPr txBox="1"/>
          <p:nvPr/>
        </p:nvSpPr>
        <p:spPr>
          <a:xfrm>
            <a:off x="790514" y="218427"/>
            <a:ext cx="8208912"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does Mr Lloyd treat Jane in a kind way? (2)</a:t>
            </a:r>
          </a:p>
        </p:txBody>
      </p:sp>
      <p:sp>
        <p:nvSpPr>
          <p:cNvPr id="6" name="TextBox 5"/>
          <p:cNvSpPr txBox="1"/>
          <p:nvPr/>
        </p:nvSpPr>
        <p:spPr>
          <a:xfrm>
            <a:off x="827584" y="1055637"/>
            <a:ext cx="8208912" cy="4401205"/>
          </a:xfrm>
          <a:prstGeom prst="rect">
            <a:avLst/>
          </a:prstGeom>
          <a:noFill/>
        </p:spPr>
        <p:txBody>
          <a:bodyPr wrap="square" rtlCol="0">
            <a:spAutoFit/>
          </a:bodyPr>
          <a:lstStyle/>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suggests that Jane should be grateful to Mrs Reed for letting her stay at Gateshead.</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lang="en-GB" sz="2400" b="1" dirty="0">
                <a:solidFill>
                  <a:srgbClr val="00B050"/>
                </a:solidFill>
                <a:latin typeface="Century Gothic" panose="020B0502020202020204" pitchFamily="34" charset="0"/>
              </a:rPr>
              <a:t>Mr Lloyd asks Jane why she is so unhappy and listens to her.</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Mr Lloyd tells Jane to stay with her father’s family who are poor.</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lang="en-GB" sz="2400" dirty="0">
                <a:solidFill>
                  <a:prstClr val="black"/>
                </a:solidFill>
                <a:latin typeface="Century Gothic" panose="020B0502020202020204" pitchFamily="34" charset="0"/>
              </a:rPr>
              <a:t>Mr Lloyd thinks that Jane is a baby because she believes in ghosts.</a:t>
            </a:r>
          </a:p>
          <a:p>
            <a:pPr marL="514350" marR="0" lvl="0" indent="-514350" algn="l" defTabSz="914400" rtl="0" eaLnBrk="1" fontAlgn="auto" latinLnBrk="0" hangingPunct="1">
              <a:lnSpc>
                <a:spcPct val="100000"/>
              </a:lnSpc>
              <a:spcBef>
                <a:spcPts val="0"/>
              </a:spcBef>
              <a:spcAft>
                <a:spcPts val="1200"/>
              </a:spcAft>
              <a:buClrTx/>
              <a:buSzTx/>
              <a:buFont typeface="+mj-lt"/>
              <a:buAutoNum type="alphaLcParenR"/>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Mr Lloyd</a:t>
            </a:r>
            <a:r>
              <a:rPr lang="en-GB" sz="2400" b="1" dirty="0">
                <a:solidFill>
                  <a:srgbClr val="00B050"/>
                </a:solidFill>
                <a:latin typeface="Century Gothic" panose="020B0502020202020204" pitchFamily="34" charset="0"/>
              </a:rPr>
              <a:t> asks Jane if she would like to go to school.</a:t>
            </a:r>
            <a:endPar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8847072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2393840277"/>
              </p:ext>
            </p:extLst>
          </p:nvPr>
        </p:nvGraphicFramePr>
        <p:xfrm>
          <a:off x="707887" y="0"/>
          <a:ext cx="8436113" cy="6873240"/>
        </p:xfrm>
        <a:graphic>
          <a:graphicData uri="http://schemas.openxmlformats.org/drawingml/2006/table">
            <a:tbl>
              <a:tblPr firstRow="1" bandRow="1">
                <a:tableStyleId>{69CF1AB2-1976-4502-BF36-3FF5EA218861}</a:tableStyleId>
              </a:tblPr>
              <a:tblGrid>
                <a:gridCol w="5173929">
                  <a:extLst>
                    <a:ext uri="{9D8B030D-6E8A-4147-A177-3AD203B41FA5}">
                      <a16:colId xmlns:a16="http://schemas.microsoft.com/office/drawing/2014/main" val="20000"/>
                    </a:ext>
                  </a:extLst>
                </a:gridCol>
                <a:gridCol w="3262184">
                  <a:extLst>
                    <a:ext uri="{9D8B030D-6E8A-4147-A177-3AD203B41FA5}">
                      <a16:colId xmlns:a16="http://schemas.microsoft.com/office/drawing/2014/main" val="20001"/>
                    </a:ext>
                  </a:extLst>
                </a:gridCol>
              </a:tblGrid>
              <a:tr h="116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1" baseline="0" dirty="0">
                          <a:solidFill>
                            <a:schemeClr val="bg1"/>
                          </a:solidFill>
                          <a:effectLst/>
                          <a:latin typeface="Century Gothic" panose="020B0502020202020204" pitchFamily="34" charset="0"/>
                          <a:ea typeface="Calibri"/>
                          <a:cs typeface="Times New Roman"/>
                        </a:rPr>
                        <a:t>Do Now: </a:t>
                      </a:r>
                      <a:endParaRPr lang="en-GB" sz="1050" b="0" dirty="0">
                        <a:solidFill>
                          <a:prstClr val="black"/>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a:t>
                      </a:r>
                      <a:r>
                        <a:rPr kumimoji="0" lang="en-US" sz="105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3 words to describe Jane’s temperament.</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bible</a:t>
                      </a:r>
                      <a:r>
                        <a:rPr kumimoji="0" lang="en-US" sz="105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influenced Victorians in the way they disciplined children. </a:t>
                      </a:r>
                      <a:r>
                        <a:rPr lang="en-US" sz="1050" b="0" dirty="0">
                          <a:solidFill>
                            <a:prstClr val="black"/>
                          </a:solidFill>
                          <a:latin typeface="Century Gothic" panose="020B0502020202020204" pitchFamily="34" charset="0"/>
                        </a:rPr>
                        <a:t>True or False?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1050" b="0" dirty="0">
                          <a:solidFill>
                            <a:prstClr val="black"/>
                          </a:solidFill>
                          <a:latin typeface="Century Gothic" panose="020B0502020202020204" pitchFamily="34" charset="0"/>
                        </a:rPr>
                        <a:t>Why does Jane think </a:t>
                      </a:r>
                      <a:r>
                        <a:rPr lang="en-US" sz="1050" b="0" dirty="0" err="1">
                          <a:solidFill>
                            <a:prstClr val="black"/>
                          </a:solidFill>
                          <a:latin typeface="Century Gothic" panose="020B0502020202020204" pitchFamily="34" charset="0"/>
                        </a:rPr>
                        <a:t>Mrs</a:t>
                      </a:r>
                      <a:r>
                        <a:rPr lang="en-US" sz="1050" b="0" dirty="0">
                          <a:solidFill>
                            <a:prstClr val="black"/>
                          </a:solidFill>
                          <a:latin typeface="Century Gothic" panose="020B0502020202020204" pitchFamily="34" charset="0"/>
                        </a:rPr>
                        <a:t> Reed a tyrant?</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a:t>
                      </a:r>
                      <a:r>
                        <a:rPr kumimoji="0" lang="en-US" sz="105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does the adult Jane think she should forgive </a:t>
                      </a:r>
                      <a:r>
                        <a:rPr kumimoji="0" lang="en-US" sz="1050" b="0" i="0" u="none" strike="noStrike" kern="1200" cap="none" spc="0" normalizeH="0" noProof="0" dirty="0" err="1">
                          <a:ln>
                            <a:noFill/>
                          </a:ln>
                          <a:solidFill>
                            <a:prstClr val="black"/>
                          </a:solidFill>
                          <a:effectLst/>
                          <a:uLnTx/>
                          <a:uFillTx/>
                          <a:latin typeface="Century Gothic" panose="020B0502020202020204" pitchFamily="34" charset="0"/>
                          <a:ea typeface="+mn-ea"/>
                          <a:cs typeface="+mn-cs"/>
                        </a:rPr>
                        <a:t>Mrs</a:t>
                      </a:r>
                      <a:r>
                        <a:rPr kumimoji="0" lang="en-US" sz="105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Reed?</a:t>
                      </a:r>
                      <a:endParaRPr lang="en-GB" sz="1050" b="0" baseline="0" dirty="0">
                        <a:solidFill>
                          <a:prstClr val="black"/>
                        </a:solidFill>
                        <a:effectLst/>
                        <a:latin typeface="Century Gothic" panose="020B0502020202020204"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a:solidFill>
                            <a:schemeClr val="bg1"/>
                          </a:solidFill>
                          <a:effectLst/>
                          <a:latin typeface="Century Gothic" panose="020B0502020202020204" pitchFamily="34" charset="0"/>
                          <a:ea typeface="Calibri"/>
                          <a:cs typeface="Times New Roman"/>
                        </a:rPr>
                        <a:t>Extension: </a:t>
                      </a:r>
                      <a:r>
                        <a:rPr lang="en-GB" sz="1050" b="0" dirty="0">
                          <a:solidFill>
                            <a:schemeClr val="bg1"/>
                          </a:solidFill>
                          <a:latin typeface="Century Gothic" panose="020B0502020202020204" pitchFamily="34" charset="0"/>
                        </a:rPr>
                        <a:t>Is Jane a good child? Explain your reasons.</a:t>
                      </a:r>
                    </a:p>
                  </a:txBody>
                  <a:tcPr marL="68400" marR="68400" marT="0" marB="0"/>
                </a:tc>
                <a:tc>
                  <a:txBody>
                    <a:bodyPr/>
                    <a:lstStyle/>
                    <a:p>
                      <a:pPr>
                        <a:lnSpc>
                          <a:spcPct val="100000"/>
                        </a:lnSpc>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116632">
                <a:tc>
                  <a:txBody>
                    <a:bodyPr/>
                    <a:lstStyle/>
                    <a:p>
                      <a:pPr>
                        <a:lnSpc>
                          <a:spcPct val="100000"/>
                        </a:lnSpc>
                        <a:spcAft>
                          <a:spcPts val="0"/>
                        </a:spcAft>
                      </a:pPr>
                      <a:r>
                        <a:rPr lang="en-GB" sz="1050" b="1" dirty="0">
                          <a:solidFill>
                            <a:schemeClr val="bg1"/>
                          </a:solidFill>
                          <a:latin typeface="Century Gothic" panose="020B0502020202020204" pitchFamily="34" charset="0"/>
                        </a:rPr>
                        <a:t>Recap: Bessie</a:t>
                      </a:r>
                    </a:p>
                    <a:p>
                      <a:pPr>
                        <a:lnSpc>
                          <a:spcPct val="100000"/>
                        </a:lnSpc>
                        <a:spcAft>
                          <a:spcPts val="0"/>
                        </a:spcAft>
                      </a:pPr>
                      <a:r>
                        <a:rPr lang="en-GB" sz="1050" dirty="0">
                          <a:solidFill>
                            <a:schemeClr val="bg1"/>
                          </a:solidFill>
                          <a:latin typeface="Century Gothic" panose="020B0502020202020204" pitchFamily="34" charset="0"/>
                        </a:rPr>
                        <a:t>Use Bessie’s character to</a:t>
                      </a:r>
                      <a:r>
                        <a:rPr lang="en-GB" sz="1050" baseline="0" dirty="0">
                          <a:solidFill>
                            <a:schemeClr val="bg1"/>
                          </a:solidFill>
                          <a:latin typeface="Century Gothic" panose="020B0502020202020204" pitchFamily="34" charset="0"/>
                        </a:rPr>
                        <a:t> help recap the events of the previous lessons – why Bessie was mean to Jane, how her behaviour has changed, and why her behaviour has changed. </a:t>
                      </a:r>
                      <a:endParaRPr lang="en-GB" sz="1050" dirty="0">
                        <a:solidFill>
                          <a:schemeClr val="bg1"/>
                        </a:solidFill>
                        <a:latin typeface="Century Gothic" panose="020B0502020202020204" pitchFamily="34" charset="0"/>
                      </a:endParaRPr>
                    </a:p>
                  </a:txBody>
                  <a:tcPr marL="68400" marR="68400" marT="0" marB="0"/>
                </a:tc>
                <a:tc>
                  <a:txBody>
                    <a:bodyPr/>
                    <a:lstStyle/>
                    <a:p>
                      <a:pPr>
                        <a:lnSpc>
                          <a:spcPct val="100000"/>
                        </a:lnSpc>
                        <a:spcAft>
                          <a:spcPts val="0"/>
                        </a:spcAft>
                      </a:pPr>
                      <a:endParaRPr lang="en-GB" sz="105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72048">
                <a:tc>
                  <a:txBody>
                    <a:bodyPr/>
                    <a:lstStyle/>
                    <a:p>
                      <a:pPr>
                        <a:lnSpc>
                          <a:spcPct val="100000"/>
                        </a:lnSpc>
                        <a:spcAft>
                          <a:spcPts val="0"/>
                        </a:spcAft>
                      </a:pPr>
                      <a:r>
                        <a:rPr lang="en-GB" sz="1050" b="1" baseline="0" dirty="0">
                          <a:solidFill>
                            <a:schemeClr val="bg1"/>
                          </a:solidFill>
                          <a:effectLst/>
                          <a:latin typeface="Century Gothic" panose="020B0502020202020204" pitchFamily="34" charset="0"/>
                          <a:ea typeface="Calibri"/>
                          <a:cs typeface="Times New Roman"/>
                        </a:rPr>
                        <a:t>Reading: Chapter 3</a:t>
                      </a:r>
                    </a:p>
                    <a:p>
                      <a:pPr>
                        <a:lnSpc>
                          <a:spcPct val="100000"/>
                        </a:lnSpc>
                        <a:spcAft>
                          <a:spcPts val="0"/>
                        </a:spcAft>
                      </a:pPr>
                      <a:r>
                        <a:rPr lang="en-GB" sz="1050" b="1" dirty="0">
                          <a:solidFill>
                            <a:schemeClr val="bg1"/>
                          </a:solidFill>
                          <a:latin typeface="Century Gothic" panose="020B0502020202020204" pitchFamily="34" charset="0"/>
                        </a:rPr>
                        <a:t>Read from</a:t>
                      </a:r>
                      <a:r>
                        <a:rPr lang="en-GB" sz="1050" dirty="0">
                          <a:solidFill>
                            <a:schemeClr val="bg1"/>
                          </a:solidFill>
                          <a:latin typeface="Century Gothic" panose="020B0502020202020204" pitchFamily="34" charset="0"/>
                        </a:rPr>
                        <a:t>, ‘Next day…’ p.25</a:t>
                      </a:r>
                    </a:p>
                    <a:p>
                      <a:pPr>
                        <a:lnSpc>
                          <a:spcPct val="100000"/>
                        </a:lnSpc>
                        <a:spcAft>
                          <a:spcPts val="0"/>
                        </a:spcAft>
                      </a:pPr>
                      <a:r>
                        <a:rPr lang="en-GB" sz="1050" b="1" dirty="0">
                          <a:solidFill>
                            <a:schemeClr val="bg1"/>
                          </a:solidFill>
                          <a:latin typeface="Century Gothic" panose="020B0502020202020204" pitchFamily="34" charset="0"/>
                        </a:rPr>
                        <a:t>Read to</a:t>
                      </a:r>
                      <a:r>
                        <a:rPr lang="en-GB" sz="1050" dirty="0">
                          <a:solidFill>
                            <a:schemeClr val="bg1"/>
                          </a:solidFill>
                          <a:latin typeface="Century Gothic" panose="020B0502020202020204" pitchFamily="34" charset="0"/>
                        </a:rPr>
                        <a:t>, ‘…untasted tart.’ p.26</a:t>
                      </a:r>
                    </a:p>
                    <a:p>
                      <a:pPr>
                        <a:lnSpc>
                          <a:spcPct val="100000"/>
                        </a:lnSpc>
                        <a:spcAft>
                          <a:spcPts val="0"/>
                        </a:spcAft>
                      </a:pPr>
                      <a:r>
                        <a:rPr lang="en-GB" sz="1050" b="1" dirty="0">
                          <a:solidFill>
                            <a:schemeClr val="bg1"/>
                          </a:solidFill>
                          <a:latin typeface="Century Gothic" panose="020B0502020202020204" pitchFamily="34" charset="0"/>
                        </a:rPr>
                        <a:t>You</a:t>
                      </a:r>
                      <a:r>
                        <a:rPr lang="en-GB" sz="1050" b="1" baseline="0" dirty="0">
                          <a:solidFill>
                            <a:schemeClr val="bg1"/>
                          </a:solidFill>
                          <a:latin typeface="Century Gothic" panose="020B0502020202020204" pitchFamily="34" charset="0"/>
                        </a:rPr>
                        <a:t> may wish to omit reading the passages marked by asterisks. </a:t>
                      </a:r>
                      <a:endParaRPr lang="en-GB" sz="1050" b="1" dirty="0">
                        <a:solidFill>
                          <a:schemeClr val="bg1"/>
                        </a:solidFill>
                        <a:latin typeface="Century Gothic" panose="020B0502020202020204" pitchFamily="34" charset="0"/>
                      </a:endParaRPr>
                    </a:p>
                  </a:txBody>
                  <a:tcPr marL="68400" marR="68400" marT="0" marB="0"/>
                </a:tc>
                <a:tc>
                  <a:txBody>
                    <a:bodyPr/>
                    <a:lstStyle/>
                    <a:p>
                      <a:pPr>
                        <a:lnSpc>
                          <a:spcPct val="100000"/>
                        </a:lnSpc>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33184">
                <a:tc>
                  <a:txBody>
                    <a:bodyPr/>
                    <a:lstStyle/>
                    <a:p>
                      <a:pPr>
                        <a:lnSpc>
                          <a:spcPct val="100000"/>
                        </a:lnSpc>
                        <a:spcAft>
                          <a:spcPts val="0"/>
                        </a:spcAft>
                      </a:pPr>
                      <a:r>
                        <a:rPr lang="en-GB" sz="1050" b="1" baseline="0" dirty="0">
                          <a:solidFill>
                            <a:schemeClr val="bg1"/>
                          </a:solidFill>
                          <a:effectLst/>
                          <a:latin typeface="Century Gothic" panose="020B0502020202020204" pitchFamily="34" charset="0"/>
                          <a:ea typeface="Calibri"/>
                          <a:cs typeface="Times New Roman"/>
                        </a:rPr>
                        <a:t>Check for understanding</a:t>
                      </a:r>
                    </a:p>
                    <a:p>
                      <a:pPr>
                        <a:lnSpc>
                          <a:spcPct val="100000"/>
                        </a:lnSpc>
                        <a:spcAft>
                          <a:spcPts val="0"/>
                        </a:spcAft>
                      </a:pPr>
                      <a:r>
                        <a:rPr lang="en-GB" sz="1050" b="0" baseline="0" dirty="0">
                          <a:solidFill>
                            <a:schemeClr val="bg1"/>
                          </a:solidFill>
                          <a:effectLst/>
                          <a:latin typeface="Century Gothic" panose="020B0502020202020204" pitchFamily="34" charset="0"/>
                          <a:ea typeface="Calibri"/>
                          <a:cs typeface="Times New Roman"/>
                        </a:rPr>
                        <a:t>Bessie starts giving Jane little treats as she pities her and regrets how she acted towards Jane. Students discuss the quotation and Bessie’s behaviour, and how Jane’s life is not one of complete misery. </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0">
                <a:tc>
                  <a:txBody>
                    <a:bodyPr/>
                    <a:lstStyle/>
                    <a:p>
                      <a:pPr>
                        <a:lnSpc>
                          <a:spcPct val="100000"/>
                        </a:lnSpc>
                        <a:spcAft>
                          <a:spcPts val="0"/>
                        </a:spcAft>
                      </a:pPr>
                      <a:r>
                        <a:rPr lang="en-GB" sz="1050" b="1" dirty="0">
                          <a:solidFill>
                            <a:schemeClr val="bg1"/>
                          </a:solidFill>
                          <a:latin typeface="Century Gothic" panose="020B0502020202020204" pitchFamily="34" charset="0"/>
                        </a:rPr>
                        <a:t>Reading: Chapter</a:t>
                      </a:r>
                      <a:r>
                        <a:rPr lang="en-GB" sz="1050" b="1" baseline="0" dirty="0">
                          <a:solidFill>
                            <a:schemeClr val="bg1"/>
                          </a:solidFill>
                          <a:latin typeface="Century Gothic" panose="020B0502020202020204" pitchFamily="34" charset="0"/>
                        </a:rPr>
                        <a:t> 3</a:t>
                      </a:r>
                    </a:p>
                    <a:p>
                      <a:pPr>
                        <a:lnSpc>
                          <a:spcPct val="100000"/>
                        </a:lnSpc>
                        <a:spcAft>
                          <a:spcPts val="0"/>
                        </a:spcAft>
                      </a:pPr>
                      <a:r>
                        <a:rPr lang="en-GB" sz="1050" b="1" baseline="0" dirty="0">
                          <a:solidFill>
                            <a:schemeClr val="bg1"/>
                          </a:solidFill>
                          <a:latin typeface="Century Gothic" panose="020B0502020202020204" pitchFamily="34" charset="0"/>
                        </a:rPr>
                        <a:t>Read from, </a:t>
                      </a:r>
                      <a:r>
                        <a:rPr lang="en-GB" sz="1050" b="0" baseline="0" dirty="0">
                          <a:solidFill>
                            <a:schemeClr val="bg1"/>
                          </a:solidFill>
                          <a:latin typeface="Century Gothic" panose="020B0502020202020204" pitchFamily="34" charset="0"/>
                        </a:rPr>
                        <a:t>‘Bessie had now…’ p.26</a:t>
                      </a:r>
                    </a:p>
                    <a:p>
                      <a:pPr>
                        <a:lnSpc>
                          <a:spcPct val="100000"/>
                        </a:lnSpc>
                        <a:spcAft>
                          <a:spcPts val="0"/>
                        </a:spcAft>
                      </a:pPr>
                      <a:r>
                        <a:rPr lang="en-GB" sz="1050" b="1" baseline="0" dirty="0">
                          <a:solidFill>
                            <a:schemeClr val="bg1"/>
                          </a:solidFill>
                          <a:latin typeface="Century Gothic" panose="020B0502020202020204" pitchFamily="34" charset="0"/>
                        </a:rPr>
                        <a:t>Read to, </a:t>
                      </a:r>
                      <a:r>
                        <a:rPr lang="en-GB" sz="1050" b="0" baseline="0" dirty="0">
                          <a:solidFill>
                            <a:schemeClr val="bg1"/>
                          </a:solidFill>
                          <a:latin typeface="Century Gothic" panose="020B0502020202020204" pitchFamily="34" charset="0"/>
                        </a:rPr>
                        <a:t>‘… at Gateshead Hall.’ p.28</a:t>
                      </a:r>
                      <a:endParaRPr lang="en-GB" sz="1050" b="1" baseline="0" dirty="0">
                        <a:solidFill>
                          <a:schemeClr val="bg1"/>
                        </a:solidFill>
                        <a:latin typeface="Century Gothic" panose="020B0502020202020204" pitchFamily="34"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4"/>
                  </a:ext>
                </a:extLst>
              </a:tr>
              <a:tr h="274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1"/>
                          </a:solidFill>
                          <a:latin typeface="Century Gothic" panose="020B0502020202020204" pitchFamily="34" charset="0"/>
                          <a:cs typeface="Times New Roman" panose="02020603050405020304" pitchFamily="18" charset="0"/>
                        </a:rPr>
                        <a:t>Check for understanding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chemeClr val="bg1"/>
                          </a:solidFill>
                          <a:latin typeface="Century Gothic" panose="020B0502020202020204" pitchFamily="34" charset="0"/>
                          <a:cs typeface="Times New Roman" panose="02020603050405020304" pitchFamily="18" charset="0"/>
                        </a:rPr>
                        <a:t>Discuss these questions in pairs:</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baseline="0" dirty="0">
                          <a:solidFill>
                            <a:schemeClr val="bg1"/>
                          </a:solidFill>
                          <a:latin typeface="Century Gothic" panose="020B0502020202020204" pitchFamily="34" charset="0"/>
                          <a:cs typeface="Times New Roman" panose="02020603050405020304" pitchFamily="18" charset="0"/>
                        </a:rPr>
                        <a:t>What reason does Bessie give to Mr Lloyd for Jane crying?</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baseline="0" dirty="0">
                          <a:solidFill>
                            <a:schemeClr val="bg1"/>
                          </a:solidFill>
                          <a:latin typeface="Century Gothic" panose="020B0502020202020204" pitchFamily="34" charset="0"/>
                          <a:cs typeface="Times New Roman" panose="02020603050405020304" pitchFamily="18" charset="0"/>
                        </a:rPr>
                        <a:t>Why is Jane’s ‘self-esteem wounded’ by this reason from Bessie?</a:t>
                      </a:r>
                    </a:p>
                    <a:p>
                      <a:pPr marL="228600" marR="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50" b="0" baseline="0" dirty="0">
                          <a:solidFill>
                            <a:schemeClr val="bg1"/>
                          </a:solidFill>
                          <a:latin typeface="Century Gothic" panose="020B0502020202020204" pitchFamily="34" charset="0"/>
                          <a:cs typeface="Times New Roman" panose="02020603050405020304" pitchFamily="18" charset="0"/>
                        </a:rPr>
                        <a:t>Why can’t Bessie stay in the nursery with Jane and Mr Lloyd?</a:t>
                      </a:r>
                      <a:endParaRPr lang="en-GB" sz="1050" b="1" baseline="0" dirty="0">
                        <a:solidFill>
                          <a:schemeClr val="bg1"/>
                        </a:solidFill>
                        <a:latin typeface="Century Gothic" panose="020B0502020202020204" pitchFamily="34" charset="0"/>
                        <a:cs typeface="Times New Roman" panose="02020603050405020304" pitchFamily="18"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10819673"/>
                  </a:ext>
                </a:extLst>
              </a:tr>
              <a:tr h="27464">
                <a:tc>
                  <a:txBody>
                    <a:bodyPr/>
                    <a:lstStyle/>
                    <a:p>
                      <a:pPr>
                        <a:lnSpc>
                          <a:spcPct val="100000"/>
                        </a:lnSpc>
                        <a:spcAft>
                          <a:spcPts val="0"/>
                        </a:spcAft>
                      </a:pPr>
                      <a:r>
                        <a:rPr lang="en-GB" sz="1050" b="1" dirty="0">
                          <a:solidFill>
                            <a:schemeClr val="bg1"/>
                          </a:solidFill>
                          <a:latin typeface="Century Gothic" panose="020B0502020202020204" pitchFamily="34" charset="0"/>
                        </a:rPr>
                        <a:t>Reading: Chapter</a:t>
                      </a:r>
                      <a:r>
                        <a:rPr lang="en-GB" sz="1050" b="1" baseline="0" dirty="0">
                          <a:solidFill>
                            <a:schemeClr val="bg1"/>
                          </a:solidFill>
                          <a:latin typeface="Century Gothic" panose="020B0502020202020204" pitchFamily="34" charset="0"/>
                        </a:rPr>
                        <a:t> 3</a:t>
                      </a:r>
                    </a:p>
                    <a:p>
                      <a:pPr>
                        <a:lnSpc>
                          <a:spcPct val="100000"/>
                        </a:lnSpc>
                        <a:spcAft>
                          <a:spcPts val="0"/>
                        </a:spcAft>
                      </a:pPr>
                      <a:r>
                        <a:rPr lang="en-GB" sz="1050" b="0" baseline="0" dirty="0">
                          <a:solidFill>
                            <a:schemeClr val="bg1"/>
                          </a:solidFill>
                          <a:latin typeface="Century Gothic" panose="020B0502020202020204" pitchFamily="34" charset="0"/>
                        </a:rPr>
                        <a:t>Read from, ‘“The fall did not make you ill”’ (page 28)</a:t>
                      </a:r>
                    </a:p>
                    <a:p>
                      <a:pPr>
                        <a:lnSpc>
                          <a:spcPct val="100000"/>
                        </a:lnSpc>
                        <a:spcAft>
                          <a:spcPts val="0"/>
                        </a:spcAft>
                      </a:pPr>
                      <a:r>
                        <a:rPr lang="en-GB" sz="1050" b="0" baseline="0" dirty="0">
                          <a:solidFill>
                            <a:schemeClr val="bg1"/>
                          </a:solidFill>
                          <a:latin typeface="Century Gothic" panose="020B0502020202020204" pitchFamily="34" charset="0"/>
                        </a:rPr>
                        <a:t>Read to, ‘“Would you like to go to school?”’ (page 30)</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3362250690"/>
                  </a:ext>
                </a:extLst>
              </a:tr>
              <a:tr h="27464">
                <a:tc>
                  <a:txBody>
                    <a:bodyPr/>
                    <a:lstStyle/>
                    <a:p>
                      <a:pPr>
                        <a:lnSpc>
                          <a:spcPct val="100000"/>
                        </a:lnSpc>
                        <a:spcAft>
                          <a:spcPts val="0"/>
                        </a:spcAft>
                      </a:pPr>
                      <a:r>
                        <a:rPr lang="en-GB" sz="1050" b="1" baseline="0" dirty="0">
                          <a:solidFill>
                            <a:schemeClr val="bg1"/>
                          </a:solidFill>
                          <a:latin typeface="Century Gothic" panose="020B0502020202020204" pitchFamily="34" charset="0"/>
                        </a:rPr>
                        <a:t>Mr Lloyd</a:t>
                      </a:r>
                    </a:p>
                    <a:p>
                      <a:pPr>
                        <a:lnSpc>
                          <a:spcPct val="100000"/>
                        </a:lnSpc>
                        <a:spcAft>
                          <a:spcPts val="0"/>
                        </a:spcAft>
                      </a:pPr>
                      <a:r>
                        <a:rPr lang="en-GB" sz="1050" b="0" baseline="0" dirty="0">
                          <a:solidFill>
                            <a:schemeClr val="bg1"/>
                          </a:solidFill>
                          <a:latin typeface="Century Gothic" panose="020B0502020202020204" pitchFamily="34" charset="0"/>
                        </a:rPr>
                        <a:t>Students read quotations and discuss in pairs: How does Mr Lloyd treat Jane?</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3483894145"/>
                  </a:ext>
                </a:extLst>
              </a:tr>
              <a:tr h="27464">
                <a:tc>
                  <a:txBody>
                    <a:bodyPr/>
                    <a:lstStyle/>
                    <a:p>
                      <a:pPr>
                        <a:lnSpc>
                          <a:spcPct val="100000"/>
                        </a:lnSpc>
                        <a:spcAft>
                          <a:spcPts val="0"/>
                        </a:spcAft>
                      </a:pPr>
                      <a:r>
                        <a:rPr lang="en-GB" sz="1050" b="1" baseline="0" dirty="0">
                          <a:solidFill>
                            <a:schemeClr val="bg1"/>
                          </a:solidFill>
                          <a:latin typeface="Century Gothic" panose="020B0502020202020204" pitchFamily="34" charset="0"/>
                        </a:rPr>
                        <a:t>Mr Lloyd and Bessie</a:t>
                      </a:r>
                    </a:p>
                    <a:p>
                      <a:pPr>
                        <a:lnSpc>
                          <a:spcPct val="100000"/>
                        </a:lnSpc>
                        <a:spcAft>
                          <a:spcPts val="0"/>
                        </a:spcAft>
                      </a:pPr>
                      <a:r>
                        <a:rPr lang="en-GB" sz="1050" b="0" baseline="0" dirty="0">
                          <a:solidFill>
                            <a:schemeClr val="bg1"/>
                          </a:solidFill>
                          <a:latin typeface="Century Gothic" panose="020B0502020202020204" pitchFamily="34" charset="0"/>
                        </a:rPr>
                        <a:t>How do Mr Lloyd and Bessie treat Jane in comparison to the other characters in the novel?</a:t>
                      </a:r>
                    </a:p>
                    <a:p>
                      <a:pPr>
                        <a:lnSpc>
                          <a:spcPct val="100000"/>
                        </a:lnSpc>
                        <a:spcAft>
                          <a:spcPts val="0"/>
                        </a:spcAft>
                      </a:pPr>
                      <a:r>
                        <a:rPr lang="en-GB" sz="1050" b="1" baseline="0" dirty="0">
                          <a:solidFill>
                            <a:schemeClr val="bg1"/>
                          </a:solidFill>
                          <a:latin typeface="Century Gothic" panose="020B0502020202020204" pitchFamily="34" charset="0"/>
                        </a:rPr>
                        <a:t>Extension: </a:t>
                      </a:r>
                      <a:r>
                        <a:rPr lang="en-GB" sz="1050" b="0" baseline="0" dirty="0">
                          <a:solidFill>
                            <a:schemeClr val="bg1"/>
                          </a:solidFill>
                          <a:latin typeface="Century Gothic" panose="020B0502020202020204" pitchFamily="34" charset="0"/>
                        </a:rPr>
                        <a:t>Mr Lloyd is an outsider and not a resident of Gateshead. Why is this important?</a:t>
                      </a:r>
                      <a:endParaRPr lang="en-GB" sz="1050" b="1" baseline="0" dirty="0">
                        <a:solidFill>
                          <a:schemeClr val="bg1"/>
                        </a:solidFill>
                        <a:latin typeface="Century Gothic" panose="020B0502020202020204" pitchFamily="34"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chemeClr val="bg1"/>
                          </a:solidFill>
                          <a:latin typeface="Century Gothic" panose="020B0502020202020204" pitchFamily="34" charset="0"/>
                        </a:rPr>
                        <a:t>Lloyd is the only person that has shown Jane any compassion or kindness. It is significant that he is not a resident of Gateshead Hall – it takes a complete outsider to recognise how badly Jane is being treated. Perhaps his suggestion of sending Jane to school is his best attempt at intervening in the cruel way Mrs Reed treats Jane. </a:t>
                      </a: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425392033"/>
                  </a:ext>
                </a:extLst>
              </a:tr>
              <a:tr h="0">
                <a:tc>
                  <a:txBody>
                    <a:bodyPr/>
                    <a:lstStyle/>
                    <a:p>
                      <a:pPr algn="l">
                        <a:lnSpc>
                          <a:spcPct val="100000"/>
                        </a:lnSpc>
                        <a:spcAft>
                          <a:spcPts val="0"/>
                        </a:spcAft>
                      </a:pPr>
                      <a:r>
                        <a:rPr lang="en-GB" sz="1050" b="1" dirty="0">
                          <a:effectLst/>
                          <a:latin typeface="Century Gothic" panose="020B0502020202020204" pitchFamily="34" charset="0"/>
                          <a:ea typeface="Calibri"/>
                          <a:cs typeface="Times New Roman"/>
                        </a:rPr>
                        <a:t>Mastery assessment plenary</a:t>
                      </a:r>
                      <a:endParaRPr lang="en-GB" sz="1050" dirty="0">
                        <a:effectLst/>
                        <a:latin typeface="Century Gothic" panose="020B0502020202020204" pitchFamily="34" charset="0"/>
                        <a:ea typeface="Calibri"/>
                        <a:cs typeface="Times New Roman"/>
                      </a:endParaRPr>
                    </a:p>
                    <a:p>
                      <a:pPr algn="l">
                        <a:lnSpc>
                          <a:spcPct val="100000"/>
                        </a:lnSpc>
                        <a:spcAft>
                          <a:spcPts val="0"/>
                        </a:spcAft>
                      </a:pPr>
                      <a:r>
                        <a:rPr lang="en-GB" sz="1050" dirty="0">
                          <a:effectLst/>
                          <a:latin typeface="Century Gothic" panose="020B0502020202020204" pitchFamily="34" charset="0"/>
                          <a:ea typeface="Calibri"/>
                          <a:cs typeface="Times New Roman"/>
                        </a:rPr>
                        <a:t>Students complete quiz.</a:t>
                      </a:r>
                    </a:p>
                  </a:txBody>
                  <a:tcPr marL="68400" marR="68400" marT="0" marB="0"/>
                </a:tc>
                <a:tc>
                  <a:txBody>
                    <a:bodyPr/>
                    <a:lstStyle/>
                    <a:p>
                      <a:pPr>
                        <a:lnSpc>
                          <a:spcPct val="100000"/>
                        </a:lnSpc>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D95A048E-51B0-AE41-8D8F-3154196A156F}"/>
              </a:ext>
            </a:extLst>
          </p:cNvPr>
          <p:cNvSpPr txBox="1"/>
          <p:nvPr/>
        </p:nvSpPr>
        <p:spPr>
          <a:xfrm>
            <a:off x="1124463" y="5127702"/>
            <a:ext cx="7710614" cy="1569660"/>
          </a:xfrm>
          <a:prstGeom prst="rect">
            <a:avLst/>
          </a:prstGeom>
          <a:solidFill>
            <a:schemeClr val="tx1"/>
          </a:solidFill>
          <a:ln w="25400">
            <a:solidFill>
              <a:schemeClr val="dk1"/>
            </a:solidFill>
          </a:ln>
        </p:spPr>
        <p:txBody>
          <a:bodyPr wrap="square" rtlCol="0" anchor="t">
            <a:noAutofit/>
          </a:bodyPr>
          <a:lstStyle/>
          <a:p>
            <a:pPr lvl="0" defTabSz="914400">
              <a:spcAft>
                <a:spcPts val="300"/>
              </a:spcAf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lang="en-GB" sz="2400" b="1" dirty="0">
                <a:solidFill>
                  <a:srgbClr val="00B050"/>
                </a:solidFill>
                <a:latin typeface="Century Gothic" panose="020B0502020202020204" pitchFamily="34" charset="0"/>
              </a:rPr>
              <a:t>During the Victorian era, Jane would not considered to be good because she is not obedient and respectful. However, Jane rebels because she is treated unfairly and unkindly.</a:t>
            </a:r>
          </a:p>
          <a:p>
            <a:pPr lvl="0" defTabSz="914400">
              <a:spcAft>
                <a:spcPts val="300"/>
              </a:spcAft>
              <a:defRPr/>
            </a:pPr>
            <a:endParaRPr lang="en-GB" sz="2400" b="1" dirty="0">
              <a:solidFill>
                <a:srgbClr val="00B050"/>
              </a:solidFill>
              <a:latin typeface="Century Gothic" panose="020B0502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9" name="Rectangle 8">
            <a:extLst>
              <a:ext uri="{FF2B5EF4-FFF2-40B4-BE49-F238E27FC236}">
                <a16:creationId xmlns:a16="http://schemas.microsoft.com/office/drawing/2014/main" id="{7469D061-783F-B94C-8384-FB20EB429189}"/>
              </a:ext>
            </a:extLst>
          </p:cNvPr>
          <p:cNvSpPr/>
          <p:nvPr/>
        </p:nvSpPr>
        <p:spPr>
          <a:xfrm>
            <a:off x="1097030" y="936131"/>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dirty="0">
                <a:solidFill>
                  <a:srgbClr val="00B050"/>
                </a:solidFill>
                <a:latin typeface="Century Gothic" panose="020B0502020202020204" pitchFamily="34" charset="0"/>
              </a:rPr>
              <a:t>Stubborn, vulnerable, rebellious</a:t>
            </a:r>
            <a:endParaRPr kumimoji="0" lang="en-US" sz="2400" b="1" i="0" u="none" strike="noStrike" kern="1200" cap="none" spc="0" normalizeH="0" noProof="0" dirty="0">
              <a:ln>
                <a:noFill/>
              </a:ln>
              <a:solidFill>
                <a:srgbClr val="00B050"/>
              </a:solidFill>
              <a:effectLst/>
              <a:uLnTx/>
              <a:uFillTx/>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1" i="0" u="none" strike="noStrike" kern="1200" cap="none" spc="0" normalizeH="0" baseline="0" noProof="0" dirty="0">
                <a:ln>
                  <a:noFill/>
                </a:ln>
                <a:solidFill>
                  <a:srgbClr val="00B050"/>
                </a:solidFill>
                <a:effectLst/>
                <a:uLnTx/>
                <a:uFillTx/>
                <a:latin typeface="Century Gothic" panose="020B0502020202020204" pitchFamily="34" charset="0"/>
              </a:rPr>
              <a:t>The bible</a:t>
            </a:r>
            <a:r>
              <a:rPr kumimoji="0" lang="en-US" sz="2400" b="1" i="0" u="none" strike="noStrike" kern="1200" cap="none" spc="0" normalizeH="0" noProof="0" dirty="0">
                <a:ln>
                  <a:noFill/>
                </a:ln>
                <a:solidFill>
                  <a:srgbClr val="00B050"/>
                </a:solidFill>
                <a:effectLst/>
                <a:uLnTx/>
                <a:uFillTx/>
                <a:latin typeface="Century Gothic" panose="020B0502020202020204" pitchFamily="34" charset="0"/>
              </a:rPr>
              <a:t> influenced Victorians in the way they disciplined children. </a:t>
            </a:r>
            <a:r>
              <a:rPr lang="en-US" sz="2400" b="1" dirty="0">
                <a:solidFill>
                  <a:srgbClr val="00B050"/>
                </a:solidFill>
                <a:latin typeface="Century Gothic" panose="020B0502020202020204" pitchFamily="34" charset="0"/>
              </a:rPr>
              <a:t>TRUE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b="1" dirty="0">
                <a:solidFill>
                  <a:srgbClr val="00B050"/>
                </a:solidFill>
                <a:latin typeface="Century Gothic" panose="020B0502020202020204" pitchFamily="34" charset="0"/>
              </a:rPr>
              <a:t>Jane thinks </a:t>
            </a:r>
            <a:r>
              <a:rPr lang="en-US" sz="2400" b="1" dirty="0" err="1">
                <a:solidFill>
                  <a:srgbClr val="00B050"/>
                </a:solidFill>
                <a:latin typeface="Century Gothic" panose="020B0502020202020204" pitchFamily="34" charset="0"/>
              </a:rPr>
              <a:t>Mrs</a:t>
            </a:r>
            <a:r>
              <a:rPr lang="en-US" sz="2400" b="1" dirty="0">
                <a:solidFill>
                  <a:srgbClr val="00B050"/>
                </a:solidFill>
                <a:latin typeface="Century Gothic" panose="020B0502020202020204" pitchFamily="34" charset="0"/>
              </a:rPr>
              <a:t> Reed a tyrant because she treats her unfairly and cruelly punishes her.</a:t>
            </a:r>
          </a:p>
          <a:p>
            <a:pPr marL="457200" lvl="0" indent="-457200" defTabSz="914400">
              <a:spcAft>
                <a:spcPts val="300"/>
              </a:spcAft>
              <a:buFont typeface="+mj-lt"/>
              <a:buAutoNum type="arabicPeriod"/>
              <a:defRPr/>
            </a:pPr>
            <a:r>
              <a:rPr lang="en-US" sz="2400" b="1" dirty="0">
                <a:solidFill>
                  <a:srgbClr val="00B050"/>
                </a:solidFill>
                <a:latin typeface="Century Gothic" panose="020B0502020202020204" pitchFamily="34" charset="0"/>
              </a:rPr>
              <a:t>Jane thinks that she should forgive </a:t>
            </a:r>
            <a:r>
              <a:rPr lang="en-US" sz="2400" b="1" dirty="0" err="1">
                <a:solidFill>
                  <a:srgbClr val="00B050"/>
                </a:solidFill>
                <a:latin typeface="Century Gothic" panose="020B0502020202020204" pitchFamily="34" charset="0"/>
              </a:rPr>
              <a:t>Mrs</a:t>
            </a:r>
            <a:r>
              <a:rPr lang="en-US" sz="2400" b="1" dirty="0">
                <a:solidFill>
                  <a:srgbClr val="00B050"/>
                </a:solidFill>
                <a:latin typeface="Century Gothic" panose="020B0502020202020204" pitchFamily="34" charset="0"/>
              </a:rPr>
              <a:t> Reed because ‘she knew not what she did’ and thought that she was justly punishing Jane.</a:t>
            </a:r>
          </a:p>
          <a:p>
            <a:pPr marL="457200" lvl="0" indent="-457200" defTabSz="914400">
              <a:spcAft>
                <a:spcPts val="300"/>
              </a:spcAft>
              <a:buFont typeface="+mj-lt"/>
              <a:buAutoNum type="arabicPeriod"/>
              <a:defRPr/>
            </a:pPr>
            <a:endParaRPr lang="en-US" sz="2400" dirty="0">
              <a:solidFill>
                <a:prstClr val="black"/>
              </a:solidFill>
              <a:latin typeface="Century Gothic" panose="020B0502020202020204" pitchFamily="34" charset="0"/>
            </a:endParaRPr>
          </a:p>
          <a:p>
            <a:pPr marR="0" lvl="0" algn="l" defTabSz="914400" rtl="0" eaLnBrk="1" fontAlgn="auto" latinLnBrk="0" hangingPunct="1">
              <a:lnSpc>
                <a:spcPct val="100000"/>
              </a:lnSpc>
              <a:spcBef>
                <a:spcPts val="0"/>
              </a:spcBef>
              <a:spcAft>
                <a:spcPts val="300"/>
              </a:spcAft>
              <a:buClrTx/>
              <a:buSzTx/>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Rectangle 3"/>
          <p:cNvSpPr/>
          <p:nvPr/>
        </p:nvSpPr>
        <p:spPr>
          <a:xfrm>
            <a:off x="1097030" y="936131"/>
            <a:ext cx="7692742" cy="4016484"/>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3 words to describe Jane’s temperament.</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bible</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influenced Victorians in the way they disciplined children. </a:t>
            </a:r>
            <a:r>
              <a:rPr lang="en-US" sz="2400" dirty="0">
                <a:solidFill>
                  <a:prstClr val="black"/>
                </a:solidFill>
                <a:latin typeface="Century Gothic" panose="020B0502020202020204" pitchFamily="34" charset="0"/>
              </a:rPr>
              <a:t>True or False?</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lang="en-US" sz="2400" dirty="0">
                <a:solidFill>
                  <a:prstClr val="black"/>
                </a:solidFill>
                <a:latin typeface="Century Gothic" panose="020B0502020202020204" pitchFamily="34" charset="0"/>
              </a:rPr>
              <a:t>Why does Jane think </a:t>
            </a:r>
            <a:r>
              <a:rPr lang="en-US" sz="2400" dirty="0" err="1">
                <a:solidFill>
                  <a:prstClr val="black"/>
                </a:solidFill>
                <a:latin typeface="Century Gothic" panose="020B0502020202020204" pitchFamily="34" charset="0"/>
              </a:rPr>
              <a:t>Mrs</a:t>
            </a:r>
            <a:r>
              <a:rPr lang="en-US" sz="2400" dirty="0">
                <a:solidFill>
                  <a:prstClr val="black"/>
                </a:solidFill>
                <a:latin typeface="Century Gothic" panose="020B0502020202020204" pitchFamily="34" charset="0"/>
              </a:rPr>
              <a:t> Reed a tyrant?</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does the adult Jane think she should forgive </a:t>
            </a:r>
            <a:r>
              <a:rPr kumimoji="0" lang="en-US" sz="2400" b="0" i="0" u="none" strike="noStrike" kern="1200" cap="none" spc="0" normalizeH="0" noProof="0" dirty="0" err="1">
                <a:ln>
                  <a:noFill/>
                </a:ln>
                <a:solidFill>
                  <a:prstClr val="black"/>
                </a:solidFill>
                <a:effectLst/>
                <a:uLnTx/>
                <a:uFillTx/>
                <a:latin typeface="Century Gothic" panose="020B0502020202020204" pitchFamily="34" charset="0"/>
                <a:ea typeface="+mn-ea"/>
                <a:cs typeface="+mn-cs"/>
              </a:rPr>
              <a:t>Mrs</a:t>
            </a:r>
            <a:r>
              <a:rPr kumimoji="0" lang="en-US" sz="2400" b="0" i="0" u="none" strike="noStrike" kern="1200" cap="none" spc="0" normalizeH="0" noProof="0" dirty="0">
                <a:ln>
                  <a:noFill/>
                </a:ln>
                <a:solidFill>
                  <a:prstClr val="black"/>
                </a:solidFill>
                <a:effectLst/>
                <a:uLnTx/>
                <a:uFillTx/>
                <a:latin typeface="Century Gothic" panose="020B0502020202020204" pitchFamily="34" charset="0"/>
                <a:ea typeface="+mn-ea"/>
                <a:cs typeface="+mn-cs"/>
              </a:rPr>
              <a:t> Reed?</a:t>
            </a:r>
          </a:p>
          <a:p>
            <a:pPr marR="0" lvl="0" algn="l" defTabSz="914400" rtl="0" eaLnBrk="1" fontAlgn="auto" latinLnBrk="0" hangingPunct="1">
              <a:lnSpc>
                <a:spcPct val="100000"/>
              </a:lnSpc>
              <a:spcBef>
                <a:spcPts val="0"/>
              </a:spcBef>
              <a:spcAft>
                <a:spcPts val="300"/>
              </a:spcAft>
              <a:buClrTx/>
              <a:buSzTx/>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30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15" name="TextBox 14"/>
          <p:cNvSpPr txBox="1"/>
          <p:nvPr/>
        </p:nvSpPr>
        <p:spPr>
          <a:xfrm>
            <a:off x="1124463" y="5127702"/>
            <a:ext cx="7710614" cy="1569660"/>
          </a:xfrm>
          <a:prstGeom prst="rect">
            <a:avLst/>
          </a:prstGeom>
          <a:solidFill>
            <a:schemeClr val="tx1"/>
          </a:solidFill>
          <a:ln w="25400">
            <a:solidFill>
              <a:schemeClr val="dk1"/>
            </a:solidFill>
          </a:ln>
        </p:spPr>
        <p:txBody>
          <a:bodyPr wrap="square" rtlCol="0" anchor="t">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Is Jane a good child? Explain your reasons.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8" name="TextBox 7"/>
          <p:cNvSpPr txBox="1"/>
          <p:nvPr/>
        </p:nvSpPr>
        <p:spPr>
          <a:xfrm>
            <a:off x="975614" y="352485"/>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Bessie and </a:t>
            </a:r>
            <a:r>
              <a:rPr kumimoji="0" lang="en-US" sz="3200" b="1" i="0" u="sng" strike="noStrike" kern="1200" cap="none" spc="0" normalizeH="0" baseline="0" noProof="0" dirty="0" err="1">
                <a:ln>
                  <a:noFill/>
                </a:ln>
                <a:solidFill>
                  <a:srgbClr val="000000"/>
                </a:solidFill>
                <a:effectLst/>
                <a:uLnTx/>
                <a:uFillTx/>
                <a:latin typeface="Century Gothic" panose="020B0502020202020204" pitchFamily="34" charset="0"/>
                <a:ea typeface="+mn-ea"/>
                <a:cs typeface="+mn-cs"/>
              </a:rPr>
              <a:t>Mr</a:t>
            </a: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 Lloyd</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Recap</a:t>
            </a:r>
          </a:p>
        </p:txBody>
      </p:sp>
      <p:sp>
        <p:nvSpPr>
          <p:cNvPr id="11" name="TextBox 10"/>
          <p:cNvSpPr txBox="1"/>
          <p:nvPr/>
        </p:nvSpPr>
        <p:spPr>
          <a:xfrm>
            <a:off x="827584" y="120167"/>
            <a:ext cx="1110858" cy="46166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pic>
        <p:nvPicPr>
          <p:cNvPr id="30" name="Picture 29"/>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7169659" y="1696197"/>
            <a:ext cx="1866837" cy="2677656"/>
          </a:xfrm>
          <a:prstGeom prst="rect">
            <a:avLst/>
          </a:prstGeom>
        </p:spPr>
      </p:pic>
      <p:sp>
        <p:nvSpPr>
          <p:cNvPr id="31" name="TextBox 30"/>
          <p:cNvSpPr txBox="1"/>
          <p:nvPr/>
        </p:nvSpPr>
        <p:spPr>
          <a:xfrm>
            <a:off x="7635025" y="4189186"/>
            <a:ext cx="93610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Bessie</a:t>
            </a:r>
          </a:p>
        </p:txBody>
      </p:sp>
      <p:sp>
        <p:nvSpPr>
          <p:cNvPr id="4" name="Rectangle 3"/>
          <p:cNvSpPr/>
          <p:nvPr/>
        </p:nvSpPr>
        <p:spPr>
          <a:xfrm>
            <a:off x="796633" y="1696196"/>
            <a:ext cx="6223639" cy="2677656"/>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 described Bessie’s behaviour towards her as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Wonderful civility this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 said that Bessie spoke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rather softly</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Bessie said to another servant that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Missis [Reed] was rather too hard’ on Jane</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endParaRPr kumimoji="0" lang="en-GB" sz="2400" b="0" i="0" u="none" strike="noStrike" kern="1200" cap="none" spc="0" normalizeH="0" baseline="0" noProof="0" dirty="0">
              <a:ln>
                <a:noFill/>
              </a:ln>
              <a:solidFill>
                <a:prstClr val="white"/>
              </a:solidFill>
              <a:effectLst/>
              <a:uLnTx/>
              <a:uFillTx/>
              <a:latin typeface="Calibri"/>
              <a:ea typeface="+mn-ea"/>
              <a:cs typeface="+mn-cs"/>
            </a:endParaRPr>
          </a:p>
        </p:txBody>
      </p:sp>
      <p:sp>
        <p:nvSpPr>
          <p:cNvPr id="7" name="TextBox 6"/>
          <p:cNvSpPr txBox="1"/>
          <p:nvPr/>
        </p:nvSpPr>
        <p:spPr>
          <a:xfrm>
            <a:off x="827584" y="653787"/>
            <a:ext cx="8208912"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Last lesson, we read the start of chapter 3 (page 23). Bessie showed a softer side towards Jane. </a:t>
            </a:r>
          </a:p>
        </p:txBody>
      </p:sp>
      <p:sp>
        <p:nvSpPr>
          <p:cNvPr id="3" name="TextBox 2"/>
          <p:cNvSpPr txBox="1"/>
          <p:nvPr/>
        </p:nvSpPr>
        <p:spPr>
          <a:xfrm>
            <a:off x="827584" y="5094763"/>
            <a:ext cx="8208912" cy="16466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Discuss these questions in pairs:</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GB"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was Bessie being kind? </a:t>
            </a: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r>
              <a:rPr kumimoji="0" lang="en-GB" sz="24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Was Bessie’s behaviour towards Jane before the red-room incident fair?</a:t>
            </a:r>
          </a:p>
        </p:txBody>
      </p:sp>
      <p:pic>
        <p:nvPicPr>
          <p:cNvPr id="10" name="Picture 9">
            <a:extLst>
              <a:ext uri="{FF2B5EF4-FFF2-40B4-BE49-F238E27FC236}">
                <a16:creationId xmlns:a16="http://schemas.microsoft.com/office/drawing/2014/main" id="{12FA0DF4-0D70-4CB3-B58D-5752388C179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14659982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2" name="Rectangle 1"/>
          <p:cNvSpPr/>
          <p:nvPr/>
        </p:nvSpPr>
        <p:spPr>
          <a:xfrm>
            <a:off x="2484274" y="5445224"/>
            <a:ext cx="4860033" cy="135421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Chapter 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‘Next day…’ p.25</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‘…untasted tart.’ p.26</a:t>
            </a:r>
          </a:p>
        </p:txBody>
      </p:sp>
      <p:sp>
        <p:nvSpPr>
          <p:cNvPr id="3" name="TextBox 2"/>
          <p:cNvSpPr txBox="1"/>
          <p:nvPr/>
        </p:nvSpPr>
        <p:spPr>
          <a:xfrm>
            <a:off x="792088" y="64800"/>
            <a:ext cx="8244408" cy="27161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wakes up in the nursery. She is being looked after by Bessie and Mr Lloyd, the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apothecary</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An apothecary was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 person who made and sold medicines. </a:t>
            </a:r>
          </a:p>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An apothecary was less qualified than a physician (doctor). Mrs Reed only sent for a physician when she or her children were sick. </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6" name="Picture 5"/>
          <p:cNvPicPr>
            <a:picLocks noChangeAspect="1"/>
          </p:cNvPicPr>
          <p:nvPr/>
        </p:nvPicPr>
        <p:blipFill>
          <a:blip r:embed="rId2"/>
          <a:stretch>
            <a:fillRect/>
          </a:stretch>
        </p:blipFill>
        <p:spPr>
          <a:xfrm>
            <a:off x="3283260" y="2852936"/>
            <a:ext cx="3262063" cy="2448272"/>
          </a:xfrm>
          <a:prstGeom prst="rect">
            <a:avLst/>
          </a:prstGeom>
        </p:spPr>
      </p:pic>
    </p:spTree>
    <p:extLst>
      <p:ext uri="{BB962C8B-B14F-4D97-AF65-F5344CB8AC3E}">
        <p14:creationId xmlns:p14="http://schemas.microsoft.com/office/powerpoint/2010/main" val="3751260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65504" y="-2"/>
            <a:ext cx="2178496" cy="535531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hearth</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the floor at the bottom of the fireplace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ailment</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illness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wretchedness</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feeling of being ill/sick/unhappy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unwonted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not usual</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fagging</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boring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25</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43351" y="20718"/>
            <a:ext cx="6233985" cy="5355312"/>
          </a:xfrm>
          <a:prstGeom prst="rect">
            <a:avLst/>
          </a:prstGeom>
        </p:spPr>
        <p:txBody>
          <a:bodyPr wrap="square">
            <a:spAutoFit/>
          </a:bodyPr>
          <a:lstStyle/>
          <a:p>
            <a:pPr marL="0" marR="0" lvl="0" indent="53816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Next day, by noon, I was up and dressed, and sat wrapped in a shawl by the nursery hearth.  I felt physically weak and broken down: but my worse ailment was an unutterable wretchedness of mind: a wretchedness which kept drawing from me silent tears; no sooner had I wiped one salt drop from my cheek than another followed.  Yet, I thought, I ought to have been happy, for none of the Reeds were there, they were all gone out in the carriage with their mama.  Abbot, too, was sewing in another room, and Bessie, as she moved hither and thither, putting away toys and arranging drawers, addressed to me every now and then a word of unwonted kindness.  This state of things should have been to me a paradise of peace, accustomed as I was to a life of ceaseless reprimand and thankless fagging; but, in fact, my racked nerves were now in such a state that no calm could soothe, and no pleasure excite them agreeably.</a:t>
            </a:r>
          </a:p>
        </p:txBody>
      </p:sp>
    </p:spTree>
    <p:extLst>
      <p:ext uri="{BB962C8B-B14F-4D97-AF65-F5344CB8AC3E}">
        <p14:creationId xmlns:p14="http://schemas.microsoft.com/office/powerpoint/2010/main" val="379295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5355312"/>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convolvuli</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 wild plant with triangular leaves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petitioned</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to make a formal request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hitherto</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until now</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vessel</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container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cordially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pleasantly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deferred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put off</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plumage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feathers covering a bird’s body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transient stimulus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short distraction</a:t>
            </a: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25</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43351" y="20718"/>
            <a:ext cx="6233985" cy="5355312"/>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Bessie had been down into the kitchen, and she brought up with her a tart on a certain brightly painted china plate, whose bird of paradise, nestling in a wreath of convolvuli and rosebuds, had been wont to stir in me a most enthusiastic sense of admiration; and which plate I had often petitioned to be allowed to take in my hand in order to examine it more closely, but had always hitherto been deemed unworthy of such a privilege.  This precious vessel was now placed on my knee, and I was cordially invited to eat the circlet of delicate pastry upon it.  Vain favour! coming, like most other favours long deferred and often wished for, too late!  I could not eat the tart; and the plumage of the bird, the tints of the flowers, seemed strangely faded: I put both plate and tart away.  Bessie asked if I would have a book: the word book acted as a transient stimulus, and I begged her to fetch Gulliver’s Travels from the library. This book I had again and again perused with delight. </a:t>
            </a:r>
          </a:p>
        </p:txBody>
      </p:sp>
    </p:spTree>
    <p:extLst>
      <p:ext uri="{BB962C8B-B14F-4D97-AF65-F5344CB8AC3E}">
        <p14:creationId xmlns:p14="http://schemas.microsoft.com/office/powerpoint/2010/main" val="105828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77336" y="-2"/>
            <a:ext cx="2178496" cy="4801314"/>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Lilliput and </a:t>
            </a:r>
            <a:r>
              <a:rPr kumimoji="0" lang="en-GB" sz="18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Brobdignag</a:t>
            </a: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fictional places from ‘Gulliver’s Travels’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20357" y="6453336"/>
            <a:ext cx="667170" cy="338554"/>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 26</a:t>
            </a:r>
          </a:p>
        </p:txBody>
      </p:sp>
      <p:pic>
        <p:nvPicPr>
          <p:cNvPr id="7" name="Pictur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0358" y="5389765"/>
            <a:ext cx="667170" cy="1000502"/>
          </a:xfrm>
          <a:prstGeom prst="rect">
            <a:avLst/>
          </a:prstGeom>
        </p:spPr>
      </p:pic>
      <p:sp>
        <p:nvSpPr>
          <p:cNvPr id="4" name="Rectangle 3"/>
          <p:cNvSpPr/>
          <p:nvPr/>
        </p:nvSpPr>
        <p:spPr>
          <a:xfrm>
            <a:off x="707885" y="-2"/>
            <a:ext cx="6233985" cy="4801314"/>
          </a:xfrm>
          <a:prstGeom prst="rect">
            <a:avLst/>
          </a:prstGeom>
        </p:spPr>
        <p:txBody>
          <a:bodyPr wrap="square">
            <a:spAutoFit/>
          </a:bodyPr>
          <a:lstStyle/>
          <a:p>
            <a:pPr marL="0" marR="0" lvl="0" indent="531813"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srgbClr val="FF0000"/>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considered it a narrative of facts, and discovered in it a vein of interest deeper than what I found in fairy tales: for as to the elves, having sought them in vain among foxglove leaves and bells, under mushrooms and beneath the ground-ivy mantling old wall-nooks, I had at length made up my mind to the sad truth, that they were all gone out of England to some savage country where the woods were wilder and thicker, and the population more scant; whereas, Lilliput and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Brobdignag</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being, in my creed, solid parts of the earth’s surface, I doubted not that I might one day, by taking a long voyage, see with my own eyes the little fields, houses, and trees, the diminutive people, the tiny cows, sheep, and birds of the one realm; and the corn-fields forest-high, the mighty mastiffs, the monster cats, the tower-like men and women, of the other. </a:t>
            </a:r>
            <a:r>
              <a:rPr kumimoji="0" lang="en-GB" sz="1800" b="0" i="0" u="none" strike="noStrike" kern="1200" cap="none" spc="0" normalizeH="0" baseline="0" noProof="0" dirty="0">
                <a:ln>
                  <a:noFill/>
                </a:ln>
                <a:solidFill>
                  <a:srgbClr val="FF0000"/>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385272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pring xmlns="66eb2665-5259-4d07-aae6-d909f8d4f955" xsi:nil="true"/>
    <_ip_UnifiedCompliancePolicyProperties xmlns="http://schemas.microsoft.com/sharepoint/v3" xsi:nil="true"/>
    <Ark_x0020_Department xmlns="9c6500c0-19b7-4dc1-a957-fb6bf8f5f217">English Mastery</Ark_x0020_Department>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66AE90-4416-416B-BC4E-819429D7BA0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B51B2AB-2EF2-4C3F-8B70-DC3CAB2E2E93}">
  <ds:schemaRefs>
    <ds:schemaRef ds:uri="http://purl.org/dc/terms/"/>
    <ds:schemaRef ds:uri="http://schemas.microsoft.com/office/2006/documentManagement/types"/>
    <ds:schemaRef ds:uri="http://schemas.openxmlformats.org/package/2006/metadata/core-properties"/>
    <ds:schemaRef ds:uri="http://www.w3.org/XML/1998/namespace"/>
    <ds:schemaRef ds:uri="http://schemas.microsoft.com/office/2006/metadata/properties"/>
    <ds:schemaRef ds:uri="http://purl.org/dc/elements/1.1/"/>
    <ds:schemaRef ds:uri="http://purl.org/dc/dcmitype/"/>
    <ds:schemaRef ds:uri="http://schemas.microsoft.com/office/infopath/2007/PartnerControls"/>
    <ds:schemaRef ds:uri="66eb2665-5259-4d07-aae6-d909f8d4f955"/>
    <ds:schemaRef ds:uri="b64db6f3-d8b6-4520-ae13-60ac2c110106"/>
    <ds:schemaRef ds:uri="9c6500c0-19b7-4dc1-a957-fb6bf8f5f217"/>
    <ds:schemaRef ds:uri="http://schemas.microsoft.com/sharepoint/v3"/>
  </ds:schemaRefs>
</ds:datastoreItem>
</file>

<file path=customXml/itemProps3.xml><?xml version="1.0" encoding="utf-8"?>
<ds:datastoreItem xmlns:ds="http://schemas.openxmlformats.org/officeDocument/2006/customXml" ds:itemID="{3ADE1D16-5EA2-405E-A95E-8D0C2FEE91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63</TotalTime>
  <Words>4335</Words>
  <Application>Microsoft Office PowerPoint</Application>
  <PresentationFormat>On-screen Show (4:3)</PresentationFormat>
  <Paragraphs>437</Paragraphs>
  <Slides>29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6</cp:revision>
  <dcterms:created xsi:type="dcterms:W3CDTF">2021-05-24T11:57:00Z</dcterms:created>
  <dcterms:modified xsi:type="dcterms:W3CDTF">2022-06-14T08:35:44Z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