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8" r:id="rId9"/>
    <p:sldId id="269" r:id="rId10"/>
    <p:sldId id="270" r:id="rId11"/>
    <p:sldId id="271" r:id="rId12"/>
    <p:sldId id="264" r:id="rId13"/>
    <p:sldId id="265" r:id="rId14"/>
    <p:sldId id="266" r:id="rId15"/>
    <p:sldId id="267" r:id="rId16"/>
    <p:sldId id="272" r:id="rId17"/>
    <p:sldId id="273" r:id="rId18"/>
    <p:sldId id="274" r:id="rId19"/>
    <p:sldId id="276" r:id="rId20"/>
    <p:sldId id="277" r:id="rId21"/>
    <p:sldId id="275" r:id="rId22"/>
    <p:sldId id="278" r:id="rId23"/>
    <p:sldId id="279" r:id="rId24"/>
    <p:sldId id="280" r:id="rId25"/>
    <p:sldId id="282"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4667" autoAdjust="0"/>
  </p:normalViewPr>
  <p:slideViewPr>
    <p:cSldViewPr>
      <p:cViewPr varScale="1">
        <p:scale>
          <a:sx n="71" d="100"/>
          <a:sy n="71" d="100"/>
        </p:scale>
        <p:origin x="1080" y="60"/>
      </p:cViewPr>
      <p:guideLst>
        <p:guide orient="horz" pos="2160"/>
        <p:guide pos="2880"/>
      </p:guideLst>
    </p:cSldViewPr>
  </p:slideViewPr>
  <p:outlineViewPr>
    <p:cViewPr>
      <p:scale>
        <a:sx n="33" d="100"/>
        <a:sy n="33" d="100"/>
      </p:scale>
      <p:origin x="0" y="65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1" name="Rectangle 30"/>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Date Placeholder 9"/>
          <p:cNvSpPr>
            <a:spLocks noGrp="1"/>
          </p:cNvSpPr>
          <p:nvPr>
            <p:ph type="dt" sz="half" idx="10"/>
          </p:nvPr>
        </p:nvSpPr>
        <p:spPr/>
        <p:txBody>
          <a:bodyPr rtlCol="0"/>
          <a:lstStyle/>
          <a:p>
            <a:fld id="{C36BE46F-31A2-4E51-9D1B-715A9B646A7B}" type="datetimeFigureOut">
              <a:rPr lang="en-US" smtClean="0"/>
              <a:pPr/>
              <a:t>3/10/2016</a:t>
            </a:fld>
            <a:endParaRPr lang="en-US"/>
          </a:p>
        </p:txBody>
      </p:sp>
      <p:sp>
        <p:nvSpPr>
          <p:cNvPr id="11" name="Slide Number Placeholder 10"/>
          <p:cNvSpPr>
            <a:spLocks noGrp="1"/>
          </p:cNvSpPr>
          <p:nvPr>
            <p:ph type="sldNum" sz="quarter" idx="11"/>
          </p:nvPr>
        </p:nvSpPr>
        <p:spPr/>
        <p:txBody>
          <a:bodyPr rtlCol="0"/>
          <a:lstStyle/>
          <a:p>
            <a:fld id="{C4FBB330-6EC3-4B6C-9A8B-248562C3CE0B}" type="slidenum">
              <a:rPr lang="en-US" smtClean="0"/>
              <a:pPr/>
              <a:t>‹#›</a:t>
            </a:fld>
            <a:endParaRPr lang="en-US"/>
          </a:p>
        </p:txBody>
      </p:sp>
      <p:sp>
        <p:nvSpPr>
          <p:cNvPr id="12" name="Footer Placeholder 11"/>
          <p:cNvSpPr>
            <a:spLocks noGrp="1"/>
          </p:cNvSpPr>
          <p:nvPr>
            <p:ph type="ftr" sz="quarter" idx="12"/>
          </p:nvPr>
        </p:nvSpPr>
        <p:spPr/>
        <p:txBody>
          <a:bodyPr rtlCol="0"/>
          <a:lstStyle/>
          <a:p>
            <a:endParaRPr lang="en-US"/>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457200" y="1066800"/>
            <a:ext cx="8305800" cy="1295400"/>
          </a:xfrm>
        </p:spPr>
        <p:txBody>
          <a:bodyPr anchor="ctr" anchorCtr="0">
            <a:noAutofit/>
          </a:bodyPr>
          <a:lstStyle>
            <a:lvl1pPr algn="l">
              <a:defRPr sz="4800" cap="all" spc="-100" baseline="0">
                <a:solidFill>
                  <a:srgbClr val="FFFFFF"/>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BE46F-31A2-4E51-9D1B-715A9B646A7B}" type="datetimeFigureOut">
              <a:rPr lang="en-US" smtClean="0"/>
              <a:pPr/>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BB330-6EC3-4B6C-9A8B-248562C3CE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BE46F-31A2-4E51-9D1B-715A9B646A7B}" type="datetimeFigureOut">
              <a:rPr lang="en-US" smtClean="0"/>
              <a:pPr/>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BB330-6EC3-4B6C-9A8B-248562C3CE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Date Placeholder 9"/>
          <p:cNvSpPr>
            <a:spLocks noGrp="1"/>
          </p:cNvSpPr>
          <p:nvPr>
            <p:ph type="dt" sz="half" idx="14"/>
          </p:nvPr>
        </p:nvSpPr>
        <p:spPr/>
        <p:txBody>
          <a:bodyPr rtlCol="0"/>
          <a:lstStyle/>
          <a:p>
            <a:fld id="{C36BE46F-31A2-4E51-9D1B-715A9B646A7B}" type="datetimeFigureOut">
              <a:rPr lang="en-US" smtClean="0"/>
              <a:pPr/>
              <a:t>3/10/2016</a:t>
            </a:fld>
            <a:endParaRPr lang="en-US"/>
          </a:p>
        </p:txBody>
      </p:sp>
      <p:sp>
        <p:nvSpPr>
          <p:cNvPr id="11" name="Slide Number Placeholder 10"/>
          <p:cNvSpPr>
            <a:spLocks noGrp="1"/>
          </p:cNvSpPr>
          <p:nvPr>
            <p:ph type="sldNum" sz="quarter" idx="15"/>
          </p:nvPr>
        </p:nvSpPr>
        <p:spPr/>
        <p:txBody>
          <a:bodyPr rtlCol="0"/>
          <a:lstStyle/>
          <a:p>
            <a:fld id="{C4FBB330-6EC3-4B6C-9A8B-248562C3CE0B}" type="slidenum">
              <a:rPr lang="en-US" smtClean="0"/>
              <a:pPr/>
              <a:t>‹#›</a:t>
            </a:fld>
            <a:endParaRPr lang="en-US"/>
          </a:p>
        </p:txBody>
      </p:sp>
      <p:sp>
        <p:nvSpPr>
          <p:cNvPr id="12" name="Footer Placeholder 11"/>
          <p:cNvSpPr>
            <a:spLocks noGrp="1"/>
          </p:cNvSpPr>
          <p:nvPr>
            <p:ph type="ftr" sz="quarter" idx="16"/>
          </p:nvPr>
        </p:nvSpPr>
        <p:spPr/>
        <p:txBody>
          <a:bodyPr rtlCol="0"/>
          <a:lstStyle/>
          <a:p>
            <a:endParaRPr lang="en-US"/>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6"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 name="Date Placeholder 3"/>
          <p:cNvSpPr>
            <a:spLocks noGrp="1"/>
          </p:cNvSpPr>
          <p:nvPr>
            <p:ph type="dt" sz="half" idx="10"/>
          </p:nvPr>
        </p:nvSpPr>
        <p:spPr/>
        <p:txBody>
          <a:bodyPr/>
          <a:lstStyle/>
          <a:p>
            <a:fld id="{C36BE46F-31A2-4E51-9D1B-715A9B646A7B}" type="datetimeFigureOut">
              <a:rPr lang="en-US" smtClean="0"/>
              <a:pPr/>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BB330-6EC3-4B6C-9A8B-248562C3CE0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C36BE46F-31A2-4E51-9D1B-715A9B646A7B}" type="datetimeFigureOut">
              <a:rPr lang="en-US" smtClean="0"/>
              <a:pPr/>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BB330-6EC3-4B6C-9A8B-248562C3CE0B}"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4FBB330-6EC3-4B6C-9A8B-248562C3CE0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36BE46F-31A2-4E51-9D1B-715A9B646A7B}" type="datetimeFigureOut">
              <a:rPr lang="en-US" smtClean="0"/>
              <a:pPr/>
              <a:t>3/10/2016</a:t>
            </a:fld>
            <a:endParaRPr lang="en-US"/>
          </a:p>
        </p:txBody>
      </p:sp>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quarter" idx="2"/>
          </p:nvPr>
        </p:nvSpPr>
        <p:spPr>
          <a:xfrm>
            <a:off x="457200" y="2220558"/>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 name="Date Placeholder 2"/>
          <p:cNvSpPr>
            <a:spLocks noGrp="1"/>
          </p:cNvSpPr>
          <p:nvPr>
            <p:ph type="dt" sz="half" idx="10"/>
          </p:nvPr>
        </p:nvSpPr>
        <p:spPr/>
        <p:txBody>
          <a:bodyPr/>
          <a:lstStyle/>
          <a:p>
            <a:fld id="{C36BE46F-31A2-4E51-9D1B-715A9B646A7B}" type="datetimeFigureOut">
              <a:rPr lang="en-US" smtClean="0"/>
              <a:pPr/>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FBB330-6EC3-4B6C-9A8B-248562C3CE0B}"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BE46F-31A2-4E51-9D1B-715A9B646A7B}" type="datetimeFigureOut">
              <a:rPr lang="en-US" smtClean="0"/>
              <a:pPr/>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FBB330-6EC3-4B6C-9A8B-248562C3CE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0"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1"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0"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5" name="Date Placeholder 4"/>
          <p:cNvSpPr>
            <a:spLocks noGrp="1"/>
          </p:cNvSpPr>
          <p:nvPr>
            <p:ph type="dt" sz="half" idx="10"/>
          </p:nvPr>
        </p:nvSpPr>
        <p:spPr/>
        <p:txBody>
          <a:bodyPr/>
          <a:lstStyle/>
          <a:p>
            <a:fld id="{C36BE46F-31A2-4E51-9D1B-715A9B646A7B}" type="datetimeFigureOut">
              <a:rPr lang="en-US" smtClean="0"/>
              <a:pPr/>
              <a:t>3/10/2016</a:t>
            </a:fld>
            <a:endParaRPr lang="en-US"/>
          </a:p>
        </p:txBody>
      </p:sp>
      <p:sp>
        <p:nvSpPr>
          <p:cNvPr id="6" name="Footer Placeholder 5"/>
          <p:cNvSpPr>
            <a:spLocks noGrp="1"/>
          </p:cNvSpPr>
          <p:nvPr>
            <p:ph type="ftr" sz="quarter" idx="11"/>
          </p:nvPr>
        </p:nvSpPr>
        <p:spPr>
          <a:xfrm>
            <a:off x="2286000" y="6357144"/>
            <a:ext cx="3429000" cy="384048"/>
          </a:xfrm>
        </p:spPr>
        <p:txBody>
          <a:bodyPr/>
          <a:lstStyle/>
          <a:p>
            <a:endParaRPr 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C4FBB330-6EC3-4B6C-9A8B-248562C3CE0B}" type="slidenum">
              <a:rPr lang="en-US" smtClean="0"/>
              <a:pPr/>
              <a:t>‹#›</a:t>
            </a:fld>
            <a:endParaRPr lang="en-US"/>
          </a:p>
        </p:txBody>
      </p:sp>
      <p:sp>
        <p:nvSpPr>
          <p:cNvPr id="29" name="Content Placeholder 28"/>
          <p:cNvSpPr>
            <a:spLocks noGrp="1"/>
          </p:cNvSpPr>
          <p:nvPr>
            <p:ph sz="quarter" idx="1"/>
          </p:nvPr>
        </p:nvSpPr>
        <p:spPr>
          <a:xfrm>
            <a:off x="2743200" y="228600"/>
            <a:ext cx="6248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301752" y="1600200"/>
            <a:ext cx="2057400" cy="3733800"/>
          </a:xfrm>
        </p:spPr>
        <p:txBody>
          <a:bodyPr tIns="45720" bIns="45720" anchor="t" anchorCtr="0"/>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301752" y="384048"/>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4"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5"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6"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8"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C36BE46F-31A2-4E51-9D1B-715A9B646A7B}" type="datetimeFigureOut">
              <a:rPr lang="en-US" smtClean="0"/>
              <a:pPr/>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C4FBB330-6EC3-4B6C-9A8B-248562C3CE0B}" type="slidenum">
              <a:rPr lang="en-US" smtClean="0"/>
              <a:pPr/>
              <a:t>‹#›</a:t>
            </a:fld>
            <a:endParaRPr lang="en-US"/>
          </a:p>
        </p:txBody>
      </p:sp>
      <p:sp>
        <p:nvSpPr>
          <p:cNvPr id="2" name="Title 1"/>
          <p:cNvSpPr>
            <a:spLocks noGrp="1"/>
          </p:cNvSpPr>
          <p:nvPr>
            <p:ph type="title"/>
          </p:nvPr>
        </p:nvSpPr>
        <p:spPr>
          <a:xfrm>
            <a:off x="304800" y="381000"/>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04800" y="1600200"/>
            <a:ext cx="2057400" cy="4267200"/>
          </a:xfrm>
        </p:spPr>
        <p:txBody>
          <a:bodyPr anchor="t" anchorCtr="0"/>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23"/>
          <p:cNvSpPr>
            <a:spLocks noGrp="1"/>
          </p:cNvSpPr>
          <p:nvPr>
            <p:ph type="dt" sz="half" idx="2"/>
          </p:nvPr>
        </p:nvSpPr>
        <p:spPr>
          <a:xfrm>
            <a:off x="5791200" y="6357144"/>
            <a:ext cx="2974848" cy="384048"/>
          </a:xfrm>
          <a:prstGeom prst="rect">
            <a:avLst/>
          </a:prstGeom>
        </p:spPr>
        <p:txBody>
          <a:bodyPr vert="horz" anchor="ctr" anchorCtr="0"/>
          <a:lstStyle>
            <a:lvl1pPr algn="l">
              <a:defRPr sz="1400">
                <a:solidFill>
                  <a:schemeClr val="tx2"/>
                </a:solidFill>
              </a:defRPr>
            </a:lvl1pPr>
          </a:lstStyle>
          <a:p>
            <a:fld id="{C36BE46F-31A2-4E51-9D1B-715A9B646A7B}" type="datetimeFigureOut">
              <a:rPr lang="en-US" smtClean="0"/>
              <a:pPr/>
              <a:t>3/10/2016</a:t>
            </a:fld>
            <a:endParaRPr lang="en-US"/>
          </a:p>
        </p:txBody>
      </p:sp>
      <p:sp>
        <p:nvSpPr>
          <p:cNvPr id="10" name="Footer Placeholder 9"/>
          <p:cNvSpPr>
            <a:spLocks noGrp="1"/>
          </p:cNvSpPr>
          <p:nvPr>
            <p:ph type="ftr" sz="quarter" idx="3"/>
          </p:nvPr>
        </p:nvSpPr>
        <p:spPr>
          <a:xfrm>
            <a:off x="2133600" y="6357144"/>
            <a:ext cx="3581400" cy="384048"/>
          </a:xfrm>
          <a:prstGeom prst="rect">
            <a:avLst/>
          </a:prstGeom>
        </p:spPr>
        <p:txBody>
          <a:bodyPr vert="horz" anchor="ctr" anchorCtr="0"/>
          <a:lstStyle>
            <a:lvl1pPr algn="r">
              <a:defRPr sz="1400">
                <a:solidFill>
                  <a:schemeClr val="tx2"/>
                </a:solidFill>
              </a:defRPr>
            </a:lvl1pPr>
          </a:lstStyle>
          <a:p>
            <a:endParaRPr lang="en-US"/>
          </a:p>
        </p:txBody>
      </p:sp>
      <p:sp>
        <p:nvSpPr>
          <p:cNvPr id="22" name="Slide Number Placeholder 21"/>
          <p:cNvSpPr>
            <a:spLocks noGrp="1"/>
          </p:cNvSpPr>
          <p:nvPr>
            <p:ph type="sldNum" sz="quarter" idx="4"/>
          </p:nvPr>
        </p:nvSpPr>
        <p:spPr>
          <a:xfrm>
            <a:off x="155448" y="6315075"/>
            <a:ext cx="1188720" cy="457200"/>
          </a:xfrm>
          <a:prstGeom prst="rect">
            <a:avLst/>
          </a:prstGeom>
          <a:noFill/>
        </p:spPr>
        <p:txBody>
          <a:bodyPr vert="horz" lIns="0" tIns="0" rIns="0" bIns="0" anchor="ctr" anchorCtr="1">
            <a:normAutofit/>
          </a:bodyPr>
          <a:lstStyle>
            <a:lvl1pPr algn="ctr">
              <a:defRPr sz="2800">
                <a:solidFill>
                  <a:schemeClr val="tx2"/>
                </a:solidFill>
              </a:defRPr>
            </a:lvl1pPr>
          </a:lstStyle>
          <a:p>
            <a:fld id="{C4FBB330-6EC3-4B6C-9A8B-248562C3CE0B}" type="slidenum">
              <a:rPr lang="en-US" smtClean="0"/>
              <a:pPr/>
              <a:t>‹#›</a:t>
            </a:fld>
            <a:endParaRPr lang="en-US"/>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sz="3800" kern="1200" spc="-100" baseline="0">
          <a:solidFill>
            <a:schemeClr val="tx2"/>
          </a:solidFill>
          <a:latin typeface="+mj-lt"/>
          <a:ea typeface="+mj-ea"/>
          <a:cs typeface="+mj-cs"/>
        </a:defRPr>
      </a:lvl1pPr>
    </p:titleStyle>
    <p:body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Introduction</a:t>
            </a:r>
            <a:endParaRPr lang="en-US" dirty="0"/>
          </a:p>
        </p:txBody>
      </p:sp>
      <p:sp>
        <p:nvSpPr>
          <p:cNvPr id="2" name="Title 1"/>
          <p:cNvSpPr>
            <a:spLocks noGrp="1"/>
          </p:cNvSpPr>
          <p:nvPr>
            <p:ph type="ctrTitle"/>
          </p:nvPr>
        </p:nvSpPr>
        <p:spPr/>
        <p:txBody>
          <a:bodyPr/>
          <a:lstStyle/>
          <a:p>
            <a:r>
              <a:rPr lang="en-US" dirty="0" smtClean="0"/>
              <a:t>A View from the Bridge</a:t>
            </a:r>
            <a:endParaRPr lang="en-US" dirty="0"/>
          </a:p>
        </p:txBody>
      </p:sp>
      <p:pic>
        <p:nvPicPr>
          <p:cNvPr id="17410" name="Picture 2" descr="http://farm1.static.flickr.com/47/147582023_060e075f06.jpg"/>
          <p:cNvPicPr>
            <a:picLocks noChangeAspect="1" noChangeArrowheads="1"/>
          </p:cNvPicPr>
          <p:nvPr/>
        </p:nvPicPr>
        <p:blipFill>
          <a:blip r:embed="rId2" cstate="print"/>
          <a:srcRect/>
          <a:stretch>
            <a:fillRect/>
          </a:stretch>
        </p:blipFill>
        <p:spPr bwMode="auto">
          <a:xfrm>
            <a:off x="1600200" y="2975610"/>
            <a:ext cx="5715000" cy="3806190"/>
          </a:xfrm>
          <a:prstGeom prst="rect">
            <a:avLst/>
          </a:prstGeom>
          <a:noFill/>
        </p:spPr>
      </p:pic>
      <p:sp>
        <p:nvSpPr>
          <p:cNvPr id="5" name="TextBox 4"/>
          <p:cNvSpPr txBox="1"/>
          <p:nvPr/>
        </p:nvSpPr>
        <p:spPr>
          <a:xfrm>
            <a:off x="7391400" y="5486400"/>
            <a:ext cx="1447800" cy="1200329"/>
          </a:xfrm>
          <a:prstGeom prst="rect">
            <a:avLst/>
          </a:prstGeom>
          <a:noFill/>
        </p:spPr>
        <p:txBody>
          <a:bodyPr wrap="square" rtlCol="0">
            <a:spAutoFit/>
          </a:bodyPr>
          <a:lstStyle/>
          <a:p>
            <a:r>
              <a:rPr lang="en-US" dirty="0" smtClean="0"/>
              <a:t>Does anyone know what bridge this is?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Justice and the Law</a:t>
            </a:r>
            <a:endParaRPr lang="en-US" dirty="0"/>
          </a:p>
        </p:txBody>
      </p:sp>
      <p:sp>
        <p:nvSpPr>
          <p:cNvPr id="3" name="Content Placeholder 2"/>
          <p:cNvSpPr>
            <a:spLocks noGrp="1"/>
          </p:cNvSpPr>
          <p:nvPr>
            <p:ph sz="quarter" idx="1"/>
          </p:nvPr>
        </p:nvSpPr>
        <p:spPr/>
        <p:txBody>
          <a:bodyPr/>
          <a:lstStyle/>
          <a:p>
            <a:r>
              <a:rPr lang="en-US" dirty="0" smtClean="0"/>
              <a:t>From the very beginning, it is established that </a:t>
            </a:r>
            <a:r>
              <a:rPr lang="en-US" b="1" dirty="0" smtClean="0"/>
              <a:t>justice</a:t>
            </a:r>
            <a:r>
              <a:rPr lang="en-US" dirty="0" smtClean="0"/>
              <a:t> and the </a:t>
            </a:r>
            <a:r>
              <a:rPr lang="en-US" b="1" dirty="0" smtClean="0"/>
              <a:t>law</a:t>
            </a:r>
            <a:r>
              <a:rPr lang="en-US" dirty="0" smtClean="0"/>
              <a:t> are going to be important in the play. </a:t>
            </a:r>
          </a:p>
          <a:p>
            <a:r>
              <a:rPr lang="en-US" dirty="0" smtClean="0"/>
              <a:t>The play encourages us to ask what is justice? What makes justice?</a:t>
            </a:r>
            <a:endParaRPr lang="en-US" dirty="0"/>
          </a:p>
        </p:txBody>
      </p:sp>
      <p:pic>
        <p:nvPicPr>
          <p:cNvPr id="2052" name="Picture 4" descr="C:\Users\Krista\AppData\Local\Microsoft\Windows\Temporary Internet Files\Content.IE5\V1U4Y3K4\MCj03798970000[1].wmf"/>
          <p:cNvPicPr>
            <a:picLocks noChangeAspect="1" noChangeArrowheads="1"/>
          </p:cNvPicPr>
          <p:nvPr/>
        </p:nvPicPr>
        <p:blipFill>
          <a:blip r:embed="rId2" cstate="print"/>
          <a:srcRect/>
          <a:stretch>
            <a:fillRect/>
          </a:stretch>
        </p:blipFill>
        <p:spPr bwMode="auto">
          <a:xfrm>
            <a:off x="5029200" y="3581400"/>
            <a:ext cx="3423971" cy="2762932"/>
          </a:xfrm>
          <a:prstGeom prst="rect">
            <a:avLst/>
          </a:prstGeom>
          <a:noFill/>
        </p:spPr>
      </p:pic>
      <p:pic>
        <p:nvPicPr>
          <p:cNvPr id="2053" name="Picture 5" descr="C:\Users\Krista\AppData\Local\Microsoft\Windows\Temporary Internet Files\Content.IE5\A6640LHC\MMj02840350000[1].gif"/>
          <p:cNvPicPr>
            <a:picLocks noChangeAspect="1" noChangeArrowheads="1" noCrop="1"/>
          </p:cNvPicPr>
          <p:nvPr/>
        </p:nvPicPr>
        <p:blipFill>
          <a:blip r:embed="rId3" cstate="print"/>
          <a:srcRect/>
          <a:stretch>
            <a:fillRect/>
          </a:stretch>
        </p:blipFill>
        <p:spPr bwMode="auto">
          <a:xfrm>
            <a:off x="1524000" y="3886200"/>
            <a:ext cx="2133600" cy="2133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rista\AppData\Local\Microsoft\Windows\Temporary Internet Files\Content.IE5\56XFI5FL\MCj03081650000[1].wmf"/>
          <p:cNvPicPr>
            <a:picLocks noChangeAspect="1" noChangeArrowheads="1"/>
          </p:cNvPicPr>
          <p:nvPr/>
        </p:nvPicPr>
        <p:blipFill>
          <a:blip r:embed="rId2" cstate="print"/>
          <a:srcRect/>
          <a:stretch>
            <a:fillRect/>
          </a:stretch>
        </p:blipFill>
        <p:spPr bwMode="auto">
          <a:xfrm>
            <a:off x="6934200" y="74691"/>
            <a:ext cx="1738265" cy="1830309"/>
          </a:xfrm>
          <a:prstGeom prst="rect">
            <a:avLst/>
          </a:prstGeom>
          <a:noFill/>
        </p:spPr>
      </p:pic>
      <p:sp>
        <p:nvSpPr>
          <p:cNvPr id="2" name="Title 1"/>
          <p:cNvSpPr>
            <a:spLocks noGrp="1"/>
          </p:cNvSpPr>
          <p:nvPr>
            <p:ph type="title"/>
          </p:nvPr>
        </p:nvSpPr>
        <p:spPr>
          <a:xfrm>
            <a:off x="457200" y="228600"/>
            <a:ext cx="8229600" cy="1143000"/>
          </a:xfrm>
        </p:spPr>
        <p:txBody>
          <a:bodyPr/>
          <a:lstStyle/>
          <a:p>
            <a:r>
              <a:rPr lang="en-US" dirty="0" smtClean="0"/>
              <a:t>Honour</a:t>
            </a:r>
            <a:endParaRPr lang="en-US" dirty="0"/>
          </a:p>
        </p:txBody>
      </p:sp>
      <p:sp>
        <p:nvSpPr>
          <p:cNvPr id="3" name="Content Placeholder 2"/>
          <p:cNvSpPr>
            <a:spLocks noGrp="1"/>
          </p:cNvSpPr>
          <p:nvPr>
            <p:ph sz="quarter" idx="1"/>
          </p:nvPr>
        </p:nvSpPr>
        <p:spPr/>
        <p:txBody>
          <a:bodyPr/>
          <a:lstStyle/>
          <a:p>
            <a:r>
              <a:rPr lang="en-US" dirty="0" smtClean="0"/>
              <a:t>Connecting the themes of </a:t>
            </a:r>
            <a:r>
              <a:rPr lang="en-US" b="1" dirty="0" smtClean="0"/>
              <a:t>Justice and the Law</a:t>
            </a:r>
            <a:r>
              <a:rPr lang="en-US" dirty="0" smtClean="0"/>
              <a:t> and </a:t>
            </a:r>
            <a:r>
              <a:rPr lang="en-US" b="1" dirty="0" smtClean="0"/>
              <a:t>Love</a:t>
            </a:r>
            <a:r>
              <a:rPr lang="en-US" dirty="0" smtClean="0"/>
              <a:t> is the theme of </a:t>
            </a:r>
            <a:r>
              <a:rPr lang="en-US" b="1" dirty="0" smtClean="0"/>
              <a:t>Honour.</a:t>
            </a:r>
          </a:p>
          <a:p>
            <a:r>
              <a:rPr lang="en-US" b="1" dirty="0" smtClean="0"/>
              <a:t>Honour</a:t>
            </a:r>
            <a:r>
              <a:rPr lang="en-US" dirty="0" smtClean="0"/>
              <a:t> is shown to be very important, especially to the male characters. It means far more to them than the law. To be </a:t>
            </a:r>
            <a:r>
              <a:rPr lang="en-US" dirty="0" err="1" smtClean="0"/>
              <a:t>honourable</a:t>
            </a:r>
            <a:r>
              <a:rPr lang="en-US" dirty="0" smtClean="0"/>
              <a:t> is to be respected.</a:t>
            </a:r>
            <a:endParaRPr lang="en-US" dirty="0"/>
          </a:p>
        </p:txBody>
      </p:sp>
      <p:pic>
        <p:nvPicPr>
          <p:cNvPr id="3075" name="Picture 3" descr="C:\Users\Krista\AppData\Local\Microsoft\Windows\Temporary Internet Files\Content.IE5\9PGRG6NR\MCj02504060000[1].wmf"/>
          <p:cNvPicPr>
            <a:picLocks noChangeAspect="1" noChangeArrowheads="1"/>
          </p:cNvPicPr>
          <p:nvPr/>
        </p:nvPicPr>
        <p:blipFill>
          <a:blip r:embed="rId3" cstate="print"/>
          <a:srcRect/>
          <a:stretch>
            <a:fillRect/>
          </a:stretch>
        </p:blipFill>
        <p:spPr bwMode="auto">
          <a:xfrm>
            <a:off x="2971800" y="0"/>
            <a:ext cx="2951430" cy="153607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One</a:t>
            </a:r>
            <a:endParaRPr lang="en-US" dirty="0"/>
          </a:p>
        </p:txBody>
      </p:sp>
      <p:sp>
        <p:nvSpPr>
          <p:cNvPr id="3" name="Content Placeholder 2"/>
          <p:cNvSpPr>
            <a:spLocks noGrp="1"/>
          </p:cNvSpPr>
          <p:nvPr>
            <p:ph sz="quarter" idx="1"/>
          </p:nvPr>
        </p:nvSpPr>
        <p:spPr/>
        <p:txBody>
          <a:bodyPr/>
          <a:lstStyle/>
          <a:p>
            <a:r>
              <a:rPr lang="en-US" dirty="0" smtClean="0"/>
              <a:t>The stage directions:</a:t>
            </a:r>
          </a:p>
          <a:p>
            <a:pPr lvl="1"/>
            <a:r>
              <a:rPr lang="en-US" dirty="0" smtClean="0"/>
              <a:t>What clues do the stage directions give us about the </a:t>
            </a:r>
            <a:r>
              <a:rPr lang="en-US" b="1" dirty="0" smtClean="0"/>
              <a:t>setting </a:t>
            </a:r>
            <a:r>
              <a:rPr lang="en-US" dirty="0" smtClean="0"/>
              <a:t>of the play.</a:t>
            </a:r>
          </a:p>
          <a:p>
            <a:pPr lvl="1"/>
            <a:r>
              <a:rPr lang="en-US" dirty="0" smtClean="0"/>
              <a:t>What clues do the stage directions give us about the </a:t>
            </a:r>
            <a:r>
              <a:rPr lang="en-US" b="1" dirty="0" smtClean="0"/>
              <a:t>characters </a:t>
            </a:r>
            <a:r>
              <a:rPr lang="en-US" dirty="0" smtClean="0"/>
              <a:t>who will inhabit the stage?</a:t>
            </a:r>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littletheatresouthport.co.uk/images/StagePics/2006/StageViewBridgeOverallDock.JPG"/>
          <p:cNvPicPr>
            <a:picLocks noChangeAspect="1" noChangeArrowheads="1"/>
          </p:cNvPicPr>
          <p:nvPr/>
        </p:nvPicPr>
        <p:blipFill>
          <a:blip r:embed="rId2" cstate="print"/>
          <a:srcRect/>
          <a:stretch>
            <a:fillRect/>
          </a:stretch>
        </p:blipFill>
        <p:spPr bwMode="auto">
          <a:xfrm>
            <a:off x="0" y="0"/>
            <a:ext cx="9144000" cy="688383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eb.cecs.pdx.edu/~jterwill/opera/02-03/4ViewFromTheBridge.jpg"/>
          <p:cNvPicPr>
            <a:picLocks noChangeAspect="1" noChangeArrowheads="1"/>
          </p:cNvPicPr>
          <p:nvPr/>
        </p:nvPicPr>
        <p:blipFill>
          <a:blip r:embed="rId2" cstate="print"/>
          <a:srcRect/>
          <a:stretch>
            <a:fillRect/>
          </a:stretch>
        </p:blipFill>
        <p:spPr bwMode="auto">
          <a:xfrm>
            <a:off x="63500" y="-136525"/>
            <a:ext cx="9080500" cy="720224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1: The prologue</a:t>
            </a:r>
            <a:endParaRPr lang="en-US" dirty="0"/>
          </a:p>
        </p:txBody>
      </p:sp>
      <p:sp>
        <p:nvSpPr>
          <p:cNvPr id="3" name="Content Placeholder 2"/>
          <p:cNvSpPr>
            <a:spLocks noGrp="1"/>
          </p:cNvSpPr>
          <p:nvPr>
            <p:ph sz="quarter" idx="1"/>
          </p:nvPr>
        </p:nvSpPr>
        <p:spPr/>
        <p:txBody>
          <a:bodyPr/>
          <a:lstStyle/>
          <a:p>
            <a:r>
              <a:rPr lang="en-US" dirty="0" smtClean="0"/>
              <a:t>Continue on, reading Alfieri’s prologue, stopping just before Eddie starts to speak.</a:t>
            </a:r>
          </a:p>
          <a:p>
            <a:r>
              <a:rPr lang="en-US" dirty="0" smtClean="0"/>
              <a:t>What does Alfieri’s prologue tell us about justice and the law?</a:t>
            </a:r>
          </a:p>
          <a:p>
            <a:r>
              <a:rPr lang="en-US" dirty="0" smtClean="0"/>
              <a:t>What sort of history surrounds the characters in the play, and why do you think Miller has included this information?</a:t>
            </a:r>
          </a:p>
          <a:p>
            <a:r>
              <a:rPr lang="en-US" dirty="0" smtClean="0"/>
              <a:t>How does Alfieri describe the setting?</a:t>
            </a:r>
          </a:p>
          <a:p>
            <a:r>
              <a:rPr lang="en-US" dirty="0" smtClean="0"/>
              <a:t>What does he foreshadow happening?</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 1:</a:t>
            </a:r>
            <a:br>
              <a:rPr lang="en-US" dirty="0" smtClean="0"/>
            </a:br>
            <a:r>
              <a:rPr lang="en-US" dirty="0" smtClean="0"/>
              <a:t>Eddie and Catherine’s initial conversation</a:t>
            </a:r>
            <a:endParaRPr lang="en-US" dirty="0"/>
          </a:p>
        </p:txBody>
      </p:sp>
      <p:sp>
        <p:nvSpPr>
          <p:cNvPr id="3" name="Content Placeholder 2"/>
          <p:cNvSpPr>
            <a:spLocks noGrp="1"/>
          </p:cNvSpPr>
          <p:nvPr>
            <p:ph sz="quarter" idx="1"/>
          </p:nvPr>
        </p:nvSpPr>
        <p:spPr>
          <a:xfrm>
            <a:off x="457200" y="1524000"/>
            <a:ext cx="2743200" cy="4572000"/>
          </a:xfrm>
        </p:spPr>
        <p:txBody>
          <a:bodyPr/>
          <a:lstStyle/>
          <a:p>
            <a:r>
              <a:rPr lang="en-US" dirty="0" smtClean="0"/>
              <a:t>What sort of relationship do Eddie and Catherine have? Use specific examples from the text to back up your point.</a:t>
            </a:r>
          </a:p>
        </p:txBody>
      </p:sp>
      <p:pic>
        <p:nvPicPr>
          <p:cNvPr id="4098" name="Picture 2"/>
          <p:cNvPicPr>
            <a:picLocks noChangeAspect="1" noChangeArrowheads="1"/>
          </p:cNvPicPr>
          <p:nvPr/>
        </p:nvPicPr>
        <p:blipFill>
          <a:blip r:embed="rId2" cstate="print"/>
          <a:srcRect/>
          <a:stretch>
            <a:fillRect/>
          </a:stretch>
        </p:blipFill>
        <p:spPr bwMode="auto">
          <a:xfrm>
            <a:off x="3352800" y="1524000"/>
            <a:ext cx="6493333" cy="463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 1:</a:t>
            </a:r>
            <a:br>
              <a:rPr lang="en-US" dirty="0" smtClean="0"/>
            </a:br>
            <a:r>
              <a:rPr lang="en-US" dirty="0" smtClean="0"/>
              <a:t>Discussing the arrival of the cousins</a:t>
            </a:r>
            <a:endParaRPr lang="en-US" dirty="0"/>
          </a:p>
        </p:txBody>
      </p:sp>
      <p:sp>
        <p:nvSpPr>
          <p:cNvPr id="3" name="Content Placeholder 2"/>
          <p:cNvSpPr>
            <a:spLocks noGrp="1"/>
          </p:cNvSpPr>
          <p:nvPr>
            <p:ph sz="quarter" idx="1"/>
          </p:nvPr>
        </p:nvSpPr>
        <p:spPr>
          <a:xfrm>
            <a:off x="2971800" y="1524000"/>
            <a:ext cx="6172200" cy="4572000"/>
          </a:xfrm>
        </p:spPr>
        <p:txBody>
          <a:bodyPr/>
          <a:lstStyle/>
          <a:p>
            <a:r>
              <a:rPr lang="en-US" dirty="0" smtClean="0"/>
              <a:t>What clues are there that the cousins coming to America isn’t entirely legit?</a:t>
            </a:r>
          </a:p>
          <a:p>
            <a:r>
              <a:rPr lang="en-US" dirty="0" smtClean="0"/>
              <a:t>How is the theme of honour evident in this section of the scene?</a:t>
            </a:r>
          </a:p>
          <a:p>
            <a:r>
              <a:rPr lang="en-US" dirty="0" smtClean="0"/>
              <a:t>What impressions do you get of</a:t>
            </a:r>
          </a:p>
          <a:p>
            <a:pPr lvl="1"/>
            <a:r>
              <a:rPr lang="en-US" dirty="0" smtClean="0"/>
              <a:t>Eddie</a:t>
            </a:r>
          </a:p>
          <a:p>
            <a:pPr lvl="1"/>
            <a:r>
              <a:rPr lang="en-US" dirty="0" smtClean="0"/>
              <a:t>Beatrice</a:t>
            </a:r>
          </a:p>
          <a:p>
            <a:pPr lvl="1"/>
            <a:r>
              <a:rPr lang="en-US" dirty="0" smtClean="0"/>
              <a:t>Their relationship</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28600" y="1676400"/>
            <a:ext cx="2619375" cy="39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 1:</a:t>
            </a:r>
            <a:br>
              <a:rPr lang="en-US" dirty="0" smtClean="0"/>
            </a:br>
            <a:r>
              <a:rPr lang="en-US" dirty="0" smtClean="0"/>
              <a:t>Catherine’s News</a:t>
            </a:r>
            <a:endParaRPr lang="en-US" dirty="0"/>
          </a:p>
        </p:txBody>
      </p:sp>
      <p:sp>
        <p:nvSpPr>
          <p:cNvPr id="3" name="Content Placeholder 2"/>
          <p:cNvSpPr>
            <a:spLocks noGrp="1"/>
          </p:cNvSpPr>
          <p:nvPr>
            <p:ph sz="quarter" idx="1"/>
          </p:nvPr>
        </p:nvSpPr>
        <p:spPr>
          <a:xfrm>
            <a:off x="457200" y="1828800"/>
            <a:ext cx="4495800" cy="4572000"/>
          </a:xfrm>
        </p:spPr>
        <p:txBody>
          <a:bodyPr/>
          <a:lstStyle/>
          <a:p>
            <a:r>
              <a:rPr lang="en-US" dirty="0" smtClean="0"/>
              <a:t>How does Eddie react to the news of Catherine’s job? Why?</a:t>
            </a:r>
          </a:p>
          <a:p>
            <a:r>
              <a:rPr lang="en-US" dirty="0" smtClean="0"/>
              <a:t>What sort of relationship to Beatrice and Catherine have? </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5029200" y="1447800"/>
            <a:ext cx="3733800" cy="49766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Task</a:t>
            </a:r>
            <a:endParaRPr lang="en-GB" dirty="0"/>
          </a:p>
        </p:txBody>
      </p:sp>
      <p:sp>
        <p:nvSpPr>
          <p:cNvPr id="6" name="Content Placeholder 5"/>
          <p:cNvSpPr>
            <a:spLocks noGrp="1"/>
          </p:cNvSpPr>
          <p:nvPr>
            <p:ph sz="quarter" idx="1"/>
          </p:nvPr>
        </p:nvSpPr>
        <p:spPr>
          <a:xfrm>
            <a:off x="457200" y="1524000"/>
            <a:ext cx="8229600" cy="1676400"/>
          </a:xfrm>
        </p:spPr>
        <p:txBody>
          <a:bodyPr>
            <a:normAutofit/>
          </a:bodyPr>
          <a:lstStyle/>
          <a:p>
            <a:r>
              <a:rPr lang="en-GB" sz="2000" dirty="0" smtClean="0"/>
              <a:t>Create a table like the one below in your notes, to record what we know so far about Eddie, Catherine and Beatrice. Use quotations from the play to support your comments. This will aid you later when you revise. </a:t>
            </a:r>
            <a:endParaRPr lang="en-GB" sz="2000" dirty="0"/>
          </a:p>
        </p:txBody>
      </p:sp>
      <p:graphicFrame>
        <p:nvGraphicFramePr>
          <p:cNvPr id="7" name="Table 6"/>
          <p:cNvGraphicFramePr>
            <a:graphicFrameLocks noGrp="1"/>
          </p:cNvGraphicFramePr>
          <p:nvPr/>
        </p:nvGraphicFramePr>
        <p:xfrm>
          <a:off x="457200" y="2667000"/>
          <a:ext cx="7924800" cy="3509961"/>
        </p:xfrm>
        <a:graphic>
          <a:graphicData uri="http://schemas.openxmlformats.org/drawingml/2006/table">
            <a:tbl>
              <a:tblPr firstRow="1" bandRow="1">
                <a:tableStyleId>{5C22544A-7EE6-4342-B048-85BDC9FD1C3A}</a:tableStyleId>
              </a:tblPr>
              <a:tblGrid>
                <a:gridCol w="2641600"/>
                <a:gridCol w="2641600"/>
                <a:gridCol w="2641600"/>
              </a:tblGrid>
              <a:tr h="381000">
                <a:tc>
                  <a:txBody>
                    <a:bodyPr/>
                    <a:lstStyle/>
                    <a:p>
                      <a:r>
                        <a:rPr lang="en-GB" dirty="0" smtClean="0"/>
                        <a:t>CHARACTER</a:t>
                      </a:r>
                      <a:endParaRPr lang="en-GB" dirty="0"/>
                    </a:p>
                  </a:txBody>
                  <a:tcPr/>
                </a:tc>
                <a:tc>
                  <a:txBody>
                    <a:bodyPr/>
                    <a:lstStyle/>
                    <a:p>
                      <a:r>
                        <a:rPr lang="en-GB" dirty="0" smtClean="0"/>
                        <a:t>WHAT WE LEARN</a:t>
                      </a:r>
                      <a:endParaRPr lang="en-GB" dirty="0"/>
                    </a:p>
                  </a:txBody>
                  <a:tcPr/>
                </a:tc>
                <a:tc>
                  <a:txBody>
                    <a:bodyPr/>
                    <a:lstStyle/>
                    <a:p>
                      <a:r>
                        <a:rPr lang="en-GB" dirty="0" smtClean="0"/>
                        <a:t>QUOTES</a:t>
                      </a:r>
                      <a:endParaRPr lang="en-GB" dirty="0"/>
                    </a:p>
                  </a:txBody>
                  <a:tcPr/>
                </a:tc>
              </a:tr>
              <a:tr h="1042987">
                <a:tc>
                  <a:txBody>
                    <a:bodyPr/>
                    <a:lstStyle/>
                    <a:p>
                      <a:r>
                        <a:rPr lang="en-GB" dirty="0" smtClean="0"/>
                        <a:t>Eddie</a:t>
                      </a:r>
                      <a:endParaRPr lang="en-GB" dirty="0"/>
                    </a:p>
                  </a:txBody>
                  <a:tcPr/>
                </a:tc>
                <a:tc>
                  <a:txBody>
                    <a:bodyPr/>
                    <a:lstStyle/>
                    <a:p>
                      <a:r>
                        <a:rPr lang="en-GB" sz="1200" dirty="0" smtClean="0"/>
                        <a:t>- Protective of, and concerned for, his niece Catherine.</a:t>
                      </a:r>
                      <a:endParaRPr lang="en-GB" sz="1200" dirty="0"/>
                    </a:p>
                  </a:txBody>
                  <a:tcPr/>
                </a:tc>
                <a:tc>
                  <a:txBody>
                    <a:bodyPr/>
                    <a:lstStyle/>
                    <a:p>
                      <a:r>
                        <a:rPr lang="en-GB" sz="1200" dirty="0" smtClean="0"/>
                        <a:t>‘You look like one of them girls that went to college’</a:t>
                      </a:r>
                      <a:endParaRPr lang="en-GB" sz="1200" dirty="0"/>
                    </a:p>
                  </a:txBody>
                  <a:tcPr/>
                </a:tc>
              </a:tr>
              <a:tr h="1042987">
                <a:tc>
                  <a:txBody>
                    <a:bodyPr/>
                    <a:lstStyle/>
                    <a:p>
                      <a:r>
                        <a:rPr lang="en-GB" dirty="0" smtClean="0"/>
                        <a:t>Catherine</a:t>
                      </a:r>
                      <a:endParaRPr lang="en-GB" dirty="0"/>
                    </a:p>
                  </a:txBody>
                  <a:tcPr/>
                </a:tc>
                <a:tc>
                  <a:txBody>
                    <a:bodyPr/>
                    <a:lstStyle/>
                    <a:p>
                      <a:endParaRPr lang="en-GB" dirty="0"/>
                    </a:p>
                  </a:txBody>
                  <a:tcPr/>
                </a:tc>
                <a:tc>
                  <a:txBody>
                    <a:bodyPr/>
                    <a:lstStyle/>
                    <a:p>
                      <a:endParaRPr lang="en-GB" dirty="0"/>
                    </a:p>
                  </a:txBody>
                  <a:tcPr/>
                </a:tc>
              </a:tr>
              <a:tr h="1042987">
                <a:tc>
                  <a:txBody>
                    <a:bodyPr/>
                    <a:lstStyle/>
                    <a:p>
                      <a:r>
                        <a:rPr lang="en-GB" dirty="0" smtClean="0"/>
                        <a:t>Beatrice</a:t>
                      </a:r>
                      <a:endParaRPr lang="en-GB" dirty="0"/>
                    </a:p>
                  </a:txBody>
                  <a:tcPr/>
                </a:tc>
                <a:tc>
                  <a:txBody>
                    <a:bodyPr/>
                    <a:lstStyle/>
                    <a:p>
                      <a:endParaRPr lang="en-GB"/>
                    </a:p>
                  </a:txBody>
                  <a:tcPr/>
                </a:tc>
                <a:tc>
                  <a:txBody>
                    <a:bodyPr/>
                    <a:lstStyle/>
                    <a:p>
                      <a:endParaRPr lang="en-GB"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1187450" y="0"/>
            <a:ext cx="6781800" cy="579438"/>
          </a:xfrm>
          <a:prstGeom prst="rect">
            <a:avLst/>
          </a:prstGeom>
          <a:noFill/>
          <a:ln w="9525">
            <a:noFill/>
            <a:miter lim="800000"/>
            <a:headEnd/>
            <a:tailEnd/>
          </a:ln>
        </p:spPr>
        <p:txBody>
          <a:bodyPr>
            <a:spAutoFit/>
          </a:bodyPr>
          <a:lstStyle/>
          <a:p>
            <a:pPr algn="ctr">
              <a:spcBef>
                <a:spcPct val="50000"/>
              </a:spcBef>
            </a:pPr>
            <a:r>
              <a:rPr lang="en-GB" sz="3200" u="sng">
                <a:latin typeface="Comic Sans MS" pitchFamily="66" charset="0"/>
              </a:rPr>
              <a:t>ENGLISH LITERATURE EXAM</a:t>
            </a:r>
          </a:p>
        </p:txBody>
      </p:sp>
      <p:sp>
        <p:nvSpPr>
          <p:cNvPr id="80899" name="Text Box 3"/>
          <p:cNvSpPr txBox="1">
            <a:spLocks noChangeArrowheads="1"/>
          </p:cNvSpPr>
          <p:nvPr/>
        </p:nvSpPr>
        <p:spPr bwMode="auto">
          <a:xfrm>
            <a:off x="250825" y="981075"/>
            <a:ext cx="8153400" cy="457200"/>
          </a:xfrm>
          <a:prstGeom prst="rect">
            <a:avLst/>
          </a:prstGeom>
          <a:noFill/>
          <a:ln w="9525">
            <a:noFill/>
            <a:miter lim="800000"/>
            <a:headEnd/>
            <a:tailEnd/>
          </a:ln>
        </p:spPr>
        <p:txBody>
          <a:bodyPr>
            <a:spAutoFit/>
          </a:bodyPr>
          <a:lstStyle/>
          <a:p>
            <a:pPr algn="just">
              <a:spcBef>
                <a:spcPct val="50000"/>
              </a:spcBef>
            </a:pPr>
            <a:r>
              <a:rPr lang="en-US" sz="2400" u="sng">
                <a:solidFill>
                  <a:srgbClr val="000099"/>
                </a:solidFill>
                <a:latin typeface="Comic Sans MS" pitchFamily="66" charset="0"/>
                <a:cs typeface="Times New Roman" pitchFamily="18" charset="0"/>
              </a:rPr>
              <a:t>ONE PAPER (2½ hours)</a:t>
            </a:r>
            <a:endParaRPr lang="en-US" sz="2400">
              <a:solidFill>
                <a:srgbClr val="000099"/>
              </a:solidFill>
              <a:latin typeface="Comic Sans MS" pitchFamily="66" charset="0"/>
              <a:cs typeface="Times New Roman" pitchFamily="18" charset="0"/>
            </a:endParaRPr>
          </a:p>
        </p:txBody>
      </p:sp>
      <p:sp>
        <p:nvSpPr>
          <p:cNvPr id="80900" name="Text Box 4"/>
          <p:cNvSpPr txBox="1">
            <a:spLocks noChangeArrowheads="1"/>
          </p:cNvSpPr>
          <p:nvPr/>
        </p:nvSpPr>
        <p:spPr bwMode="auto">
          <a:xfrm>
            <a:off x="323850" y="1557338"/>
            <a:ext cx="8153400" cy="1552575"/>
          </a:xfrm>
          <a:prstGeom prst="rect">
            <a:avLst/>
          </a:prstGeom>
          <a:noFill/>
          <a:ln w="9525">
            <a:noFill/>
            <a:miter lim="800000"/>
            <a:headEnd/>
            <a:tailEnd/>
          </a:ln>
        </p:spPr>
        <p:txBody>
          <a:bodyPr>
            <a:spAutoFit/>
          </a:bodyPr>
          <a:lstStyle/>
          <a:p>
            <a:pPr algn="just">
              <a:spcBef>
                <a:spcPct val="50000"/>
              </a:spcBef>
            </a:pPr>
            <a:r>
              <a:rPr lang="en-US" sz="2400" u="sng">
                <a:latin typeface="Comic Sans MS" pitchFamily="66" charset="0"/>
                <a:cs typeface="Times New Roman" pitchFamily="18" charset="0"/>
              </a:rPr>
              <a:t>Section A</a:t>
            </a:r>
            <a:r>
              <a:rPr lang="en-US" sz="2400">
                <a:latin typeface="Comic Sans MS" pitchFamily="66" charset="0"/>
                <a:cs typeface="Times New Roman" pitchFamily="18" charset="0"/>
              </a:rPr>
              <a:t>: </a:t>
            </a:r>
            <a:r>
              <a:rPr lang="en-US" sz="2400" b="1" u="sng">
                <a:latin typeface="Comic Sans MS" pitchFamily="66" charset="0"/>
                <a:cs typeface="Times New Roman" pitchFamily="18" charset="0"/>
              </a:rPr>
              <a:t>PROSE</a:t>
            </a:r>
          </a:p>
          <a:p>
            <a:pPr algn="just">
              <a:spcBef>
                <a:spcPct val="50000"/>
              </a:spcBef>
            </a:pPr>
            <a:r>
              <a:rPr lang="en-US" sz="2400">
                <a:latin typeface="Comic Sans MS" pitchFamily="66" charset="0"/>
                <a:cs typeface="Times New Roman" pitchFamily="18" charset="0"/>
              </a:rPr>
              <a:t>Close reading of extract from set text</a:t>
            </a:r>
          </a:p>
          <a:p>
            <a:pPr algn="just">
              <a:spcBef>
                <a:spcPct val="50000"/>
              </a:spcBef>
            </a:pPr>
            <a:r>
              <a:rPr lang="en-US" sz="2400">
                <a:latin typeface="Comic Sans MS" pitchFamily="66" charset="0"/>
                <a:cs typeface="Times New Roman" pitchFamily="18" charset="0"/>
              </a:rPr>
              <a:t>Extended writing on set text</a:t>
            </a:r>
            <a:endParaRPr lang="en-GB" sz="2400">
              <a:latin typeface="Comic Sans MS" pitchFamily="66" charset="0"/>
            </a:endParaRPr>
          </a:p>
        </p:txBody>
      </p:sp>
      <p:sp>
        <p:nvSpPr>
          <p:cNvPr id="80901" name="Text Box 5"/>
          <p:cNvSpPr txBox="1">
            <a:spLocks noChangeArrowheads="1"/>
          </p:cNvSpPr>
          <p:nvPr/>
        </p:nvSpPr>
        <p:spPr bwMode="auto">
          <a:xfrm>
            <a:off x="323850" y="3357563"/>
            <a:ext cx="8305800" cy="1552575"/>
          </a:xfrm>
          <a:prstGeom prst="rect">
            <a:avLst/>
          </a:prstGeom>
          <a:noFill/>
          <a:ln w="9525">
            <a:noFill/>
            <a:miter lim="800000"/>
            <a:headEnd/>
            <a:tailEnd/>
          </a:ln>
        </p:spPr>
        <p:txBody>
          <a:bodyPr>
            <a:spAutoFit/>
          </a:bodyPr>
          <a:lstStyle/>
          <a:p>
            <a:pPr>
              <a:spcBef>
                <a:spcPct val="50000"/>
              </a:spcBef>
            </a:pPr>
            <a:r>
              <a:rPr lang="en-US" sz="2400" u="sng">
                <a:latin typeface="Comic Sans MS" pitchFamily="66" charset="0"/>
                <a:cs typeface="Times New Roman" pitchFamily="18" charset="0"/>
              </a:rPr>
              <a:t>Section B</a:t>
            </a:r>
            <a:r>
              <a:rPr lang="en-US" sz="2400">
                <a:latin typeface="Comic Sans MS" pitchFamily="66" charset="0"/>
                <a:cs typeface="Times New Roman" pitchFamily="18" charset="0"/>
              </a:rPr>
              <a:t>: </a:t>
            </a:r>
            <a:r>
              <a:rPr lang="en-US" sz="2400" b="1" u="sng">
                <a:latin typeface="Comic Sans MS" pitchFamily="66" charset="0"/>
                <a:cs typeface="Times New Roman" pitchFamily="18" charset="0"/>
              </a:rPr>
              <a:t>DRAMA</a:t>
            </a:r>
          </a:p>
          <a:p>
            <a:pPr>
              <a:spcBef>
                <a:spcPct val="50000"/>
              </a:spcBef>
            </a:pPr>
            <a:r>
              <a:rPr lang="en-GB" sz="2400">
                <a:latin typeface="Comic Sans MS" pitchFamily="66" charset="0"/>
              </a:rPr>
              <a:t>Close reading of extract from set text</a:t>
            </a:r>
          </a:p>
          <a:p>
            <a:pPr>
              <a:spcBef>
                <a:spcPct val="50000"/>
              </a:spcBef>
            </a:pPr>
            <a:r>
              <a:rPr lang="en-GB" sz="2400">
                <a:latin typeface="Comic Sans MS" pitchFamily="66" charset="0"/>
              </a:rPr>
              <a:t>Extended writing on set text</a:t>
            </a:r>
          </a:p>
        </p:txBody>
      </p:sp>
      <p:sp>
        <p:nvSpPr>
          <p:cNvPr id="80903" name="Text Box 7"/>
          <p:cNvSpPr txBox="1">
            <a:spLocks noChangeArrowheads="1"/>
          </p:cNvSpPr>
          <p:nvPr/>
        </p:nvSpPr>
        <p:spPr bwMode="auto">
          <a:xfrm>
            <a:off x="395288" y="5157788"/>
            <a:ext cx="5905500" cy="1004887"/>
          </a:xfrm>
          <a:prstGeom prst="rect">
            <a:avLst/>
          </a:prstGeom>
          <a:noFill/>
          <a:ln w="9525">
            <a:noFill/>
            <a:miter lim="800000"/>
            <a:headEnd/>
            <a:tailEnd/>
          </a:ln>
        </p:spPr>
        <p:txBody>
          <a:bodyPr>
            <a:spAutoFit/>
          </a:bodyPr>
          <a:lstStyle/>
          <a:p>
            <a:pPr>
              <a:spcBef>
                <a:spcPct val="50000"/>
              </a:spcBef>
            </a:pPr>
            <a:r>
              <a:rPr lang="en-US" sz="2400" u="sng">
                <a:latin typeface="Comic Sans MS" pitchFamily="66" charset="0"/>
                <a:cs typeface="Times New Roman" pitchFamily="18" charset="0"/>
              </a:rPr>
              <a:t>Section C</a:t>
            </a:r>
            <a:r>
              <a:rPr lang="en-US" sz="2400">
                <a:latin typeface="Comic Sans MS" pitchFamily="66" charset="0"/>
                <a:cs typeface="Times New Roman" pitchFamily="18" charset="0"/>
              </a:rPr>
              <a:t>: </a:t>
            </a:r>
            <a:r>
              <a:rPr lang="en-US" sz="2400" b="1" u="sng">
                <a:latin typeface="Comic Sans MS" pitchFamily="66" charset="0"/>
                <a:cs typeface="Times New Roman" pitchFamily="18" charset="0"/>
              </a:rPr>
              <a:t>POETRY</a:t>
            </a:r>
          </a:p>
          <a:p>
            <a:pPr>
              <a:spcBef>
                <a:spcPct val="50000"/>
              </a:spcBef>
            </a:pPr>
            <a:r>
              <a:rPr lang="en-GB" sz="2400">
                <a:latin typeface="Comic Sans MS" pitchFamily="66" charset="0"/>
              </a:rPr>
              <a:t>Guided response to unseen poem</a:t>
            </a:r>
          </a:p>
        </p:txBody>
      </p:sp>
      <p:sp>
        <p:nvSpPr>
          <p:cNvPr id="8" name="Rounded Rectangle 7"/>
          <p:cNvSpPr/>
          <p:nvPr/>
        </p:nvSpPr>
        <p:spPr>
          <a:xfrm>
            <a:off x="6248400" y="1905000"/>
            <a:ext cx="25146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will be reading </a:t>
            </a:r>
            <a:r>
              <a:rPr lang="en-US" i="1" dirty="0" smtClean="0"/>
              <a:t>Of Mice and Men</a:t>
            </a:r>
            <a:endParaRPr lang="en-US" dirty="0"/>
          </a:p>
        </p:txBody>
      </p:sp>
      <p:sp>
        <p:nvSpPr>
          <p:cNvPr id="9" name="Rounded Rectangle 8"/>
          <p:cNvSpPr/>
          <p:nvPr/>
        </p:nvSpPr>
        <p:spPr>
          <a:xfrm>
            <a:off x="6172200" y="3657600"/>
            <a:ext cx="2590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will be reading </a:t>
            </a:r>
            <a:r>
              <a:rPr lang="en-US" i="1" dirty="0" smtClean="0"/>
              <a:t>A View from the Bridge</a:t>
            </a:r>
            <a:endParaRPr lang="en-US" dirty="0"/>
          </a:p>
        </p:txBody>
      </p:sp>
      <p:pic>
        <p:nvPicPr>
          <p:cNvPr id="80902" name="Picture 6" descr="pe03336a"/>
          <p:cNvPicPr>
            <a:picLocks noChangeAspect="1" noChangeArrowheads="1"/>
          </p:cNvPicPr>
          <p:nvPr/>
        </p:nvPicPr>
        <p:blipFill>
          <a:blip r:embed="rId2" cstate="print"/>
          <a:srcRect/>
          <a:stretch>
            <a:fillRect/>
          </a:stretch>
        </p:blipFill>
        <p:spPr bwMode="auto">
          <a:xfrm>
            <a:off x="6372225" y="4587875"/>
            <a:ext cx="2771775" cy="227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1000" fill="hold"/>
                                        <p:tgtEl>
                                          <p:spTgt spid="80898"/>
                                        </p:tgtEl>
                                        <p:attrNameLst>
                                          <p:attrName>ppt_w</p:attrName>
                                        </p:attrNameLst>
                                      </p:cBhvr>
                                      <p:tavLst>
                                        <p:tav tm="0">
                                          <p:val>
                                            <p:fltVal val="0"/>
                                          </p:val>
                                        </p:tav>
                                        <p:tav tm="100000">
                                          <p:val>
                                            <p:strVal val="#ppt_w"/>
                                          </p:val>
                                        </p:tav>
                                      </p:tavLst>
                                    </p:anim>
                                    <p:anim calcmode="lin" valueType="num">
                                      <p:cBhvr>
                                        <p:cTn id="8" dur="1000" fill="hold"/>
                                        <p:tgtEl>
                                          <p:spTgt spid="80898"/>
                                        </p:tgtEl>
                                        <p:attrNameLst>
                                          <p:attrName>ppt_h</p:attrName>
                                        </p:attrNameLst>
                                      </p:cBhvr>
                                      <p:tavLst>
                                        <p:tav tm="0">
                                          <p:val>
                                            <p:fltVal val="0"/>
                                          </p:val>
                                        </p:tav>
                                        <p:tav tm="100000">
                                          <p:val>
                                            <p:strVal val="#ppt_h"/>
                                          </p:val>
                                        </p:tav>
                                      </p:tavLst>
                                    </p:anim>
                                    <p:anim calcmode="lin" valueType="num">
                                      <p:cBhvr>
                                        <p:cTn id="9" dur="1000" fill="hold"/>
                                        <p:tgtEl>
                                          <p:spTgt spid="808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8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0902"/>
                                        </p:tgtEl>
                                        <p:attrNameLst>
                                          <p:attrName>style.visibility</p:attrName>
                                        </p:attrNameLst>
                                      </p:cBhvr>
                                      <p:to>
                                        <p:strVal val="visible"/>
                                      </p:to>
                                    </p:set>
                                    <p:animEffect transition="in" filter="dissolve">
                                      <p:cBhvr>
                                        <p:cTn id="15" dur="500"/>
                                        <p:tgtEl>
                                          <p:spTgt spid="8090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0899"/>
                                        </p:tgtEl>
                                        <p:attrNameLst>
                                          <p:attrName>style.visibility</p:attrName>
                                        </p:attrNameLst>
                                      </p:cBhvr>
                                      <p:to>
                                        <p:strVal val="visible"/>
                                      </p:to>
                                    </p:set>
                                    <p:anim calcmode="lin" valueType="num">
                                      <p:cBhvr additive="base">
                                        <p:cTn id="20" dur="500" fill="hold"/>
                                        <p:tgtEl>
                                          <p:spTgt spid="80899"/>
                                        </p:tgtEl>
                                        <p:attrNameLst>
                                          <p:attrName>ppt_x</p:attrName>
                                        </p:attrNameLst>
                                      </p:cBhvr>
                                      <p:tavLst>
                                        <p:tav tm="0">
                                          <p:val>
                                            <p:strVal val="0-#ppt_w/2"/>
                                          </p:val>
                                        </p:tav>
                                        <p:tav tm="100000">
                                          <p:val>
                                            <p:strVal val="#ppt_x"/>
                                          </p:val>
                                        </p:tav>
                                      </p:tavLst>
                                    </p:anim>
                                    <p:anim calcmode="lin" valueType="num">
                                      <p:cBhvr additive="base">
                                        <p:cTn id="21" dur="500" fill="hold"/>
                                        <p:tgtEl>
                                          <p:spTgt spid="8089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80900"/>
                                        </p:tgtEl>
                                        <p:attrNameLst>
                                          <p:attrName>style.visibility</p:attrName>
                                        </p:attrNameLst>
                                      </p:cBhvr>
                                      <p:to>
                                        <p:strVal val="visible"/>
                                      </p:to>
                                    </p:set>
                                    <p:anim calcmode="lin" valueType="num">
                                      <p:cBhvr additive="base">
                                        <p:cTn id="26" dur="500" fill="hold"/>
                                        <p:tgtEl>
                                          <p:spTgt spid="80900"/>
                                        </p:tgtEl>
                                        <p:attrNameLst>
                                          <p:attrName>ppt_x</p:attrName>
                                        </p:attrNameLst>
                                      </p:cBhvr>
                                      <p:tavLst>
                                        <p:tav tm="0">
                                          <p:val>
                                            <p:strVal val="0-#ppt_w/2"/>
                                          </p:val>
                                        </p:tav>
                                        <p:tav tm="100000">
                                          <p:val>
                                            <p:strVal val="#ppt_x"/>
                                          </p:val>
                                        </p:tav>
                                      </p:tavLst>
                                    </p:anim>
                                    <p:anim calcmode="lin" valueType="num">
                                      <p:cBhvr additive="base">
                                        <p:cTn id="27" dur="500" fill="hold"/>
                                        <p:tgtEl>
                                          <p:spTgt spid="8090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80901"/>
                                        </p:tgtEl>
                                        <p:attrNameLst>
                                          <p:attrName>style.visibility</p:attrName>
                                        </p:attrNameLst>
                                      </p:cBhvr>
                                      <p:to>
                                        <p:strVal val="visible"/>
                                      </p:to>
                                    </p:set>
                                    <p:anim calcmode="lin" valueType="num">
                                      <p:cBhvr additive="base">
                                        <p:cTn id="32" dur="500" fill="hold"/>
                                        <p:tgtEl>
                                          <p:spTgt spid="80901"/>
                                        </p:tgtEl>
                                        <p:attrNameLst>
                                          <p:attrName>ppt_x</p:attrName>
                                        </p:attrNameLst>
                                      </p:cBhvr>
                                      <p:tavLst>
                                        <p:tav tm="0">
                                          <p:val>
                                            <p:strVal val="0-#ppt_w/2"/>
                                          </p:val>
                                        </p:tav>
                                        <p:tav tm="100000">
                                          <p:val>
                                            <p:strVal val="#ppt_x"/>
                                          </p:val>
                                        </p:tav>
                                      </p:tavLst>
                                    </p:anim>
                                    <p:anim calcmode="lin" valueType="num">
                                      <p:cBhvr additive="base">
                                        <p:cTn id="33" dur="500" fill="hold"/>
                                        <p:tgtEl>
                                          <p:spTgt spid="8090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80903"/>
                                        </p:tgtEl>
                                        <p:attrNameLst>
                                          <p:attrName>style.visibility</p:attrName>
                                        </p:attrNameLst>
                                      </p:cBhvr>
                                      <p:to>
                                        <p:strVal val="visible"/>
                                      </p:to>
                                    </p:set>
                                    <p:anim calcmode="lin" valueType="num">
                                      <p:cBhvr additive="base">
                                        <p:cTn id="38" dur="500" fill="hold"/>
                                        <p:tgtEl>
                                          <p:spTgt spid="80903"/>
                                        </p:tgtEl>
                                        <p:attrNameLst>
                                          <p:attrName>ppt_x</p:attrName>
                                        </p:attrNameLst>
                                      </p:cBhvr>
                                      <p:tavLst>
                                        <p:tav tm="0">
                                          <p:val>
                                            <p:strVal val="0-#ppt_w/2"/>
                                          </p:val>
                                        </p:tav>
                                        <p:tav tm="100000">
                                          <p:val>
                                            <p:strVal val="#ppt_x"/>
                                          </p:val>
                                        </p:tav>
                                      </p:tavLst>
                                    </p:anim>
                                    <p:anim calcmode="lin" valueType="num">
                                      <p:cBhvr additive="base">
                                        <p:cTn id="39" dur="500" fill="hold"/>
                                        <p:tgtEl>
                                          <p:spTgt spid="809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utoUpdateAnimBg="0"/>
      <p:bldP spid="80899" grpId="0" autoUpdateAnimBg="0"/>
      <p:bldP spid="80900" grpId="0" autoUpdateAnimBg="0"/>
      <p:bldP spid="80901" grpId="0" autoUpdateAnimBg="0"/>
      <p:bldP spid="8090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rista carson\AppData\Local\Microsoft\Windows\Temporary Internet Files\Content.IE5\7S9EO6LH\MCj02320800000[1].wmf"/>
          <p:cNvPicPr>
            <a:picLocks noChangeAspect="1" noChangeArrowheads="1"/>
          </p:cNvPicPr>
          <p:nvPr/>
        </p:nvPicPr>
        <p:blipFill>
          <a:blip r:embed="rId2" cstate="print"/>
          <a:srcRect/>
          <a:stretch>
            <a:fillRect/>
          </a:stretch>
        </p:blipFill>
        <p:spPr bwMode="auto">
          <a:xfrm>
            <a:off x="5181600" y="3200400"/>
            <a:ext cx="3728519" cy="3115821"/>
          </a:xfrm>
          <a:prstGeom prst="rect">
            <a:avLst/>
          </a:prstGeom>
          <a:noFill/>
        </p:spPr>
      </p:pic>
      <p:sp>
        <p:nvSpPr>
          <p:cNvPr id="2" name="Title 1"/>
          <p:cNvSpPr>
            <a:spLocks noGrp="1"/>
          </p:cNvSpPr>
          <p:nvPr>
            <p:ph type="title"/>
          </p:nvPr>
        </p:nvSpPr>
        <p:spPr/>
        <p:txBody>
          <a:bodyPr/>
          <a:lstStyle/>
          <a:p>
            <a:r>
              <a:rPr lang="en-GB" dirty="0" smtClean="0"/>
              <a:t>Giving Advice to the Actors</a:t>
            </a:r>
            <a:endParaRPr lang="en-GB" dirty="0"/>
          </a:p>
        </p:txBody>
      </p:sp>
      <p:sp>
        <p:nvSpPr>
          <p:cNvPr id="3" name="Content Placeholder 2"/>
          <p:cNvSpPr>
            <a:spLocks noGrp="1"/>
          </p:cNvSpPr>
          <p:nvPr>
            <p:ph sz="quarter" idx="1"/>
          </p:nvPr>
        </p:nvSpPr>
        <p:spPr/>
        <p:txBody>
          <a:bodyPr/>
          <a:lstStyle/>
          <a:p>
            <a:r>
              <a:rPr lang="en-GB" dirty="0" smtClean="0"/>
              <a:t>On your Literature exam, you could be asked a question that invites you to give instruction/advice to a person playing a character in the play.</a:t>
            </a:r>
            <a:endParaRPr lang="en-GB" dirty="0"/>
          </a:p>
        </p:txBody>
      </p:sp>
      <p:sp>
        <p:nvSpPr>
          <p:cNvPr id="4" name="Rounded Rectangle 3"/>
          <p:cNvSpPr/>
          <p:nvPr/>
        </p:nvSpPr>
        <p:spPr>
          <a:xfrm>
            <a:off x="609600" y="2971800"/>
            <a:ext cx="4343400" cy="358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t>If you were directing a performance of the play, how would you advise the actors playing these three main roles? Give reasons for your comments on:</a:t>
            </a:r>
            <a:br>
              <a:rPr lang="en-GB" sz="2000" dirty="0" smtClean="0"/>
            </a:br>
            <a:endParaRPr lang="en-GB" sz="2000" dirty="0" smtClean="0"/>
          </a:p>
          <a:p>
            <a:pPr>
              <a:buFont typeface="Arial" charset="0"/>
              <a:buChar char="•"/>
            </a:pPr>
            <a:r>
              <a:rPr lang="en-GB" sz="2000" dirty="0" smtClean="0"/>
              <a:t>Tone of voice for each character</a:t>
            </a:r>
          </a:p>
          <a:p>
            <a:pPr>
              <a:buFont typeface="Arial" charset="0"/>
              <a:buChar char="•"/>
            </a:pPr>
            <a:r>
              <a:rPr lang="en-GB" sz="2000" dirty="0" smtClean="0"/>
              <a:t>Their physical movements</a:t>
            </a:r>
          </a:p>
          <a:p>
            <a:pPr>
              <a:buFont typeface="Arial" charset="0"/>
              <a:buChar char="•"/>
            </a:pPr>
            <a:r>
              <a:rPr lang="en-GB" sz="2000" dirty="0" smtClean="0"/>
              <a:t>The use of costume and makeup</a:t>
            </a:r>
            <a:endParaRPr lang="en-GB"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 1:</a:t>
            </a:r>
            <a:br>
              <a:rPr lang="en-GB" dirty="0" smtClean="0"/>
            </a:br>
            <a:r>
              <a:rPr lang="en-GB" dirty="0" smtClean="0"/>
              <a:t>Eddie Caves In</a:t>
            </a:r>
            <a:endParaRPr lang="en-GB" dirty="0"/>
          </a:p>
        </p:txBody>
      </p:sp>
      <p:sp>
        <p:nvSpPr>
          <p:cNvPr id="3" name="Content Placeholder 2"/>
          <p:cNvSpPr>
            <a:spLocks noGrp="1"/>
          </p:cNvSpPr>
          <p:nvPr>
            <p:ph sz="quarter" idx="1"/>
          </p:nvPr>
        </p:nvSpPr>
        <p:spPr/>
        <p:txBody>
          <a:bodyPr/>
          <a:lstStyle/>
          <a:p>
            <a:r>
              <a:rPr lang="en-GB" dirty="0" smtClean="0"/>
              <a:t>What are your thoughts and feelings regarding Eddie’s reaction to Catherine’s work proposal?</a:t>
            </a:r>
          </a:p>
          <a:p>
            <a:pPr lvl="1"/>
            <a:r>
              <a:rPr lang="en-GB" dirty="0" smtClean="0"/>
              <a:t>What sort of hopes does Eddie have for his niece?</a:t>
            </a:r>
          </a:p>
          <a:p>
            <a:r>
              <a:rPr lang="en-GB" dirty="0" smtClean="0"/>
              <a:t>Beatrice mentions that Eddie always seems to have an excuse for keeping Catherine close. What are your thoughts and feelings about this?</a:t>
            </a:r>
          </a:p>
          <a:p>
            <a:r>
              <a:rPr lang="en-GB" dirty="0" smtClean="0"/>
              <a:t>Why does Eddie give in?</a:t>
            </a:r>
          </a:p>
          <a:p>
            <a:r>
              <a:rPr lang="en-GB" dirty="0" smtClean="0"/>
              <a:t>What advice does Eddie give Catherine? What does this tell us about his character?</a:t>
            </a:r>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 1:</a:t>
            </a:r>
            <a:br>
              <a:rPr lang="en-GB" dirty="0" smtClean="0"/>
            </a:br>
            <a:r>
              <a:rPr lang="en-GB" dirty="0" err="1" smtClean="0"/>
              <a:t>Vinny</a:t>
            </a:r>
            <a:r>
              <a:rPr lang="en-GB" dirty="0" smtClean="0"/>
              <a:t> Bolzano</a:t>
            </a:r>
            <a:endParaRPr lang="en-GB" dirty="0"/>
          </a:p>
        </p:txBody>
      </p:sp>
      <p:sp>
        <p:nvSpPr>
          <p:cNvPr id="3" name="Content Placeholder 2"/>
          <p:cNvSpPr>
            <a:spLocks noGrp="1"/>
          </p:cNvSpPr>
          <p:nvPr>
            <p:ph sz="quarter" idx="1"/>
          </p:nvPr>
        </p:nvSpPr>
        <p:spPr>
          <a:xfrm>
            <a:off x="457200" y="1524000"/>
            <a:ext cx="4876800" cy="4572000"/>
          </a:xfrm>
        </p:spPr>
        <p:txBody>
          <a:bodyPr>
            <a:normAutofit fontScale="92500" lnSpcReduction="20000"/>
          </a:bodyPr>
          <a:lstStyle/>
          <a:p>
            <a:r>
              <a:rPr lang="en-GB" dirty="0" smtClean="0"/>
              <a:t>How does the mood in the house change, once Eddie has accepted Catherine’s news? Why?</a:t>
            </a:r>
          </a:p>
          <a:p>
            <a:r>
              <a:rPr lang="en-GB" dirty="0" smtClean="0"/>
              <a:t>Why are Eddie and Beatrice so nervous?</a:t>
            </a:r>
          </a:p>
          <a:p>
            <a:r>
              <a:rPr lang="en-GB" dirty="0" smtClean="0"/>
              <a:t>What happened to </a:t>
            </a:r>
            <a:r>
              <a:rPr lang="en-GB" dirty="0" err="1" smtClean="0"/>
              <a:t>Vinny</a:t>
            </a:r>
            <a:r>
              <a:rPr lang="en-GB" dirty="0" smtClean="0"/>
              <a:t>?</a:t>
            </a:r>
          </a:p>
          <a:p>
            <a:r>
              <a:rPr lang="en-GB" dirty="0" smtClean="0"/>
              <a:t>What do we learn about the Red Hook community, through the story about </a:t>
            </a:r>
            <a:r>
              <a:rPr lang="en-GB" dirty="0" err="1" smtClean="0"/>
              <a:t>Vinny</a:t>
            </a:r>
            <a:r>
              <a:rPr lang="en-GB" dirty="0" smtClean="0"/>
              <a:t>?</a:t>
            </a:r>
          </a:p>
          <a:p>
            <a:r>
              <a:rPr lang="en-GB" dirty="0" smtClean="0"/>
              <a:t>What is Eddie’s opinion on what </a:t>
            </a:r>
            <a:r>
              <a:rPr lang="en-GB" dirty="0" err="1" smtClean="0"/>
              <a:t>Vinny</a:t>
            </a:r>
            <a:r>
              <a:rPr lang="en-GB" dirty="0" smtClean="0"/>
              <a:t> did?</a:t>
            </a:r>
          </a:p>
          <a:p>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5562600" y="1447800"/>
            <a:ext cx="3215689" cy="4800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 the Following....</a:t>
            </a: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968242" y="1676400"/>
            <a:ext cx="6575558" cy="45529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943600" y="3124200"/>
            <a:ext cx="2057400" cy="140277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 1:</a:t>
            </a:r>
            <a:br>
              <a:rPr lang="en-GB" dirty="0" smtClean="0"/>
            </a:br>
            <a:r>
              <a:rPr lang="en-GB" dirty="0" smtClean="0"/>
              <a:t>The Arrival </a:t>
            </a:r>
            <a:endParaRPr lang="en-GB" dirty="0"/>
          </a:p>
        </p:txBody>
      </p:sp>
      <p:sp>
        <p:nvSpPr>
          <p:cNvPr id="3" name="Content Placeholder 2"/>
          <p:cNvSpPr>
            <a:spLocks noGrp="1"/>
          </p:cNvSpPr>
          <p:nvPr>
            <p:ph sz="quarter" idx="1"/>
          </p:nvPr>
        </p:nvSpPr>
        <p:spPr>
          <a:xfrm>
            <a:off x="3352800" y="1524000"/>
            <a:ext cx="5334000" cy="4572000"/>
          </a:xfrm>
        </p:spPr>
        <p:txBody>
          <a:bodyPr>
            <a:normAutofit lnSpcReduction="10000"/>
          </a:bodyPr>
          <a:lstStyle/>
          <a:p>
            <a:r>
              <a:rPr lang="en-GB" dirty="0" smtClean="0"/>
              <a:t>How do the two men think of Eddie’s home?</a:t>
            </a:r>
          </a:p>
          <a:p>
            <a:r>
              <a:rPr lang="en-GB" dirty="0" smtClean="0"/>
              <a:t>What are their hopes for coming to America?</a:t>
            </a:r>
          </a:p>
          <a:p>
            <a:r>
              <a:rPr lang="en-GB" dirty="0" smtClean="0"/>
              <a:t>How do the two men treat Eddie?</a:t>
            </a:r>
          </a:p>
          <a:p>
            <a:r>
              <a:rPr lang="en-GB" dirty="0" smtClean="0"/>
              <a:t>What does Catherine think of the two men?</a:t>
            </a:r>
          </a:p>
          <a:p>
            <a:r>
              <a:rPr lang="en-GB" dirty="0" smtClean="0"/>
              <a:t>How do Marco and Rodolfo describe life in Italy?</a:t>
            </a:r>
          </a:p>
          <a:p>
            <a:endParaRPr lang="en-GB" dirty="0"/>
          </a:p>
        </p:txBody>
      </p:sp>
      <p:pic>
        <p:nvPicPr>
          <p:cNvPr id="5122" name="Picture 2" descr="http://farm4.static.flickr.com/3382/3632862188_1f11a409bf.jpg"/>
          <p:cNvPicPr>
            <a:picLocks noChangeAspect="1" noChangeArrowheads="1"/>
          </p:cNvPicPr>
          <p:nvPr/>
        </p:nvPicPr>
        <p:blipFill>
          <a:blip r:embed="rId2" cstate="print"/>
          <a:srcRect/>
          <a:stretch>
            <a:fillRect/>
          </a:stretch>
        </p:blipFill>
        <p:spPr bwMode="auto">
          <a:xfrm>
            <a:off x="304800" y="1752600"/>
            <a:ext cx="2952750" cy="3810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 1:</a:t>
            </a:r>
            <a:br>
              <a:rPr lang="en-GB" dirty="0" smtClean="0"/>
            </a:br>
            <a:r>
              <a:rPr lang="en-GB" dirty="0" smtClean="0"/>
              <a:t>Marco and Rodolfo</a:t>
            </a:r>
            <a:endParaRPr lang="en-GB" dirty="0"/>
          </a:p>
        </p:txBody>
      </p:sp>
      <p:sp>
        <p:nvSpPr>
          <p:cNvPr id="3" name="Content Placeholder 2"/>
          <p:cNvSpPr>
            <a:spLocks noGrp="1"/>
          </p:cNvSpPr>
          <p:nvPr>
            <p:ph sz="quarter" idx="1"/>
          </p:nvPr>
        </p:nvSpPr>
        <p:spPr>
          <a:xfrm>
            <a:off x="457200" y="1524000"/>
            <a:ext cx="3962400" cy="4572000"/>
          </a:xfrm>
        </p:spPr>
        <p:txBody>
          <a:bodyPr/>
          <a:lstStyle/>
          <a:p>
            <a:r>
              <a:rPr lang="en-GB" dirty="0" smtClean="0"/>
              <a:t>What is Rodolfo’s dream? Is it realistic?</a:t>
            </a:r>
          </a:p>
          <a:p>
            <a:r>
              <a:rPr lang="en-GB" dirty="0" smtClean="0"/>
              <a:t>What is Marco’s dream? Is it realistic?</a:t>
            </a:r>
          </a:p>
          <a:p>
            <a:r>
              <a:rPr lang="en-GB" dirty="0" smtClean="0"/>
              <a:t>Why does Eddie stop Rodolfo from singing?</a:t>
            </a:r>
          </a:p>
          <a:p>
            <a:r>
              <a:rPr lang="en-GB" dirty="0" smtClean="0"/>
              <a:t>What sort of relationship do Marco and Rodolfo have?</a:t>
            </a:r>
          </a:p>
          <a:p>
            <a:endParaRPr lang="en-GB" dirty="0"/>
          </a:p>
        </p:txBody>
      </p:sp>
      <p:pic>
        <p:nvPicPr>
          <p:cNvPr id="37890" name="Picture 2" descr="C:\Users\krista carson\AppData\Local\Microsoft\Windows\Temporary Internet Files\Content.IE5\WH10TGR7\MPj04423720000[1].jpg"/>
          <p:cNvPicPr>
            <a:picLocks noChangeAspect="1" noChangeArrowheads="1"/>
          </p:cNvPicPr>
          <p:nvPr/>
        </p:nvPicPr>
        <p:blipFill>
          <a:blip r:embed="rId2" cstate="print"/>
          <a:srcRect/>
          <a:stretch>
            <a:fillRect/>
          </a:stretch>
        </p:blipFill>
        <p:spPr bwMode="auto">
          <a:xfrm>
            <a:off x="4343400" y="1981200"/>
            <a:ext cx="4800600" cy="319098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 1 :</a:t>
            </a:r>
            <a:br>
              <a:rPr lang="en-GB" dirty="0" smtClean="0"/>
            </a:br>
            <a:r>
              <a:rPr lang="en-GB" dirty="0" smtClean="0"/>
              <a:t>Marco and Rodolfo</a:t>
            </a:r>
            <a:endParaRPr lang="en-GB" dirty="0"/>
          </a:p>
        </p:txBody>
      </p:sp>
      <p:sp>
        <p:nvSpPr>
          <p:cNvPr id="3" name="Content Placeholder 2"/>
          <p:cNvSpPr>
            <a:spLocks noGrp="1"/>
          </p:cNvSpPr>
          <p:nvPr>
            <p:ph sz="quarter" idx="1"/>
          </p:nvPr>
        </p:nvSpPr>
        <p:spPr/>
        <p:txBody>
          <a:bodyPr/>
          <a:lstStyle/>
          <a:p>
            <a:r>
              <a:rPr lang="en-GB" dirty="0" smtClean="0"/>
              <a:t>Create a chart, similar to the one we created earlier, for Marco and Rodolpho</a:t>
            </a:r>
            <a:endParaRPr lang="en-GB" dirty="0"/>
          </a:p>
        </p:txBody>
      </p:sp>
      <p:graphicFrame>
        <p:nvGraphicFramePr>
          <p:cNvPr id="4" name="Table 3"/>
          <p:cNvGraphicFramePr>
            <a:graphicFrameLocks noGrp="1"/>
          </p:cNvGraphicFramePr>
          <p:nvPr/>
        </p:nvGraphicFramePr>
        <p:xfrm>
          <a:off x="685800" y="2667000"/>
          <a:ext cx="7924800" cy="2466974"/>
        </p:xfrm>
        <a:graphic>
          <a:graphicData uri="http://schemas.openxmlformats.org/drawingml/2006/table">
            <a:tbl>
              <a:tblPr firstRow="1" bandRow="1">
                <a:tableStyleId>{5C22544A-7EE6-4342-B048-85BDC9FD1C3A}</a:tableStyleId>
              </a:tblPr>
              <a:tblGrid>
                <a:gridCol w="2641600"/>
                <a:gridCol w="2641600"/>
                <a:gridCol w="2641600"/>
              </a:tblGrid>
              <a:tr h="381000">
                <a:tc>
                  <a:txBody>
                    <a:bodyPr/>
                    <a:lstStyle/>
                    <a:p>
                      <a:r>
                        <a:rPr lang="en-GB" dirty="0" smtClean="0"/>
                        <a:t>CHARACTER</a:t>
                      </a:r>
                      <a:endParaRPr lang="en-GB" dirty="0"/>
                    </a:p>
                  </a:txBody>
                  <a:tcPr/>
                </a:tc>
                <a:tc>
                  <a:txBody>
                    <a:bodyPr/>
                    <a:lstStyle/>
                    <a:p>
                      <a:r>
                        <a:rPr lang="en-GB" dirty="0" smtClean="0"/>
                        <a:t>WHAT WE LEARN</a:t>
                      </a:r>
                      <a:endParaRPr lang="en-GB" dirty="0"/>
                    </a:p>
                  </a:txBody>
                  <a:tcPr/>
                </a:tc>
                <a:tc>
                  <a:txBody>
                    <a:bodyPr/>
                    <a:lstStyle/>
                    <a:p>
                      <a:r>
                        <a:rPr lang="en-GB" dirty="0" smtClean="0"/>
                        <a:t>QUOTES</a:t>
                      </a:r>
                      <a:endParaRPr lang="en-GB" dirty="0"/>
                    </a:p>
                  </a:txBody>
                  <a:tcPr/>
                </a:tc>
              </a:tr>
              <a:tr h="1042987">
                <a:tc>
                  <a:txBody>
                    <a:bodyPr/>
                    <a:lstStyle/>
                    <a:p>
                      <a:r>
                        <a:rPr lang="en-GB" dirty="0" smtClean="0"/>
                        <a:t>Marco</a:t>
                      </a:r>
                      <a:endParaRPr lang="en-GB" dirty="0"/>
                    </a:p>
                  </a:txBody>
                  <a:tcPr/>
                </a:tc>
                <a:tc>
                  <a:txBody>
                    <a:bodyPr/>
                    <a:lstStyle/>
                    <a:p>
                      <a:endParaRPr lang="en-GB" sz="1200" dirty="0"/>
                    </a:p>
                  </a:txBody>
                  <a:tcPr/>
                </a:tc>
                <a:tc>
                  <a:txBody>
                    <a:bodyPr/>
                    <a:lstStyle/>
                    <a:p>
                      <a:endParaRPr lang="en-GB" sz="1200" dirty="0"/>
                    </a:p>
                  </a:txBody>
                  <a:tcPr/>
                </a:tc>
              </a:tr>
              <a:tr h="1042987">
                <a:tc>
                  <a:txBody>
                    <a:bodyPr/>
                    <a:lstStyle/>
                    <a:p>
                      <a:r>
                        <a:rPr lang="en-GB" dirty="0" smtClean="0"/>
                        <a:t>Rodolfo</a:t>
                      </a:r>
                      <a:endParaRPr lang="en-GB" dirty="0"/>
                    </a:p>
                  </a:txBody>
                  <a:tcPr/>
                </a:tc>
                <a:tc>
                  <a:txBody>
                    <a:bodyPr/>
                    <a:lstStyle/>
                    <a:p>
                      <a:endParaRPr lang="en-GB" dirty="0"/>
                    </a:p>
                  </a:txBody>
                  <a:tcPr/>
                </a:tc>
                <a:tc>
                  <a:txBody>
                    <a:bodyPr/>
                    <a:lstStyle/>
                    <a:p>
                      <a:endParaRPr lang="en-GB" dirty="0"/>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 1:</a:t>
            </a:r>
            <a:br>
              <a:rPr lang="en-GB" dirty="0" smtClean="0"/>
            </a:br>
            <a:r>
              <a:rPr lang="en-GB" dirty="0" smtClean="0"/>
              <a:t>Growing Suspicion</a:t>
            </a:r>
            <a:endParaRPr lang="en-GB" dirty="0"/>
          </a:p>
        </p:txBody>
      </p:sp>
      <p:sp>
        <p:nvSpPr>
          <p:cNvPr id="3" name="Content Placeholder 2"/>
          <p:cNvSpPr>
            <a:spLocks noGrp="1"/>
          </p:cNvSpPr>
          <p:nvPr>
            <p:ph sz="quarter" idx="1"/>
          </p:nvPr>
        </p:nvSpPr>
        <p:spPr>
          <a:xfrm>
            <a:off x="3657600" y="2590800"/>
            <a:ext cx="4953000" cy="2743200"/>
          </a:xfrm>
        </p:spPr>
        <p:txBody>
          <a:bodyPr/>
          <a:lstStyle/>
          <a:p>
            <a:r>
              <a:rPr lang="en-GB" dirty="0" smtClean="0"/>
              <a:t>How does Eddie react to Catherine’s shoes?</a:t>
            </a:r>
          </a:p>
          <a:p>
            <a:r>
              <a:rPr lang="en-GB" dirty="0" smtClean="0"/>
              <a:t>Why does Eddie start to view Rodolfo with suspicion?</a:t>
            </a:r>
            <a:endParaRPr lang="en-GB" dirty="0"/>
          </a:p>
        </p:txBody>
      </p:sp>
      <p:pic>
        <p:nvPicPr>
          <p:cNvPr id="38914" name="Picture 2" descr="C:\Users\krista carson\AppData\Local\Microsoft\Windows\Temporary Internet Files\Content.IE5\7S9EO6LH\MCj04244740000[1].wmf"/>
          <p:cNvPicPr>
            <a:picLocks noChangeAspect="1" noChangeArrowheads="1"/>
          </p:cNvPicPr>
          <p:nvPr/>
        </p:nvPicPr>
        <p:blipFill>
          <a:blip r:embed="rId2" cstate="print"/>
          <a:srcRect/>
          <a:stretch>
            <a:fillRect/>
          </a:stretch>
        </p:blipFill>
        <p:spPr bwMode="auto">
          <a:xfrm>
            <a:off x="685800" y="2286000"/>
            <a:ext cx="2824302" cy="298291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usoperaweb.com/images/view2.jpg"/>
          <p:cNvPicPr>
            <a:picLocks noChangeAspect="1" noChangeArrowheads="1"/>
          </p:cNvPicPr>
          <p:nvPr/>
        </p:nvPicPr>
        <p:blipFill>
          <a:blip r:embed="rId2" cstate="print"/>
          <a:srcRect/>
          <a:stretch>
            <a:fillRect/>
          </a:stretch>
        </p:blipFill>
        <p:spPr bwMode="auto">
          <a:xfrm>
            <a:off x="5943600" y="2209800"/>
            <a:ext cx="2857500" cy="4257675"/>
          </a:xfrm>
          <a:prstGeom prst="rect">
            <a:avLst/>
          </a:prstGeom>
          <a:noFill/>
        </p:spPr>
      </p:pic>
      <p:sp>
        <p:nvSpPr>
          <p:cNvPr id="2" name="Title 1"/>
          <p:cNvSpPr>
            <a:spLocks noGrp="1"/>
          </p:cNvSpPr>
          <p:nvPr>
            <p:ph type="title"/>
          </p:nvPr>
        </p:nvSpPr>
        <p:spPr/>
        <p:txBody>
          <a:bodyPr>
            <a:normAutofit fontScale="90000"/>
          </a:bodyPr>
          <a:lstStyle/>
          <a:p>
            <a:r>
              <a:rPr lang="en-GB" dirty="0" smtClean="0"/>
              <a:t>Act 1:</a:t>
            </a:r>
            <a:br>
              <a:rPr lang="en-GB" dirty="0" smtClean="0"/>
            </a:br>
            <a:r>
              <a:rPr lang="en-GB" dirty="0" smtClean="0"/>
              <a:t>Foreshadowing</a:t>
            </a:r>
            <a:endParaRPr lang="en-GB" dirty="0"/>
          </a:p>
        </p:txBody>
      </p:sp>
      <p:sp>
        <p:nvSpPr>
          <p:cNvPr id="4" name="Rectangular Callout 3"/>
          <p:cNvSpPr/>
          <p:nvPr/>
        </p:nvSpPr>
        <p:spPr>
          <a:xfrm>
            <a:off x="609600" y="1524000"/>
            <a:ext cx="4648200" cy="2362200"/>
          </a:xfrm>
          <a:prstGeom prst="wedgeRectCallout">
            <a:avLst>
              <a:gd name="adj1" fmla="val 73781"/>
              <a:gd name="adj2" fmla="val 143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Who can ever know what will be discovered? Eddie Carbone had never expected to have a destiny. A  man works, raises his family, goes bowling, eats, gets old, and then he dies. Now, as the weeks passed, there was a future, there was a trouble that would not go away. </a:t>
            </a:r>
            <a:endParaRPr lang="en-GB" dirty="0"/>
          </a:p>
        </p:txBody>
      </p:sp>
      <p:sp>
        <p:nvSpPr>
          <p:cNvPr id="6" name="TextBox 5"/>
          <p:cNvSpPr txBox="1"/>
          <p:nvPr/>
        </p:nvSpPr>
        <p:spPr>
          <a:xfrm>
            <a:off x="762000" y="4092476"/>
            <a:ext cx="4343400" cy="2308324"/>
          </a:xfrm>
          <a:prstGeom prst="rect">
            <a:avLst/>
          </a:prstGeom>
          <a:noFill/>
        </p:spPr>
        <p:txBody>
          <a:bodyPr wrap="square" rtlCol="0">
            <a:spAutoFit/>
          </a:bodyPr>
          <a:lstStyle/>
          <a:p>
            <a:r>
              <a:rPr lang="en-GB" sz="2400" dirty="0" smtClean="0"/>
              <a:t>What does Alfieri’s speech tell us about:</a:t>
            </a:r>
          </a:p>
          <a:p>
            <a:endParaRPr lang="en-GB" sz="2400" dirty="0" smtClean="0"/>
          </a:p>
          <a:p>
            <a:pPr>
              <a:buFont typeface="Arial" charset="0"/>
              <a:buChar char="•"/>
            </a:pPr>
            <a:r>
              <a:rPr lang="en-GB" sz="2400" dirty="0" smtClean="0"/>
              <a:t>How much time has passed.</a:t>
            </a:r>
          </a:p>
          <a:p>
            <a:pPr>
              <a:buFont typeface="Arial" charset="0"/>
              <a:buChar char="•"/>
            </a:pPr>
            <a:r>
              <a:rPr lang="en-GB" sz="2400" dirty="0" smtClean="0"/>
              <a:t>What has happened, or what will happen?</a:t>
            </a:r>
            <a:endParaRPr lang="en-GB"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 1:</a:t>
            </a:r>
            <a:br>
              <a:rPr lang="en-GB" dirty="0" smtClean="0"/>
            </a:br>
            <a:r>
              <a:rPr lang="en-GB" dirty="0" smtClean="0"/>
              <a:t>Eddie’s Growing Concerns</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What do we learn has happened in the weeks that have passed?</a:t>
            </a:r>
          </a:p>
          <a:p>
            <a:r>
              <a:rPr lang="en-GB" dirty="0" smtClean="0"/>
              <a:t>What is Eddie’s view of Rodolfo? Use examples from the text to support your answer.</a:t>
            </a:r>
          </a:p>
          <a:p>
            <a:r>
              <a:rPr lang="en-GB" dirty="0" smtClean="0"/>
              <a:t>What is Beatrice’s view of Rodolfo? Use examples from the text to support your answer.</a:t>
            </a:r>
          </a:p>
          <a:p>
            <a:r>
              <a:rPr lang="en-GB" dirty="0" smtClean="0">
                <a:solidFill>
                  <a:schemeClr val="accent3">
                    <a:lumMod val="40000"/>
                    <a:lumOff val="60000"/>
                  </a:schemeClr>
                </a:solidFill>
              </a:rPr>
              <a:t>‘Of </a:t>
            </a:r>
            <a:r>
              <a:rPr lang="en-GB" i="1" dirty="0" smtClean="0">
                <a:solidFill>
                  <a:schemeClr val="accent3">
                    <a:lumMod val="40000"/>
                    <a:lumOff val="60000"/>
                  </a:schemeClr>
                </a:solidFill>
              </a:rPr>
              <a:t>him? </a:t>
            </a:r>
            <a:r>
              <a:rPr lang="en-GB" dirty="0" smtClean="0">
                <a:solidFill>
                  <a:schemeClr val="accent3">
                    <a:lumMod val="40000"/>
                    <a:lumOff val="60000"/>
                  </a:schemeClr>
                </a:solidFill>
              </a:rPr>
              <a:t>Boy, you sure don’t think much of me’</a:t>
            </a:r>
            <a:r>
              <a:rPr lang="en-GB" dirty="0" smtClean="0"/>
              <a:t>. What does this quote tell us about Eddie?</a:t>
            </a:r>
          </a:p>
          <a:p>
            <a:r>
              <a:rPr lang="en-GB" dirty="0" smtClean="0"/>
              <a:t>How does Eddie rate Rodolfo’s masculinity, versus that of Marco? Why do you think he does this?</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Objectives</a:t>
            </a:r>
            <a:endParaRPr lang="en-US" dirty="0"/>
          </a:p>
        </p:txBody>
      </p:sp>
      <p:sp>
        <p:nvSpPr>
          <p:cNvPr id="3" name="Content Placeholder 2"/>
          <p:cNvSpPr>
            <a:spLocks noGrp="1"/>
          </p:cNvSpPr>
          <p:nvPr>
            <p:ph sz="quarter" idx="1"/>
          </p:nvPr>
        </p:nvSpPr>
        <p:spPr/>
        <p:txBody>
          <a:bodyPr/>
          <a:lstStyle/>
          <a:p>
            <a:r>
              <a:rPr lang="en-US" dirty="0" smtClean="0"/>
              <a:t>At the end of this unit, you will be able to:</a:t>
            </a:r>
          </a:p>
          <a:p>
            <a:pPr lvl="1"/>
            <a:r>
              <a:rPr lang="en-US" dirty="0" smtClean="0"/>
              <a:t>Respond to text critically, sensitively and in detail, selecting appropriate ways to convey your response, using textual evidence where appropriate.</a:t>
            </a:r>
          </a:p>
          <a:p>
            <a:pPr lvl="1"/>
            <a:r>
              <a:rPr lang="en-US" dirty="0" smtClean="0"/>
              <a:t>Explore how language, structure and forms contribute to the meaning of texts.</a:t>
            </a:r>
          </a:p>
          <a:p>
            <a:pPr lvl="1"/>
            <a:r>
              <a:rPr lang="en-US" dirty="0" smtClean="0"/>
              <a:t>Explore relationships and comparisons between texts, selecting and evaluating relevant material.</a:t>
            </a:r>
          </a:p>
          <a:p>
            <a:pPr lvl="1"/>
            <a:r>
              <a:rPr lang="en-US" dirty="0" smtClean="0"/>
              <a:t>Relate texts to your social, cultural and historical contexts and literary traditions.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 1:</a:t>
            </a:r>
            <a:br>
              <a:rPr lang="en-GB" dirty="0" smtClean="0"/>
            </a:br>
            <a:r>
              <a:rPr lang="en-GB" dirty="0" smtClean="0"/>
              <a:t>Marital Troubles</a:t>
            </a:r>
            <a:endParaRPr lang="en-GB" dirty="0"/>
          </a:p>
        </p:txBody>
      </p:sp>
      <p:sp>
        <p:nvSpPr>
          <p:cNvPr id="3" name="Content Placeholder 2"/>
          <p:cNvSpPr>
            <a:spLocks noGrp="1"/>
          </p:cNvSpPr>
          <p:nvPr>
            <p:ph sz="quarter" idx="1"/>
          </p:nvPr>
        </p:nvSpPr>
        <p:spPr>
          <a:xfrm>
            <a:off x="457200" y="1981200"/>
            <a:ext cx="4038600" cy="4114800"/>
          </a:xfrm>
        </p:spPr>
        <p:txBody>
          <a:bodyPr>
            <a:normAutofit lnSpcReduction="10000"/>
          </a:bodyPr>
          <a:lstStyle/>
          <a:p>
            <a:r>
              <a:rPr lang="en-GB" dirty="0" smtClean="0"/>
              <a:t>Why is Beatrice upset?</a:t>
            </a:r>
          </a:p>
          <a:p>
            <a:r>
              <a:rPr lang="en-GB" dirty="0" smtClean="0"/>
              <a:t>How does Eddie react?</a:t>
            </a:r>
          </a:p>
          <a:p>
            <a:r>
              <a:rPr lang="en-GB" dirty="0" smtClean="0"/>
              <a:t>Why do you think Eddie has had trouble’s  in his marriage?</a:t>
            </a:r>
          </a:p>
          <a:p>
            <a:r>
              <a:rPr lang="en-GB" dirty="0" smtClean="0"/>
              <a:t>How does Beatrice feel about Eddie’s concern for Catherine? Is she justified?</a:t>
            </a:r>
            <a:endParaRPr lang="en-GB" dirty="0"/>
          </a:p>
        </p:txBody>
      </p:sp>
      <p:pic>
        <p:nvPicPr>
          <p:cNvPr id="41986" name="Picture 2" descr="http://2.bp.blogspot.com/_nXki07i36m8/RzM9-EjgtKI/AAAAAAAAAWQ/a-zAdNaovoY/s400/2007_1108_bridge.jpg"/>
          <p:cNvPicPr>
            <a:picLocks noChangeAspect="1" noChangeArrowheads="1"/>
          </p:cNvPicPr>
          <p:nvPr/>
        </p:nvPicPr>
        <p:blipFill>
          <a:blip r:embed="rId2" cstate="print"/>
          <a:srcRect/>
          <a:stretch>
            <a:fillRect/>
          </a:stretch>
        </p:blipFill>
        <p:spPr bwMode="auto">
          <a:xfrm>
            <a:off x="4648200" y="1600200"/>
            <a:ext cx="3590925" cy="3810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 1:</a:t>
            </a:r>
            <a:br>
              <a:rPr lang="en-GB" dirty="0" smtClean="0"/>
            </a:br>
            <a:r>
              <a:rPr lang="en-GB" dirty="0" smtClean="0"/>
              <a:t>An Outsiders Opinion</a:t>
            </a:r>
            <a:endParaRPr lang="en-GB" dirty="0"/>
          </a:p>
        </p:txBody>
      </p:sp>
      <p:sp>
        <p:nvSpPr>
          <p:cNvPr id="3" name="Content Placeholder 2"/>
          <p:cNvSpPr>
            <a:spLocks noGrp="1"/>
          </p:cNvSpPr>
          <p:nvPr>
            <p:ph sz="quarter" idx="1"/>
          </p:nvPr>
        </p:nvSpPr>
        <p:spPr>
          <a:xfrm>
            <a:off x="2590800" y="1524000"/>
            <a:ext cx="6096000" cy="4572000"/>
          </a:xfrm>
        </p:spPr>
        <p:txBody>
          <a:bodyPr/>
          <a:lstStyle/>
          <a:p>
            <a:r>
              <a:rPr lang="en-GB" dirty="0" smtClean="0"/>
              <a:t>What do Mike and Louis think of Marco and Rodolfo? Use specific examples from the text to support your answer.</a:t>
            </a:r>
          </a:p>
          <a:p>
            <a:r>
              <a:rPr lang="en-GB" dirty="0" smtClean="0"/>
              <a:t>How does Eddie react to their praise for Rodolfo?</a:t>
            </a:r>
          </a:p>
          <a:p>
            <a:r>
              <a:rPr lang="en-GB" dirty="0" smtClean="0"/>
              <a:t>What does this tell us about his feelings for Rodolfo, and about Eddie as a character?</a:t>
            </a:r>
            <a:endParaRPr lang="en-GB" dirty="0"/>
          </a:p>
        </p:txBody>
      </p:sp>
      <p:pic>
        <p:nvPicPr>
          <p:cNvPr id="44034" name="Picture 2" descr="C:\Users\krista carson\AppData\Local\Microsoft\Windows\Temporary Internet Files\Content.IE5\WH10TGR7\MCPE07007_0000[1].wmf"/>
          <p:cNvPicPr>
            <a:picLocks noChangeAspect="1" noChangeArrowheads="1"/>
          </p:cNvPicPr>
          <p:nvPr/>
        </p:nvPicPr>
        <p:blipFill>
          <a:blip r:embed="rId2" cstate="print"/>
          <a:srcRect/>
          <a:stretch>
            <a:fillRect/>
          </a:stretch>
        </p:blipFill>
        <p:spPr bwMode="auto">
          <a:xfrm>
            <a:off x="457200" y="2362200"/>
            <a:ext cx="2123289" cy="291434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 1:</a:t>
            </a:r>
            <a:br>
              <a:rPr lang="en-GB" dirty="0" smtClean="0"/>
            </a:br>
            <a:r>
              <a:rPr lang="en-GB" dirty="0" smtClean="0"/>
              <a:t>Eddie and Catherine Talk</a:t>
            </a:r>
            <a:endParaRPr lang="en-GB" dirty="0"/>
          </a:p>
        </p:txBody>
      </p:sp>
      <p:sp>
        <p:nvSpPr>
          <p:cNvPr id="3" name="Content Placeholder 2"/>
          <p:cNvSpPr>
            <a:spLocks noGrp="1"/>
          </p:cNvSpPr>
          <p:nvPr>
            <p:ph sz="quarter" idx="1"/>
          </p:nvPr>
        </p:nvSpPr>
        <p:spPr/>
        <p:txBody>
          <a:bodyPr>
            <a:normAutofit fontScale="92500" lnSpcReduction="10000"/>
          </a:bodyPr>
          <a:lstStyle/>
          <a:p>
            <a:r>
              <a:rPr lang="en-GB" dirty="0" smtClean="0"/>
              <a:t>How does Eddie treat Rodolfo?</a:t>
            </a:r>
          </a:p>
          <a:p>
            <a:r>
              <a:rPr lang="en-GB" dirty="0" smtClean="0"/>
              <a:t>How does Rodolfo treat Eddie?</a:t>
            </a:r>
          </a:p>
          <a:p>
            <a:r>
              <a:rPr lang="en-GB" dirty="0" smtClean="0"/>
              <a:t>What does Catherine think of the relationship between Eddie and Rodolfo? What does this mean for her future?</a:t>
            </a:r>
          </a:p>
          <a:p>
            <a:r>
              <a:rPr lang="en-GB" dirty="0" smtClean="0"/>
              <a:t>What clues are there that Eddie is uncomfortable with Catherine growing up? </a:t>
            </a:r>
          </a:p>
          <a:p>
            <a:r>
              <a:rPr lang="en-GB" dirty="0" smtClean="0"/>
              <a:t>How does Eddie react when he finds up Catherine likes Rodolfo? </a:t>
            </a:r>
          </a:p>
          <a:p>
            <a:r>
              <a:rPr lang="en-GB" dirty="0" smtClean="0"/>
              <a:t>What are your thoughts and feelings regarding Eddie’s theory about Rodolfo? </a:t>
            </a:r>
          </a:p>
          <a:p>
            <a:endParaRPr lang="en-GB" dirty="0" smtClean="0"/>
          </a:p>
          <a:p>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 1:</a:t>
            </a:r>
            <a:br>
              <a:rPr lang="en-GB" dirty="0" smtClean="0"/>
            </a:br>
            <a:r>
              <a:rPr lang="en-GB" dirty="0" smtClean="0"/>
              <a:t>Beatrice and Catherine Talk</a:t>
            </a:r>
            <a:endParaRPr lang="en-GB" dirty="0"/>
          </a:p>
        </p:txBody>
      </p:sp>
      <p:sp>
        <p:nvSpPr>
          <p:cNvPr id="3" name="Content Placeholder 2"/>
          <p:cNvSpPr>
            <a:spLocks noGrp="1"/>
          </p:cNvSpPr>
          <p:nvPr>
            <p:ph sz="quarter" idx="1"/>
          </p:nvPr>
        </p:nvSpPr>
        <p:spPr/>
        <p:txBody>
          <a:bodyPr/>
          <a:lstStyle/>
          <a:p>
            <a:r>
              <a:rPr lang="en-GB" dirty="0" smtClean="0"/>
              <a:t>How does Beatrice treat and regard Catherine?</a:t>
            </a:r>
          </a:p>
          <a:p>
            <a:r>
              <a:rPr lang="en-GB" dirty="0" smtClean="0"/>
              <a:t>What does Beatrice think of the relationship between Catherine and Eddie?</a:t>
            </a:r>
          </a:p>
          <a:p>
            <a:r>
              <a:rPr lang="en-GB" dirty="0" smtClean="0"/>
              <a:t>What does Beatrice encourage Catherine to do?</a:t>
            </a:r>
          </a:p>
          <a:p>
            <a:r>
              <a:rPr lang="en-GB" dirty="0" smtClean="0"/>
              <a:t>Do you feel that Beatrice has any ulterior motives behind her advice?</a:t>
            </a:r>
          </a:p>
          <a:p>
            <a:r>
              <a:rPr lang="en-GB" dirty="0" smtClean="0"/>
              <a:t>How has the connection between Eddie and Catherine changed?</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Alfieri’s speech to the audience</a:t>
            </a:r>
            <a:endParaRPr lang="en-GB" dirty="0"/>
          </a:p>
        </p:txBody>
      </p:sp>
      <p:pic>
        <p:nvPicPr>
          <p:cNvPr id="1026" name="Picture 2" descr="C:\Users\krista carson\AppData\Local\Microsoft\Windows\Temporary Internet Files\Content.IE5\ZDGJMZOI\MCj02515610000[1].wmf"/>
          <p:cNvPicPr>
            <a:picLocks noChangeAspect="1" noChangeArrowheads="1"/>
          </p:cNvPicPr>
          <p:nvPr/>
        </p:nvPicPr>
        <p:blipFill>
          <a:blip r:embed="rId2" cstate="print"/>
          <a:srcRect/>
          <a:stretch>
            <a:fillRect/>
          </a:stretch>
        </p:blipFill>
        <p:spPr bwMode="auto">
          <a:xfrm>
            <a:off x="990600" y="1752600"/>
            <a:ext cx="2819400" cy="2893251"/>
          </a:xfrm>
          <a:prstGeom prst="rect">
            <a:avLst/>
          </a:prstGeom>
          <a:noFill/>
        </p:spPr>
      </p:pic>
      <p:sp>
        <p:nvSpPr>
          <p:cNvPr id="5" name="Rounded Rectangular Callout 4"/>
          <p:cNvSpPr/>
          <p:nvPr/>
        </p:nvSpPr>
        <p:spPr>
          <a:xfrm>
            <a:off x="5105400" y="1371600"/>
            <a:ext cx="4038600" cy="3352800"/>
          </a:xfrm>
          <a:prstGeom prst="wedgeRoundRectCallout">
            <a:avLst>
              <a:gd name="adj1" fmla="val -107155"/>
              <a:gd name="adj2" fmla="val -71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t>It was at this time that he first came to me.... I remember him now as he walked through my doorway – His eyes were like tunnels; my first thought was that he had committed a crime.</a:t>
            </a:r>
            <a:endParaRPr lang="en-GB" sz="2400" dirty="0"/>
          </a:p>
        </p:txBody>
      </p:sp>
      <p:sp>
        <p:nvSpPr>
          <p:cNvPr id="7" name="TextBox 6"/>
          <p:cNvSpPr txBox="1"/>
          <p:nvPr/>
        </p:nvSpPr>
        <p:spPr>
          <a:xfrm>
            <a:off x="609600" y="4907340"/>
            <a:ext cx="6781800" cy="1569660"/>
          </a:xfrm>
          <a:prstGeom prst="rect">
            <a:avLst/>
          </a:prstGeom>
          <a:noFill/>
        </p:spPr>
        <p:txBody>
          <a:bodyPr wrap="square" rtlCol="0">
            <a:spAutoFit/>
          </a:bodyPr>
          <a:lstStyle/>
          <a:p>
            <a:r>
              <a:rPr lang="en-GB" sz="2400" dirty="0" smtClean="0"/>
              <a:t>What sort of image does this paint in your mind of Eddie?</a:t>
            </a:r>
          </a:p>
          <a:p>
            <a:r>
              <a:rPr lang="en-GB" sz="2400" dirty="0" smtClean="0"/>
              <a:t>What does it suggest?</a:t>
            </a:r>
          </a:p>
          <a:p>
            <a:r>
              <a:rPr lang="en-GB" sz="2400" dirty="0" smtClean="0"/>
              <a:t>Has Eddie, at this point, committed a crime?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 1:</a:t>
            </a:r>
            <a:br>
              <a:rPr lang="en-GB" dirty="0" smtClean="0"/>
            </a:br>
            <a:r>
              <a:rPr lang="en-GB" dirty="0" smtClean="0"/>
              <a:t>Eddie consults Alfieri</a:t>
            </a:r>
            <a:endParaRPr lang="en-GB" dirty="0"/>
          </a:p>
        </p:txBody>
      </p:sp>
      <p:sp>
        <p:nvSpPr>
          <p:cNvPr id="3" name="Content Placeholder 2"/>
          <p:cNvSpPr>
            <a:spLocks noGrp="1"/>
          </p:cNvSpPr>
          <p:nvPr>
            <p:ph sz="quarter" idx="1"/>
          </p:nvPr>
        </p:nvSpPr>
        <p:spPr/>
        <p:txBody>
          <a:bodyPr>
            <a:normAutofit fontScale="92500"/>
          </a:bodyPr>
          <a:lstStyle/>
          <a:p>
            <a:r>
              <a:rPr lang="en-GB" dirty="0" smtClean="0"/>
              <a:t>Alfieri tells Eddie ‘</a:t>
            </a:r>
            <a:r>
              <a:rPr lang="en-GB" b="1" dirty="0" smtClean="0">
                <a:solidFill>
                  <a:schemeClr val="accent4">
                    <a:lumMod val="40000"/>
                    <a:lumOff val="60000"/>
                  </a:schemeClr>
                </a:solidFill>
              </a:rPr>
              <a:t>there’s nothing illegal about a girl falling in love with an immigrant.’ </a:t>
            </a:r>
            <a:r>
              <a:rPr lang="en-GB" b="1" dirty="0" smtClean="0"/>
              <a:t>Is this really what is  bothering Eddie?</a:t>
            </a:r>
          </a:p>
          <a:p>
            <a:r>
              <a:rPr lang="en-GB" b="1" dirty="0" smtClean="0"/>
              <a:t>How does Eddie ‘judge’ Rodolfo’s intentions? Does Alfieri buy into his theory? Do you?</a:t>
            </a:r>
          </a:p>
          <a:p>
            <a:r>
              <a:rPr lang="en-GB" b="1" dirty="0" smtClean="0"/>
              <a:t>Examine the way Eddie speaks in this scene. How would you direct an actor to do these lines?</a:t>
            </a:r>
          </a:p>
          <a:p>
            <a:r>
              <a:rPr lang="en-GB" b="1" dirty="0" smtClean="0"/>
              <a:t>What does Eddie imply about Rodolfo’s masculinity? He is justified in his claims?</a:t>
            </a:r>
          </a:p>
          <a:p>
            <a:r>
              <a:rPr lang="en-GB" b="1" dirty="0" smtClean="0"/>
              <a:t>Can Eddie use the law to help him at this stage?</a:t>
            </a:r>
          </a:p>
          <a:p>
            <a:endParaRPr lang="en-GB"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ounded Rectangular Callout 3"/>
          <p:cNvSpPr/>
          <p:nvPr/>
        </p:nvSpPr>
        <p:spPr>
          <a:xfrm>
            <a:off x="1143000" y="1828800"/>
            <a:ext cx="5181600" cy="3429000"/>
          </a:xfrm>
          <a:prstGeom prst="wedgeRoundRectCallout">
            <a:avLst>
              <a:gd name="adj1" fmla="val -53422"/>
              <a:gd name="adj2" fmla="val 862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...every man’s got somebody he loves, </a:t>
            </a:r>
            <a:r>
              <a:rPr lang="en-GB" sz="2000" dirty="0" err="1" smtClean="0"/>
              <a:t>heh</a:t>
            </a:r>
            <a:r>
              <a:rPr lang="en-GB" sz="2000" dirty="0" smtClean="0"/>
              <a:t>? But sometimes...there’s too much. You know? There’s too much, and it goes where it mustn’t. A niece, sometimes even a daughter, and he never realizes it,  but through the years – there is too much love for the daughter, there is too much love for the niece. Do you understand what I’m saying to you?</a:t>
            </a:r>
            <a:endParaRPr lang="en-GB" sz="2000" dirty="0"/>
          </a:p>
        </p:txBody>
      </p:sp>
      <p:sp>
        <p:nvSpPr>
          <p:cNvPr id="5" name="TextBox 4"/>
          <p:cNvSpPr txBox="1"/>
          <p:nvPr/>
        </p:nvSpPr>
        <p:spPr>
          <a:xfrm>
            <a:off x="6477000" y="1981200"/>
            <a:ext cx="2286000" cy="4401205"/>
          </a:xfrm>
          <a:prstGeom prst="rect">
            <a:avLst/>
          </a:prstGeom>
          <a:noFill/>
        </p:spPr>
        <p:txBody>
          <a:bodyPr wrap="square" rtlCol="0">
            <a:spAutoFit/>
          </a:bodyPr>
          <a:lstStyle/>
          <a:p>
            <a:r>
              <a:rPr lang="en-GB" sz="2800" dirty="0" smtClean="0"/>
              <a:t>What is Alfieri trying to say to Eddie at this point?</a:t>
            </a:r>
          </a:p>
          <a:p>
            <a:endParaRPr lang="en-GB" sz="2800" dirty="0" smtClean="0"/>
          </a:p>
          <a:p>
            <a:r>
              <a:rPr lang="en-GB" sz="2800" dirty="0" smtClean="0"/>
              <a:t>Is there any element of a warning in his advice?</a:t>
            </a:r>
            <a:endParaRPr lang="en-GB"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other way can it end?’</a:t>
            </a:r>
            <a:endParaRPr lang="en-GB" dirty="0"/>
          </a:p>
        </p:txBody>
      </p:sp>
      <p:sp>
        <p:nvSpPr>
          <p:cNvPr id="5" name="Text Placeholder 4"/>
          <p:cNvSpPr>
            <a:spLocks noGrp="1"/>
          </p:cNvSpPr>
          <p:nvPr>
            <p:ph type="body" idx="1"/>
          </p:nvPr>
        </p:nvSpPr>
        <p:spPr/>
        <p:txBody>
          <a:bodyPr/>
          <a:lstStyle/>
          <a:p>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133600"/>
            <a:ext cx="6805709"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He’s stealing from me!</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GB" dirty="0" smtClean="0"/>
              <a:t>Why does Eddie get angry when Alfieri says that Catherine cannot marry him?</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Tragedy</a:t>
            </a:r>
            <a:endParaRPr lang="en-US" dirty="0"/>
          </a:p>
        </p:txBody>
      </p:sp>
      <p:sp>
        <p:nvSpPr>
          <p:cNvPr id="3" name="Content Placeholder 2"/>
          <p:cNvSpPr>
            <a:spLocks noGrp="1"/>
          </p:cNvSpPr>
          <p:nvPr>
            <p:ph sz="quarter" idx="1"/>
          </p:nvPr>
        </p:nvSpPr>
        <p:spPr/>
        <p:txBody>
          <a:bodyPr/>
          <a:lstStyle/>
          <a:p>
            <a:r>
              <a:rPr lang="en-US" dirty="0" smtClean="0"/>
              <a:t>Does anyone know what a Greek tragedy entails?</a:t>
            </a:r>
          </a:p>
          <a:p>
            <a:endParaRPr lang="en-US" dirty="0"/>
          </a:p>
        </p:txBody>
      </p:sp>
      <p:sp>
        <p:nvSpPr>
          <p:cNvPr id="4" name="Rounded Rectangle 3"/>
          <p:cNvSpPr/>
          <p:nvPr/>
        </p:nvSpPr>
        <p:spPr>
          <a:xfrm>
            <a:off x="381000" y="2057400"/>
            <a:ext cx="4114800" cy="426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Prologue</a:t>
            </a:r>
          </a:p>
          <a:p>
            <a:pPr algn="ctr"/>
            <a:endParaRPr lang="en-US" b="1" u="sng" dirty="0"/>
          </a:p>
          <a:p>
            <a:pPr algn="ctr"/>
            <a:r>
              <a:rPr lang="en-US" dirty="0" smtClean="0"/>
              <a:t>Greek tragedies often contain a prologue, where an individual character gives background information to the audience, which allows them to understand the context of the upcoming drama. </a:t>
            </a:r>
            <a:endParaRPr lang="en-US" dirty="0"/>
          </a:p>
        </p:txBody>
      </p:sp>
      <p:sp>
        <p:nvSpPr>
          <p:cNvPr id="5" name="Rounded Rectangle 4"/>
          <p:cNvSpPr/>
          <p:nvPr/>
        </p:nvSpPr>
        <p:spPr>
          <a:xfrm>
            <a:off x="4648200" y="2057400"/>
            <a:ext cx="4114800" cy="426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Tragic Hero</a:t>
            </a:r>
          </a:p>
          <a:p>
            <a:pPr algn="ctr"/>
            <a:endParaRPr lang="en-US" b="1" u="sng" dirty="0"/>
          </a:p>
          <a:p>
            <a:r>
              <a:rPr lang="en-US" dirty="0" smtClean="0"/>
              <a:t>In ancient tragedies, the main character (the protagonist) usually has a tragic flaw (hamartia), which often brings about their own downfall. Their downfall often brings the audience to feel pity or fear. Often, the actions of a tragic hero affects their whole community. </a:t>
            </a:r>
            <a:endParaRPr lang="en-US" dirty="0"/>
          </a:p>
        </p:txBody>
      </p:sp>
      <p:sp>
        <p:nvSpPr>
          <p:cNvPr id="7" name="Explosion 1 6"/>
          <p:cNvSpPr/>
          <p:nvPr/>
        </p:nvSpPr>
        <p:spPr>
          <a:xfrm>
            <a:off x="1447800" y="5334000"/>
            <a:ext cx="4876800" cy="1676400"/>
          </a:xfrm>
          <a:prstGeom prst="irregularSeal1">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Keep these ideas in mind whilst reading the play</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ular Callout 3"/>
          <p:cNvSpPr/>
          <p:nvPr/>
        </p:nvSpPr>
        <p:spPr>
          <a:xfrm>
            <a:off x="457200" y="1828800"/>
            <a:ext cx="5029200" cy="4191000"/>
          </a:xfrm>
          <a:prstGeom prst="wedgeRectCallout">
            <a:avLst>
              <a:gd name="adj1" fmla="val 42519"/>
              <a:gd name="adj2" fmla="val 66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t>There are times when you want to spread an alarm, but nothing has happened. I knew, I knew then and there – I could have finished the whole story that afternoon. It wasn’t as though there was a mystery to unravel. I could see every step coming, step after step, like a dark figure walking down the hall toward a certain door. I knew where he was heading for, I knew where he was going to end. And I sat here many afternoons asking myself why, being an intelligent man, I was so powerless to stop it...</a:t>
            </a:r>
            <a:endParaRPr lang="en-GB" sz="2000" dirty="0"/>
          </a:p>
        </p:txBody>
      </p:sp>
      <p:sp>
        <p:nvSpPr>
          <p:cNvPr id="5" name="TextBox 4"/>
          <p:cNvSpPr txBox="1"/>
          <p:nvPr/>
        </p:nvSpPr>
        <p:spPr>
          <a:xfrm>
            <a:off x="5638800" y="1371600"/>
            <a:ext cx="3276600" cy="5262979"/>
          </a:xfrm>
          <a:prstGeom prst="rect">
            <a:avLst/>
          </a:prstGeom>
          <a:noFill/>
        </p:spPr>
        <p:txBody>
          <a:bodyPr wrap="square" rtlCol="0">
            <a:spAutoFit/>
          </a:bodyPr>
          <a:lstStyle/>
          <a:p>
            <a:r>
              <a:rPr lang="en-GB" sz="2400" dirty="0" smtClean="0"/>
              <a:t>Examine the language used by Alfieri.</a:t>
            </a:r>
          </a:p>
          <a:p>
            <a:endParaRPr lang="en-GB" sz="2400" dirty="0" smtClean="0"/>
          </a:p>
          <a:p>
            <a:r>
              <a:rPr lang="en-GB" sz="2400" dirty="0" smtClean="0"/>
              <a:t>What clues does he give us that something bad is going to happen?</a:t>
            </a:r>
          </a:p>
          <a:p>
            <a:endParaRPr lang="en-GB" sz="2400" dirty="0" smtClean="0"/>
          </a:p>
          <a:p>
            <a:r>
              <a:rPr lang="en-GB" sz="2400" dirty="0" smtClean="0"/>
              <a:t>Why does he feel powerless? </a:t>
            </a:r>
          </a:p>
          <a:p>
            <a:endParaRPr lang="en-GB" sz="2400" dirty="0" smtClean="0"/>
          </a:p>
          <a:p>
            <a:r>
              <a:rPr lang="en-GB" sz="2400" dirty="0" smtClean="0"/>
              <a:t>Could whatever happens have been prevented? How?</a:t>
            </a:r>
            <a:endParaRPr lang="en-GB"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Alfieri’s role in the play</a:t>
            </a:r>
            <a:endParaRPr lang="en-GB" dirty="0"/>
          </a:p>
        </p:txBody>
      </p:sp>
      <p:sp>
        <p:nvSpPr>
          <p:cNvPr id="3" name="Content Placeholder 2"/>
          <p:cNvSpPr>
            <a:spLocks noGrp="1"/>
          </p:cNvSpPr>
          <p:nvPr>
            <p:ph sz="quarter" idx="1"/>
          </p:nvPr>
        </p:nvSpPr>
        <p:spPr>
          <a:xfrm>
            <a:off x="533400" y="2286000"/>
            <a:ext cx="4800600" cy="4572000"/>
          </a:xfrm>
        </p:spPr>
        <p:txBody>
          <a:bodyPr>
            <a:normAutofit/>
          </a:bodyPr>
          <a:lstStyle/>
          <a:p>
            <a:r>
              <a:rPr lang="en-GB" sz="3200" dirty="0" smtClean="0"/>
              <a:t>What functions does Alfieri have in the play? When he appears on stage, what purpose does he serve?</a:t>
            </a:r>
            <a:endParaRPr lang="en-GB" sz="3200" dirty="0"/>
          </a:p>
        </p:txBody>
      </p:sp>
      <p:pic>
        <p:nvPicPr>
          <p:cNvPr id="2050" name="Picture 2" descr="C:\Users\krista carson\AppData\Local\Microsoft\Windows\Temporary Internet Files\Content.IE5\ZY5DE2WQ\MCj02928400000[1].wmf"/>
          <p:cNvPicPr>
            <a:picLocks noChangeAspect="1" noChangeArrowheads="1"/>
          </p:cNvPicPr>
          <p:nvPr/>
        </p:nvPicPr>
        <p:blipFill>
          <a:blip r:embed="rId2" cstate="print"/>
          <a:srcRect/>
          <a:stretch>
            <a:fillRect/>
          </a:stretch>
        </p:blipFill>
        <p:spPr bwMode="auto">
          <a:xfrm>
            <a:off x="4800600" y="2286000"/>
            <a:ext cx="4103827" cy="357631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 1:</a:t>
            </a:r>
            <a:br>
              <a:rPr lang="en-GB" dirty="0" smtClean="0"/>
            </a:br>
            <a:r>
              <a:rPr lang="en-GB" dirty="0" smtClean="0"/>
              <a:t>A Big Happy Family?</a:t>
            </a:r>
            <a:endParaRPr lang="en-GB" dirty="0"/>
          </a:p>
        </p:txBody>
      </p:sp>
      <p:sp>
        <p:nvSpPr>
          <p:cNvPr id="3" name="Content Placeholder 2"/>
          <p:cNvSpPr>
            <a:spLocks noGrp="1"/>
          </p:cNvSpPr>
          <p:nvPr>
            <p:ph sz="quarter" idx="1"/>
          </p:nvPr>
        </p:nvSpPr>
        <p:spPr/>
        <p:txBody>
          <a:bodyPr/>
          <a:lstStyle/>
          <a:p>
            <a:r>
              <a:rPr lang="en-GB" dirty="0" smtClean="0"/>
              <a:t>How does Eddie cause discord in the family? </a:t>
            </a:r>
          </a:p>
          <a:p>
            <a:r>
              <a:rPr lang="en-GB" dirty="0" smtClean="0"/>
              <a:t>How are Eddie and Rodolfo different from each other?</a:t>
            </a:r>
          </a:p>
          <a:p>
            <a:r>
              <a:rPr lang="en-GB" dirty="0" smtClean="0"/>
              <a:t>How do Marco and Rodolfo describe life in Italy? How does it differ from that in America?</a:t>
            </a:r>
          </a:p>
          <a:p>
            <a:r>
              <a:rPr lang="en-GB" dirty="0" smtClean="0"/>
              <a:t>What sort of relationship do Marco an Rodolfo have?</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 1: The Fight</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Why does Catherine ask Rodolfo to dance?</a:t>
            </a:r>
          </a:p>
          <a:p>
            <a:r>
              <a:rPr lang="en-GB" dirty="0" smtClean="0"/>
              <a:t>How do the other characters react to the couple dancing?</a:t>
            </a:r>
          </a:p>
          <a:p>
            <a:r>
              <a:rPr lang="en-GB" dirty="0" smtClean="0"/>
              <a:t>What more does Eddie learn about Rodolfo that makes him uneasy?</a:t>
            </a:r>
          </a:p>
          <a:p>
            <a:r>
              <a:rPr lang="en-GB" dirty="0" smtClean="0"/>
              <a:t>Do you feel he is sincere when he says he’d ‘</a:t>
            </a:r>
            <a:r>
              <a:rPr lang="en-GB" dirty="0" smtClean="0">
                <a:solidFill>
                  <a:schemeClr val="accent4">
                    <a:lumMod val="40000"/>
                    <a:lumOff val="60000"/>
                  </a:schemeClr>
                </a:solidFill>
              </a:rPr>
              <a:t>be like in a dress </a:t>
            </a:r>
            <a:r>
              <a:rPr lang="en-GB" dirty="0" smtClean="0"/>
              <a:t>store’?</a:t>
            </a:r>
          </a:p>
          <a:p>
            <a:r>
              <a:rPr lang="en-GB" dirty="0" smtClean="0"/>
              <a:t>Why does Eddie offer to teach Rodolfo to box?</a:t>
            </a:r>
          </a:p>
          <a:p>
            <a:r>
              <a:rPr lang="en-GB" dirty="0" smtClean="0"/>
              <a:t>What is Marco trying to prove by lifting the chair? How does both Eddie and the others react?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sz="quarter" idx="1"/>
          </p:nvPr>
        </p:nvSpPr>
        <p:spPr/>
        <p:txBody>
          <a:bodyPr/>
          <a:lstStyle/>
          <a:p>
            <a:r>
              <a:rPr lang="en-GB" dirty="0" smtClean="0"/>
              <a:t>You are to choose one of the following:</a:t>
            </a:r>
          </a:p>
          <a:p>
            <a:endParaRPr lang="en-GB" dirty="0"/>
          </a:p>
        </p:txBody>
      </p:sp>
      <p:sp>
        <p:nvSpPr>
          <p:cNvPr id="4" name="Rectangle 3"/>
          <p:cNvSpPr/>
          <p:nvPr/>
        </p:nvSpPr>
        <p:spPr>
          <a:xfrm>
            <a:off x="838200" y="2133600"/>
            <a:ext cx="34290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rPr>
              <a:t>Write a letter, as Marco, to his wife and children back home in Italy.</a:t>
            </a:r>
          </a:p>
          <a:p>
            <a:pPr algn="ctr"/>
            <a:endParaRPr lang="en-GB" sz="2800" dirty="0" smtClean="0">
              <a:solidFill>
                <a:schemeClr val="bg1"/>
              </a:solidFill>
            </a:endParaRPr>
          </a:p>
          <a:p>
            <a:pPr algn="ctr"/>
            <a:r>
              <a:rPr lang="en-GB" sz="2800" dirty="0" smtClean="0">
                <a:solidFill>
                  <a:schemeClr val="bg1"/>
                </a:solidFill>
              </a:rPr>
              <a:t>Use the worksheet provided as a prompt.</a:t>
            </a:r>
            <a:endParaRPr lang="en-GB" sz="2800" dirty="0">
              <a:solidFill>
                <a:schemeClr val="bg1"/>
              </a:solidFill>
            </a:endParaRPr>
          </a:p>
        </p:txBody>
      </p:sp>
      <p:sp>
        <p:nvSpPr>
          <p:cNvPr id="5" name="Rectangle 4"/>
          <p:cNvSpPr/>
          <p:nvPr/>
        </p:nvSpPr>
        <p:spPr>
          <a:xfrm>
            <a:off x="4648200" y="2133600"/>
            <a:ext cx="34290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rPr>
              <a:t>Write a letter, as Rodolfo, to his friends back home in Italy. </a:t>
            </a:r>
          </a:p>
          <a:p>
            <a:pPr algn="ctr"/>
            <a:endParaRPr lang="en-GB" sz="2800" dirty="0" smtClean="0">
              <a:solidFill>
                <a:schemeClr val="bg1"/>
              </a:solidFill>
            </a:endParaRPr>
          </a:p>
          <a:p>
            <a:pPr algn="ctr"/>
            <a:r>
              <a:rPr lang="en-GB" sz="2800" dirty="0" smtClean="0">
                <a:solidFill>
                  <a:schemeClr val="bg1"/>
                </a:solidFill>
              </a:rPr>
              <a:t>Use the worksheet provided as a prompt. </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about the play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Written by Arthur Miller in 1955.</a:t>
            </a:r>
          </a:p>
          <a:p>
            <a:r>
              <a:rPr lang="en-US" dirty="0" smtClean="0"/>
              <a:t>He got the idea for the plot from a lawyer friend, who told him about a longshoreman who had ratted to the Immigration Bureau on two brothers, his own relatives, who were living illegally in his home, in order to break an engagement between one of them and his niece.</a:t>
            </a:r>
          </a:p>
          <a:p>
            <a:r>
              <a:rPr lang="en-US" dirty="0" smtClean="0"/>
              <a:t>Coupled with his interest in the docks in New York’s Brooklyn harbour, and the Italian immigrant communities that primarily worked and lived there, he created what became the play </a:t>
            </a:r>
            <a:r>
              <a:rPr lang="en-US" i="1" dirty="0" smtClean="0"/>
              <a:t>A View from the Bridge.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richard-seaman.com/Wallpaper/USA/Cities/BrooklynBridgeAtNight.jpg"/>
          <p:cNvPicPr>
            <a:picLocks noChangeAspect="1" noChangeArrowheads="1"/>
          </p:cNvPicPr>
          <p:nvPr/>
        </p:nvPicPr>
        <p:blipFill>
          <a:blip r:embed="rId2" cstate="print"/>
          <a:srcRect/>
          <a:stretch>
            <a:fillRect/>
          </a:stretch>
        </p:blipFill>
        <p:spPr bwMode="auto">
          <a:xfrm>
            <a:off x="143983" y="228600"/>
            <a:ext cx="8923817" cy="6689725"/>
          </a:xfrm>
          <a:prstGeom prst="rect">
            <a:avLst/>
          </a:prstGeom>
          <a:noFill/>
        </p:spPr>
      </p:pic>
      <p:sp>
        <p:nvSpPr>
          <p:cNvPr id="2" name="Title 1"/>
          <p:cNvSpPr>
            <a:spLocks noGrp="1"/>
          </p:cNvSpPr>
          <p:nvPr>
            <p:ph type="title"/>
          </p:nvPr>
        </p:nvSpPr>
        <p:spPr/>
        <p:txBody>
          <a:bodyPr/>
          <a:lstStyle/>
          <a:p>
            <a:r>
              <a:rPr lang="en-US" b="1" dirty="0" smtClean="0">
                <a:ln cap="sq" cmpd="sng">
                  <a:solidFill>
                    <a:schemeClr val="accent1"/>
                  </a:solidFill>
                  <a:bevel/>
                </a:ln>
                <a:solidFill>
                  <a:schemeClr val="bg1"/>
                </a:solidFill>
                <a:effectLst>
                  <a:outerShdw blurRad="50800" dist="50800" dir="5400000" algn="ctr" rotWithShape="0">
                    <a:srgbClr val="000000">
                      <a:alpha val="48000"/>
                    </a:srgbClr>
                  </a:outerShdw>
                </a:effectLst>
              </a:rPr>
              <a:t>Drawing our own conclusions</a:t>
            </a:r>
            <a:endParaRPr lang="en-US" b="1" dirty="0">
              <a:ln cap="sq" cmpd="sng">
                <a:solidFill>
                  <a:schemeClr val="accent1"/>
                </a:solidFill>
                <a:bevel/>
              </a:ln>
              <a:solidFill>
                <a:schemeClr val="bg1"/>
              </a:solidFill>
              <a:effectLst>
                <a:outerShdw blurRad="50800" dist="50800" dir="5400000" algn="ctr" rotWithShape="0">
                  <a:srgbClr val="000000">
                    <a:alpha val="48000"/>
                  </a:srgbClr>
                </a:outerShdw>
              </a:effectLst>
            </a:endParaRPr>
          </a:p>
        </p:txBody>
      </p:sp>
      <p:sp>
        <p:nvSpPr>
          <p:cNvPr id="3" name="Content Placeholder 2"/>
          <p:cNvSpPr>
            <a:spLocks noGrp="1"/>
          </p:cNvSpPr>
          <p:nvPr>
            <p:ph sz="quarter" idx="1"/>
          </p:nvPr>
        </p:nvSpPr>
        <p:spPr>
          <a:xfrm>
            <a:off x="609600" y="1981200"/>
            <a:ext cx="8229600" cy="4572000"/>
          </a:xfrm>
          <a:solidFill>
            <a:schemeClr val="accent1">
              <a:alpha val="66000"/>
            </a:schemeClr>
          </a:solidFill>
        </p:spPr>
        <p:txBody>
          <a:bodyPr/>
          <a:lstStyle/>
          <a:p>
            <a:r>
              <a:rPr lang="en-US" b="1" dirty="0" smtClean="0">
                <a:solidFill>
                  <a:schemeClr val="bg1"/>
                </a:solidFill>
              </a:rPr>
              <a:t>From what I’ve told you so far, can you answer the following questions?</a:t>
            </a:r>
          </a:p>
          <a:p>
            <a:pPr lvl="1"/>
            <a:r>
              <a:rPr lang="en-US" b="1" dirty="0" smtClean="0">
                <a:solidFill>
                  <a:schemeClr val="bg1"/>
                </a:solidFill>
              </a:rPr>
              <a:t>Where does the play take place?</a:t>
            </a:r>
          </a:p>
          <a:p>
            <a:pPr lvl="1"/>
            <a:r>
              <a:rPr lang="en-US" b="1" dirty="0" smtClean="0">
                <a:solidFill>
                  <a:schemeClr val="bg1"/>
                </a:solidFill>
              </a:rPr>
              <a:t>When (time period) does the play take place?</a:t>
            </a:r>
          </a:p>
          <a:p>
            <a:pPr lvl="1"/>
            <a:r>
              <a:rPr lang="en-US" b="1" dirty="0" smtClean="0">
                <a:solidFill>
                  <a:schemeClr val="bg1"/>
                </a:solidFill>
              </a:rPr>
              <a:t>What is the general plot of the play?</a:t>
            </a:r>
          </a:p>
          <a:p>
            <a:pPr lvl="1"/>
            <a:r>
              <a:rPr lang="en-US" b="1" dirty="0" smtClean="0">
                <a:solidFill>
                  <a:schemeClr val="bg1"/>
                </a:solidFill>
              </a:rPr>
              <a:t>What sort of characters will be involved?</a:t>
            </a:r>
          </a:p>
          <a:p>
            <a:pPr lvl="1"/>
            <a:r>
              <a:rPr lang="en-US" b="1" dirty="0" smtClean="0">
                <a:solidFill>
                  <a:schemeClr val="bg1"/>
                </a:solidFill>
              </a:rPr>
              <a:t>Who will be the tragic hero?</a:t>
            </a:r>
          </a:p>
          <a:p>
            <a:pPr lvl="1"/>
            <a:r>
              <a:rPr lang="en-US" b="1" dirty="0" smtClean="0">
                <a:solidFill>
                  <a:schemeClr val="bg1"/>
                </a:solidFill>
              </a:rPr>
              <a:t>What will be his downfall?</a:t>
            </a:r>
            <a:endParaRPr lang="en-US"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www.gate-theatre.ie/productionImage.php?id=80&amp;size=L"/>
          <p:cNvPicPr>
            <a:picLocks noChangeAspect="1" noChangeArrowheads="1"/>
          </p:cNvPicPr>
          <p:nvPr/>
        </p:nvPicPr>
        <p:blipFill>
          <a:blip r:embed="rId2" cstate="print"/>
          <a:srcRect/>
          <a:stretch>
            <a:fillRect/>
          </a:stretch>
        </p:blipFill>
        <p:spPr bwMode="auto">
          <a:xfrm>
            <a:off x="6096000" y="-542925"/>
            <a:ext cx="3333750" cy="4657725"/>
          </a:xfrm>
          <a:prstGeom prst="rect">
            <a:avLst/>
          </a:prstGeom>
          <a:noFill/>
        </p:spPr>
      </p:pic>
      <p:pic>
        <p:nvPicPr>
          <p:cNvPr id="19462" name="Picture 6" descr="http://www.minnpost.com/client_files/alternate_images/5214/mp_main_wide_ViewFromTheBridge452.jpg"/>
          <p:cNvPicPr>
            <a:picLocks noChangeAspect="1" noChangeArrowheads="1"/>
          </p:cNvPicPr>
          <p:nvPr/>
        </p:nvPicPr>
        <p:blipFill>
          <a:blip r:embed="rId3" cstate="print"/>
          <a:srcRect/>
          <a:stretch>
            <a:fillRect/>
          </a:stretch>
        </p:blipFill>
        <p:spPr bwMode="auto">
          <a:xfrm>
            <a:off x="1219200" y="4080915"/>
            <a:ext cx="3886200" cy="2777085"/>
          </a:xfrm>
          <a:prstGeom prst="rect">
            <a:avLst/>
          </a:prstGeom>
          <a:noFill/>
        </p:spPr>
      </p:pic>
      <p:pic>
        <p:nvPicPr>
          <p:cNvPr id="19458" name="Picture 2" descr="http://www.archives.scene4.com/dec-2007/assets/images/view-14cr.jpg"/>
          <p:cNvPicPr>
            <a:picLocks noChangeAspect="1" noChangeArrowheads="1"/>
          </p:cNvPicPr>
          <p:nvPr/>
        </p:nvPicPr>
        <p:blipFill>
          <a:blip r:embed="rId4" cstate="print"/>
          <a:srcRect/>
          <a:stretch>
            <a:fillRect/>
          </a:stretch>
        </p:blipFill>
        <p:spPr bwMode="auto">
          <a:xfrm>
            <a:off x="4991100" y="4067251"/>
            <a:ext cx="4152900" cy="2790749"/>
          </a:xfrm>
          <a:prstGeom prst="rect">
            <a:avLst/>
          </a:prstGeom>
          <a:noFill/>
        </p:spPr>
      </p:pic>
      <p:sp>
        <p:nvSpPr>
          <p:cNvPr id="2" name="Title 1"/>
          <p:cNvSpPr>
            <a:spLocks noGrp="1"/>
          </p:cNvSpPr>
          <p:nvPr>
            <p:ph type="title"/>
          </p:nvPr>
        </p:nvSpPr>
        <p:spPr/>
        <p:txBody>
          <a:bodyPr/>
          <a:lstStyle/>
          <a:p>
            <a:r>
              <a:rPr lang="en-US" dirty="0" smtClean="0"/>
              <a:t>Cast of Characters</a:t>
            </a:r>
            <a:endParaRPr lang="en-US" dirty="0"/>
          </a:p>
        </p:txBody>
      </p:sp>
      <p:sp>
        <p:nvSpPr>
          <p:cNvPr id="3" name="Content Placeholder 2"/>
          <p:cNvSpPr>
            <a:spLocks noGrp="1"/>
          </p:cNvSpPr>
          <p:nvPr>
            <p:ph sz="quarter" idx="1"/>
          </p:nvPr>
        </p:nvSpPr>
        <p:spPr/>
        <p:txBody>
          <a:bodyPr/>
          <a:lstStyle/>
          <a:p>
            <a:r>
              <a:rPr lang="en-US" dirty="0" smtClean="0"/>
              <a:t>Alfieri - lawyer</a:t>
            </a:r>
          </a:p>
          <a:p>
            <a:r>
              <a:rPr lang="en-US" dirty="0" smtClean="0"/>
              <a:t>Eddie – Italian immigrant </a:t>
            </a:r>
          </a:p>
          <a:p>
            <a:r>
              <a:rPr lang="en-US" dirty="0" smtClean="0"/>
              <a:t>Beatrice  - Eddie’s wife</a:t>
            </a:r>
          </a:p>
          <a:p>
            <a:r>
              <a:rPr lang="en-US" dirty="0" smtClean="0"/>
              <a:t>Catherine – their orphaned niece</a:t>
            </a:r>
          </a:p>
          <a:p>
            <a:r>
              <a:rPr lang="en-US" dirty="0" smtClean="0"/>
              <a:t>Rodolfo and Marco – Bea’s cousins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a:t>
            </a:r>
            <a:endParaRPr lang="en-US" dirty="0"/>
          </a:p>
        </p:txBody>
      </p:sp>
      <p:sp>
        <p:nvSpPr>
          <p:cNvPr id="3" name="Content Placeholder 2"/>
          <p:cNvSpPr>
            <a:spLocks noGrp="1"/>
          </p:cNvSpPr>
          <p:nvPr>
            <p:ph sz="quarter" idx="1"/>
          </p:nvPr>
        </p:nvSpPr>
        <p:spPr/>
        <p:txBody>
          <a:bodyPr/>
          <a:lstStyle/>
          <a:p>
            <a:r>
              <a:rPr lang="en-US" dirty="0" smtClean="0"/>
              <a:t>A </a:t>
            </a:r>
            <a:r>
              <a:rPr lang="en-US" b="1" dirty="0" smtClean="0"/>
              <a:t>theme</a:t>
            </a:r>
            <a:r>
              <a:rPr lang="en-US" dirty="0" smtClean="0"/>
              <a:t> is an idea that runs through a text. A text may have one theme or many. Understanding the themes makes the text more than 'just' a story - it becomes something more significant, because we're encouraged to think deeper about the story and work out what lies beyond the plot.</a:t>
            </a:r>
          </a:p>
          <a:p>
            <a:r>
              <a:rPr lang="en-US" dirty="0" smtClean="0"/>
              <a:t>You will likely encounter a theme-based question on your English Literature exam, so it is a good idea to really know and understand the themes of the play.</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Love</a:t>
            </a:r>
            <a:endParaRPr lang="en-US" dirty="0"/>
          </a:p>
        </p:txBody>
      </p:sp>
      <p:sp>
        <p:nvSpPr>
          <p:cNvPr id="3" name="Content Placeholder 2"/>
          <p:cNvSpPr>
            <a:spLocks noGrp="1"/>
          </p:cNvSpPr>
          <p:nvPr>
            <p:ph sz="quarter" idx="1"/>
          </p:nvPr>
        </p:nvSpPr>
        <p:spPr/>
        <p:txBody>
          <a:bodyPr/>
          <a:lstStyle/>
          <a:p>
            <a:r>
              <a:rPr lang="en-US" dirty="0" smtClean="0"/>
              <a:t>There are different kinds of love – from what characters do we learn about the different sorts of love?</a:t>
            </a:r>
            <a:endParaRPr lang="en-US" dirty="0"/>
          </a:p>
        </p:txBody>
      </p:sp>
      <p:pic>
        <p:nvPicPr>
          <p:cNvPr id="1026" name="Picture 2" descr="C:\Users\Krista\AppData\Local\Microsoft\Windows\Temporary Internet Files\Content.IE5\9PGRG6NR\MCj04405680000[1].png"/>
          <p:cNvPicPr>
            <a:picLocks noChangeAspect="1" noChangeArrowheads="1"/>
          </p:cNvPicPr>
          <p:nvPr/>
        </p:nvPicPr>
        <p:blipFill>
          <a:blip r:embed="rId2" cstate="print"/>
          <a:srcRect/>
          <a:stretch>
            <a:fillRect/>
          </a:stretch>
        </p:blipFill>
        <p:spPr bwMode="auto">
          <a:xfrm>
            <a:off x="457200" y="3124200"/>
            <a:ext cx="2920635" cy="2920635"/>
          </a:xfrm>
          <a:prstGeom prst="rect">
            <a:avLst/>
          </a:prstGeom>
          <a:noFill/>
        </p:spPr>
      </p:pic>
      <p:pic>
        <p:nvPicPr>
          <p:cNvPr id="1027" name="Picture 3" descr="C:\Users\Krista\AppData\Local\Microsoft\Windows\Temporary Internet Files\Content.IE5\V1U4Y3K4\MCj04405670000[1].png"/>
          <p:cNvPicPr>
            <a:picLocks noChangeAspect="1" noChangeArrowheads="1"/>
          </p:cNvPicPr>
          <p:nvPr/>
        </p:nvPicPr>
        <p:blipFill>
          <a:blip r:embed="rId3" cstate="print"/>
          <a:srcRect/>
          <a:stretch>
            <a:fillRect/>
          </a:stretch>
        </p:blipFill>
        <p:spPr bwMode="auto">
          <a:xfrm>
            <a:off x="5638800" y="3048000"/>
            <a:ext cx="2920635" cy="2920635"/>
          </a:xfrm>
          <a:prstGeom prst="rect">
            <a:avLst/>
          </a:prstGeom>
          <a:noFill/>
        </p:spPr>
      </p:pic>
      <p:pic>
        <p:nvPicPr>
          <p:cNvPr id="1028" name="Picture 4" descr="C:\Users\Krista\AppData\Local\Microsoft\Windows\Temporary Internet Files\Content.IE5\V1U4Y3K4\MCj04362210000[1].png"/>
          <p:cNvPicPr>
            <a:picLocks noChangeAspect="1" noChangeArrowheads="1"/>
          </p:cNvPicPr>
          <p:nvPr/>
        </p:nvPicPr>
        <p:blipFill>
          <a:blip r:embed="rId4" cstate="print"/>
          <a:srcRect/>
          <a:stretch>
            <a:fillRect/>
          </a:stretch>
        </p:blipFill>
        <p:spPr bwMode="auto">
          <a:xfrm>
            <a:off x="2819400" y="5029428"/>
            <a:ext cx="1739683" cy="182857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rrency">
  <a:themeElements>
    <a:clrScheme name="Currency">
      <a:dk1>
        <a:sysClr val="windowText" lastClr="000000"/>
      </a:dk1>
      <a:lt1>
        <a:sysClr val="window" lastClr="FFFFFF"/>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orthographicFront">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orthographicFront">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Template>
  <TotalTime>497</TotalTime>
  <Words>2327</Words>
  <Application>Microsoft Office PowerPoint</Application>
  <PresentationFormat>On-screen Show (4:3)</PresentationFormat>
  <Paragraphs>214</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Comic Sans MS</vt:lpstr>
      <vt:lpstr>Constantia</vt:lpstr>
      <vt:lpstr>Times New Roman</vt:lpstr>
      <vt:lpstr>Wingdings</vt:lpstr>
      <vt:lpstr>Wingdings 2</vt:lpstr>
      <vt:lpstr>Currency</vt:lpstr>
      <vt:lpstr>A View from the Bridge</vt:lpstr>
      <vt:lpstr>PowerPoint Presentation</vt:lpstr>
      <vt:lpstr>Unit Objectives</vt:lpstr>
      <vt:lpstr>Greek Tragedy</vt:lpstr>
      <vt:lpstr>Information about the play</vt:lpstr>
      <vt:lpstr>Drawing our own conclusions</vt:lpstr>
      <vt:lpstr>Cast of Characters</vt:lpstr>
      <vt:lpstr>Themes</vt:lpstr>
      <vt:lpstr>Love</vt:lpstr>
      <vt:lpstr>Justice and the Law</vt:lpstr>
      <vt:lpstr>Honour</vt:lpstr>
      <vt:lpstr>Act One</vt:lpstr>
      <vt:lpstr>PowerPoint Presentation</vt:lpstr>
      <vt:lpstr>PowerPoint Presentation</vt:lpstr>
      <vt:lpstr>Act 1: The prologue</vt:lpstr>
      <vt:lpstr>Act 1: Eddie and Catherine’s initial conversation</vt:lpstr>
      <vt:lpstr>Act 1: Discussing the arrival of the cousins</vt:lpstr>
      <vt:lpstr>Act 1: Catherine’s News</vt:lpstr>
      <vt:lpstr>Task</vt:lpstr>
      <vt:lpstr>Giving Advice to the Actors</vt:lpstr>
      <vt:lpstr>Act 1: Eddie Caves In</vt:lpstr>
      <vt:lpstr>Act 1: Vinny Bolzano</vt:lpstr>
      <vt:lpstr>Consider the Following....</vt:lpstr>
      <vt:lpstr>Act 1: The Arrival </vt:lpstr>
      <vt:lpstr>Act 1: Marco and Rodolfo</vt:lpstr>
      <vt:lpstr>Act 1 : Marco and Rodolfo</vt:lpstr>
      <vt:lpstr>Act 1: Growing Suspicion</vt:lpstr>
      <vt:lpstr>Act 1: Foreshadowing</vt:lpstr>
      <vt:lpstr>Act 1: Eddie’s Growing Concerns</vt:lpstr>
      <vt:lpstr>Act 1: Marital Troubles</vt:lpstr>
      <vt:lpstr>Act 1: An Outsiders Opinion</vt:lpstr>
      <vt:lpstr>Act 1: Eddie and Catherine Talk</vt:lpstr>
      <vt:lpstr>Act 1: Beatrice and Catherine Talk</vt:lpstr>
      <vt:lpstr>Alfieri’s speech to the audience</vt:lpstr>
      <vt:lpstr>Act 1: Eddie consults Alfieri</vt:lpstr>
      <vt:lpstr>PowerPoint Presentation</vt:lpstr>
      <vt:lpstr>‘What other way can it end?’</vt:lpstr>
      <vt:lpstr>PowerPoint Presentation</vt:lpstr>
      <vt:lpstr>PowerPoint Presentation</vt:lpstr>
      <vt:lpstr>PowerPoint Presentation</vt:lpstr>
      <vt:lpstr>Alfieri’s role in the play</vt:lpstr>
      <vt:lpstr>Act 1: A Big Happy Family?</vt:lpstr>
      <vt:lpstr>Act 1: The Fight</vt:lpstr>
      <vt:lpstr>Task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View from the Bridge</dc:title>
  <dc:creator>Krista N Carson</dc:creator>
  <cp:lastModifiedBy>Pankhurst K</cp:lastModifiedBy>
  <cp:revision>57</cp:revision>
  <cp:lastPrinted>2016-03-10T09:18:53Z</cp:lastPrinted>
  <dcterms:created xsi:type="dcterms:W3CDTF">2009-09-04T15:14:05Z</dcterms:created>
  <dcterms:modified xsi:type="dcterms:W3CDTF">2016-03-10T09:19:02Z</dcterms:modified>
</cp:coreProperties>
</file>