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92596-B365-420C-98BD-E8D7C038BB5C}" type="datetimeFigureOut">
              <a:rPr lang="en-GB" smtClean="0"/>
              <a:t>02/10/2017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82F03-A4BA-4184-B3B2-177F20EA6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944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Whistle and I’ll come to you.</a:t>
            </a:r>
            <a:br>
              <a:rPr lang="en-GB" dirty="0" smtClean="0"/>
            </a:br>
            <a:r>
              <a:rPr lang="en-GB" dirty="0" err="1" smtClean="0"/>
              <a:t>susan</a:t>
            </a:r>
            <a:r>
              <a:rPr lang="en-GB" dirty="0" smtClean="0"/>
              <a:t> hill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For </a:t>
            </a:r>
            <a:r>
              <a:rPr lang="en-GB" dirty="0" err="1" smtClean="0"/>
              <a:t>edexcel</a:t>
            </a:r>
            <a:r>
              <a:rPr lang="en-GB" dirty="0" smtClean="0"/>
              <a:t> </a:t>
            </a:r>
            <a:r>
              <a:rPr lang="en-GB" dirty="0" err="1" smtClean="0"/>
              <a:t>igcse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2095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Gothic literature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A recap</a:t>
            </a:r>
          </a:p>
          <a:p>
            <a:r>
              <a:rPr lang="en-GB" dirty="0" smtClean="0"/>
              <a:t>The following are features of gothic literature. Can you add to the list?</a:t>
            </a:r>
          </a:p>
          <a:p>
            <a:r>
              <a:rPr lang="en-GB" dirty="0" smtClean="0"/>
              <a:t>Read the passage and annotate with a ‘G’ in your marginalia each time you find one of these typical features.</a:t>
            </a:r>
          </a:p>
          <a:p>
            <a:endParaRPr lang="en-GB" dirty="0"/>
          </a:p>
          <a:p>
            <a:r>
              <a:rPr lang="en-GB" dirty="0" smtClean="0"/>
              <a:t>Setting: castles, isolated locations, large houses, possibly empty, underground caverns, religious buildings</a:t>
            </a:r>
          </a:p>
          <a:p>
            <a:r>
              <a:rPr lang="en-GB" dirty="0" smtClean="0"/>
              <a:t>Character: a rational protagonist, women threatened or in danger, strange locals who lack the scientific approach of the protagonist, powerful men who abuse their power</a:t>
            </a:r>
          </a:p>
          <a:p>
            <a:r>
              <a:rPr lang="en-GB" dirty="0" smtClean="0"/>
              <a:t>Protagonist </a:t>
            </a:r>
            <a:r>
              <a:rPr lang="en-GB" dirty="0" smtClean="0"/>
              <a:t>enters danger against advice, supernatural events, prophecies, entrap</a:t>
            </a:r>
          </a:p>
          <a:p>
            <a:r>
              <a:rPr lang="en-GB" dirty="0" smtClean="0"/>
              <a:t>style: vocabulary creates a semantic field of fear, terror or danger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479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Narrative voice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The narrator is the protagonist of this passage.</a:t>
            </a:r>
          </a:p>
          <a:p>
            <a:r>
              <a:rPr lang="en-GB" dirty="0" smtClean="0"/>
              <a:t>What </a:t>
            </a:r>
            <a:r>
              <a:rPr lang="en-GB" dirty="0" err="1" smtClean="0"/>
              <a:t>i</a:t>
            </a:r>
            <a:r>
              <a:rPr lang="en-GB" dirty="0" smtClean="0"/>
              <a:t> s the technical term for this kind of writing? The ….. Person</a:t>
            </a:r>
          </a:p>
          <a:p>
            <a:r>
              <a:rPr lang="en-GB" dirty="0" smtClean="0"/>
              <a:t>How ‘reliable’ is this form of narration? Can the narrator </a:t>
            </a:r>
            <a:r>
              <a:rPr lang="en-GB" i="1" dirty="0" smtClean="0"/>
              <a:t>know </a:t>
            </a:r>
            <a:r>
              <a:rPr lang="en-GB" dirty="0" smtClean="0"/>
              <a:t>everything or must we be careful when we read their opinions?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65083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Pathetic fallacy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You will have heard this term before:</a:t>
            </a:r>
          </a:p>
          <a:p>
            <a:pPr fontAlgn="ctr"/>
            <a:r>
              <a:rPr lang="en-GB" sz="1000" dirty="0"/>
              <a:t>https://literarydevices.net/pathetic-fallacy/</a:t>
            </a:r>
          </a:p>
          <a:p>
            <a:r>
              <a:rPr lang="en-GB" b="1" dirty="0"/>
              <a:t>Pathetic fallacy</a:t>
            </a:r>
            <a:r>
              <a:rPr lang="en-GB" dirty="0"/>
              <a:t> is a kind of personification that gives human emotions to inanimate objects of nature for example referring to weather features </a:t>
            </a:r>
            <a:r>
              <a:rPr lang="en-GB" dirty="0" smtClean="0"/>
              <a:t>reflecting </a:t>
            </a:r>
            <a:r>
              <a:rPr lang="en-GB" dirty="0"/>
              <a:t>a mood. Personification, on the other hand, is a broader term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How does Hill use the weather in this passage to create mood </a:t>
            </a:r>
            <a:r>
              <a:rPr lang="en-GB" smtClean="0"/>
              <a:t>and effect?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02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Although an extract from a longer novel, there is a clear internal structure to this passage.</a:t>
            </a:r>
          </a:p>
          <a:p>
            <a:r>
              <a:rPr lang="en-GB" dirty="0" smtClean="0"/>
              <a:t>Read the passage again and decide where the action creates a structure to the passage.</a:t>
            </a:r>
          </a:p>
          <a:p>
            <a:endParaRPr lang="en-GB" dirty="0"/>
          </a:p>
          <a:p>
            <a:r>
              <a:rPr lang="en-GB" dirty="0" smtClean="0"/>
              <a:t>Protagonist reads, falls asleep, is wakened, nature is in turmoil, hears a cry, investigates, recovers.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273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 to find.</a:t>
            </a:r>
            <a:br>
              <a:rPr lang="en-GB" dirty="0" smtClean="0"/>
            </a:br>
            <a:r>
              <a:rPr lang="en-GB" dirty="0" smtClean="0"/>
              <a:t>1: gothic themes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37236531"/>
              </p:ext>
            </p:extLst>
          </p:nvPr>
        </p:nvGraphicFramePr>
        <p:xfrm>
          <a:off x="809297" y="2347693"/>
          <a:ext cx="10363200" cy="3956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400">
                  <a:extLst>
                    <a:ext uri="{9D8B030D-6E8A-4147-A177-3AD203B41FA5}">
                      <a16:colId xmlns:a16="http://schemas.microsoft.com/office/drawing/2014/main" val="2762699840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2381482798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1592289457"/>
                    </a:ext>
                  </a:extLst>
                </a:gridCol>
              </a:tblGrid>
              <a:tr h="547437">
                <a:tc>
                  <a:txBody>
                    <a:bodyPr/>
                    <a:lstStyle/>
                    <a:p>
                      <a:r>
                        <a:rPr lang="en-GB" dirty="0" smtClean="0"/>
                        <a:t>Theme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comment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612656"/>
                  </a:ext>
                </a:extLst>
              </a:tr>
              <a:tr h="555040">
                <a:tc>
                  <a:txBody>
                    <a:bodyPr/>
                    <a:lstStyle/>
                    <a:p>
                      <a:r>
                        <a:rPr lang="en-GB" dirty="0" smtClean="0"/>
                        <a:t>isolation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‘..</a:t>
                      </a:r>
                      <a:r>
                        <a:rPr lang="en-GB" baseline="0" dirty="0" smtClean="0"/>
                        <a:t> Quite alone and exposed, bearing the brunt of the winter after winter of gales…’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Exposed suggests vulnerability</a:t>
                      </a:r>
                      <a:r>
                        <a:rPr lang="en-GB" baseline="0" dirty="0" smtClean="0"/>
                        <a:t> of the isolated house. The vulnerability is enhanced by the use of Pathetic Fallacy to describe the weather.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96806"/>
                  </a:ext>
                </a:extLst>
              </a:tr>
              <a:tr h="555040">
                <a:tc>
                  <a:txBody>
                    <a:bodyPr/>
                    <a:lstStyle/>
                    <a:p>
                      <a:r>
                        <a:rPr lang="en-GB" dirty="0" smtClean="0"/>
                        <a:t>supernatural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327536"/>
                  </a:ext>
                </a:extLst>
              </a:tr>
              <a:tr h="555040">
                <a:tc>
                  <a:txBody>
                    <a:bodyPr/>
                    <a:lstStyle/>
                    <a:p>
                      <a:r>
                        <a:rPr lang="en-GB" dirty="0" smtClean="0"/>
                        <a:t>Fear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584765"/>
                  </a:ext>
                </a:extLst>
              </a:tr>
              <a:tr h="555040">
                <a:tc>
                  <a:txBody>
                    <a:bodyPr/>
                    <a:lstStyle/>
                    <a:p>
                      <a:r>
                        <a:rPr lang="en-GB" dirty="0" smtClean="0"/>
                        <a:t>A sense of the past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927730"/>
                  </a:ext>
                </a:extLst>
              </a:tr>
              <a:tr h="555040">
                <a:tc>
                  <a:txBody>
                    <a:bodyPr/>
                    <a:lstStyle/>
                    <a:p>
                      <a:r>
                        <a:rPr lang="en-GB" dirty="0" smtClean="0"/>
                        <a:t>Rational protagonist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098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9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203358"/>
            <a:ext cx="10364451" cy="1596177"/>
          </a:xfrm>
        </p:spPr>
        <p:txBody>
          <a:bodyPr/>
          <a:lstStyle/>
          <a:p>
            <a:r>
              <a:rPr lang="en-GB" dirty="0" smtClean="0"/>
              <a:t>Examples to find</a:t>
            </a:r>
            <a:br>
              <a:rPr lang="en-GB" dirty="0" smtClean="0"/>
            </a:br>
            <a:r>
              <a:rPr lang="en-GB" dirty="0" smtClean="0"/>
              <a:t>2: language/style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28834039"/>
              </p:ext>
            </p:extLst>
          </p:nvPr>
        </p:nvGraphicFramePr>
        <p:xfrm>
          <a:off x="914400" y="1592316"/>
          <a:ext cx="10363200" cy="5097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400">
                  <a:extLst>
                    <a:ext uri="{9D8B030D-6E8A-4147-A177-3AD203B41FA5}">
                      <a16:colId xmlns:a16="http://schemas.microsoft.com/office/drawing/2014/main" val="2884395128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2512612185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1939184854"/>
                    </a:ext>
                  </a:extLst>
                </a:gridCol>
              </a:tblGrid>
              <a:tr h="516175">
                <a:tc>
                  <a:txBody>
                    <a:bodyPr/>
                    <a:lstStyle/>
                    <a:p>
                      <a:r>
                        <a:rPr lang="en-GB" dirty="0" smtClean="0"/>
                        <a:t>Technique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comment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004281"/>
                  </a:ext>
                </a:extLst>
              </a:tr>
              <a:tr h="763557">
                <a:tc>
                  <a:txBody>
                    <a:bodyPr/>
                    <a:lstStyle/>
                    <a:p>
                      <a:r>
                        <a:rPr lang="en-GB" dirty="0" smtClean="0"/>
                        <a:t>Figurative language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549382"/>
                  </a:ext>
                </a:extLst>
              </a:tr>
              <a:tr h="763557">
                <a:tc>
                  <a:txBody>
                    <a:bodyPr/>
                    <a:lstStyle/>
                    <a:p>
                      <a:r>
                        <a:rPr lang="en-GB" dirty="0" smtClean="0"/>
                        <a:t>Pairs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/>
                        <a:t>Desperation and anguish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Not</a:t>
                      </a:r>
                      <a:r>
                        <a:rPr lang="en-GB" sz="1400" baseline="0" dirty="0" smtClean="0"/>
                        <a:t> only the pain in the cry but also the terror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200741"/>
                  </a:ext>
                </a:extLst>
              </a:tr>
              <a:tr h="763557">
                <a:tc>
                  <a:txBody>
                    <a:bodyPr/>
                    <a:lstStyle/>
                    <a:p>
                      <a:r>
                        <a:rPr lang="en-GB" dirty="0" smtClean="0"/>
                        <a:t>Questions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/>
                        <a:t>But what was real?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Shows doubt in the narrator’s mind.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50214"/>
                  </a:ext>
                </a:extLst>
              </a:tr>
              <a:tr h="763557">
                <a:tc>
                  <a:txBody>
                    <a:bodyPr/>
                    <a:lstStyle/>
                    <a:p>
                      <a:r>
                        <a:rPr lang="en-GB" dirty="0" smtClean="0"/>
                        <a:t>Emotive</a:t>
                      </a:r>
                      <a:r>
                        <a:rPr lang="en-GB" baseline="0" dirty="0" smtClean="0"/>
                        <a:t> adjectives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/>
                        <a:t>Howling darkness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045661"/>
                  </a:ext>
                </a:extLst>
              </a:tr>
              <a:tr h="763557">
                <a:tc>
                  <a:txBody>
                    <a:bodyPr/>
                    <a:lstStyle/>
                    <a:p>
                      <a:r>
                        <a:rPr lang="en-GB" dirty="0" smtClean="0"/>
                        <a:t>Short sentences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876315"/>
                  </a:ext>
                </a:extLst>
              </a:tr>
              <a:tr h="763557">
                <a:tc>
                  <a:txBody>
                    <a:bodyPr/>
                    <a:lstStyle/>
                    <a:p>
                      <a:r>
                        <a:rPr lang="en-GB" dirty="0" smtClean="0"/>
                        <a:t>images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489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52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52</TotalTime>
  <Words>352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Tw Cen MT</vt:lpstr>
      <vt:lpstr>Droplet</vt:lpstr>
      <vt:lpstr>Whistle and I’ll come to you. susan hill</vt:lpstr>
      <vt:lpstr>Gothic literature</vt:lpstr>
      <vt:lpstr>Narrative voice</vt:lpstr>
      <vt:lpstr>Pathetic fallacy</vt:lpstr>
      <vt:lpstr>Structure</vt:lpstr>
      <vt:lpstr>Examples to find. 1: gothic themes</vt:lpstr>
      <vt:lpstr>Examples to find 2: language/style</vt:lpstr>
    </vt:vector>
  </TitlesOfParts>
  <Company>John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Whistle and I’ll come to you. susan hill</dc:title>
  <dc:creator>Jonathan Peel</dc:creator>
  <cp:lastModifiedBy>Smeaton L</cp:lastModifiedBy>
  <cp:revision>6</cp:revision>
  <dcterms:created xsi:type="dcterms:W3CDTF">2017-06-22T10:40:40Z</dcterms:created>
  <dcterms:modified xsi:type="dcterms:W3CDTF">2017-10-02T15:34:13Z</dcterms:modified>
</cp:coreProperties>
</file>