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64" r:id="rId3"/>
    <p:sldId id="262" r:id="rId4"/>
    <p:sldId id="260" r:id="rId5"/>
    <p:sldId id="261" r:id="rId6"/>
    <p:sldId id="267" r:id="rId7"/>
    <p:sldId id="257" r:id="rId8"/>
    <p:sldId id="266" r:id="rId9"/>
    <p:sldId id="272" r:id="rId10"/>
    <p:sldId id="273" r:id="rId11"/>
    <p:sldId id="265" r:id="rId12"/>
    <p:sldId id="270" r:id="rId13"/>
    <p:sldId id="269" r:id="rId14"/>
    <p:sldId id="271" r:id="rId15"/>
    <p:sldId id="258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482E8-D7B5-468B-A5DF-EF5F5E0D9F4F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D64C-62D8-45B2-B281-87083EFDE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07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D18CD-39AD-44FE-9CBD-06AB96C92CD5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F4817-00E2-484A-A6A0-E9EF26444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66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2F0B-3765-4C94-8B8B-029A53CC5D4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8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0895-A237-4F30-9C5A-C164AD3101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4CBA-026E-4A2C-8D66-4370D3A3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11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0895-A237-4F30-9C5A-C164AD3101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4CBA-026E-4A2C-8D66-4370D3A3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5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0895-A237-4F30-9C5A-C164AD3101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4CBA-026E-4A2C-8D66-4370D3A3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9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0895-A237-4F30-9C5A-C164AD3101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4CBA-026E-4A2C-8D66-4370D3A3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10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0895-A237-4F30-9C5A-C164AD3101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4CBA-026E-4A2C-8D66-4370D3A3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10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0895-A237-4F30-9C5A-C164AD3101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4CBA-026E-4A2C-8D66-4370D3A3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5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0895-A237-4F30-9C5A-C164AD3101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4CBA-026E-4A2C-8D66-4370D3A3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68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0895-A237-4F30-9C5A-C164AD3101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4CBA-026E-4A2C-8D66-4370D3A3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75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0895-A237-4F30-9C5A-C164AD3101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4CBA-026E-4A2C-8D66-4370D3A3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08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0895-A237-4F30-9C5A-C164AD3101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4CBA-026E-4A2C-8D66-4370D3A3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3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0895-A237-4F30-9C5A-C164AD3101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4CBA-026E-4A2C-8D66-4370D3A3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7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B0895-A237-4F30-9C5A-C164AD31016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F4CBA-026E-4A2C-8D66-4370D3A3C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4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Assessment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Arial Rounded MT Bold" panose="020F0704030504030204" pitchFamily="34" charset="0"/>
              </a:rPr>
              <a:t>AO1 – the way you write and respond to </a:t>
            </a:r>
            <a:r>
              <a:rPr lang="en-GB" b="1" dirty="0" smtClean="0">
                <a:latin typeface="Arial Rounded MT Bold" panose="020F0704030504030204" pitchFamily="34" charset="0"/>
              </a:rPr>
              <a:t>texts</a:t>
            </a:r>
            <a:endParaRPr lang="en-GB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 Rounded MT Bold" panose="020F0704030504030204" pitchFamily="34" charset="0"/>
              </a:rPr>
              <a:t>Articulate </a:t>
            </a:r>
            <a:r>
              <a:rPr lang="en-GB" dirty="0">
                <a:latin typeface="Arial Rounded MT Bold" panose="020F0704030504030204" pitchFamily="34" charset="0"/>
              </a:rPr>
              <a:t>informed, personal and creative responses to literary texts, using associated concepts and terminology, and coherent, accurate written </a:t>
            </a:r>
            <a:r>
              <a:rPr lang="en-GB" dirty="0" smtClean="0">
                <a:latin typeface="Arial Rounded MT Bold" panose="020F0704030504030204" pitchFamily="34" charset="0"/>
              </a:rPr>
              <a:t>expression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b="1" dirty="0">
                <a:latin typeface="Arial Rounded MT Bold" panose="020F0704030504030204" pitchFamily="34" charset="0"/>
              </a:rPr>
              <a:t>A02 – how you analyse the impact of language, form and structure</a:t>
            </a:r>
            <a:endParaRPr lang="en-GB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Analyse ways in which meanings are shaped in literary texts</a:t>
            </a:r>
          </a:p>
          <a:p>
            <a:r>
              <a:rPr lang="en-GB" b="1" dirty="0">
                <a:latin typeface="Arial Rounded MT Bold" panose="020F0704030504030204" pitchFamily="34" charset="0"/>
              </a:rPr>
              <a:t>AO5 – your ability to interpret texts in multiple ways</a:t>
            </a:r>
            <a:endParaRPr lang="en-GB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Explore literary texts informed by different interpretations</a:t>
            </a: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Reminder – iambic pentameter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Heartbeat rhythm</a:t>
            </a:r>
          </a:p>
          <a:p>
            <a:pPr>
              <a:buNone/>
            </a:pPr>
            <a:r>
              <a:rPr lang="en-GB" dirty="0" smtClean="0"/>
              <a:t>Closest to natural rhythms of English speech</a:t>
            </a:r>
          </a:p>
          <a:p>
            <a:pPr>
              <a:buNone/>
            </a:pPr>
            <a:r>
              <a:rPr lang="en-GB" dirty="0" smtClean="0"/>
              <a:t>Christopher Marlowe, Shakespeare’s contemporary, credited with its invention</a:t>
            </a:r>
          </a:p>
          <a:p>
            <a:pPr>
              <a:buNone/>
            </a:pPr>
            <a:r>
              <a:rPr lang="en-GB" dirty="0" smtClean="0"/>
              <a:t>10 syllable line, every other syllable emphasised.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.        /       .      /    .     /      .      /     .     / </a:t>
            </a:r>
          </a:p>
          <a:p>
            <a:pPr>
              <a:buNone/>
            </a:pPr>
            <a:r>
              <a:rPr lang="en-GB" dirty="0" smtClean="0"/>
              <a:t>          I’M </a:t>
            </a:r>
            <a:r>
              <a:rPr lang="en-GB" b="1" dirty="0" smtClean="0"/>
              <a:t>HERE</a:t>
            </a:r>
            <a:r>
              <a:rPr lang="en-GB" dirty="0" smtClean="0"/>
              <a:t> TO </a:t>
            </a:r>
            <a:r>
              <a:rPr lang="en-GB" b="1" dirty="0" smtClean="0"/>
              <a:t>SEE</a:t>
            </a:r>
            <a:r>
              <a:rPr lang="en-GB" dirty="0" smtClean="0"/>
              <a:t> A </a:t>
            </a:r>
            <a:r>
              <a:rPr lang="en-GB" b="1" dirty="0" smtClean="0"/>
              <a:t>MAN</a:t>
            </a:r>
            <a:r>
              <a:rPr lang="en-GB" dirty="0" smtClean="0"/>
              <a:t> AB</a:t>
            </a:r>
            <a:r>
              <a:rPr lang="en-GB" b="1" dirty="0" smtClean="0"/>
              <a:t>OUT</a:t>
            </a:r>
            <a:r>
              <a:rPr lang="en-GB" dirty="0" smtClean="0"/>
              <a:t> A </a:t>
            </a:r>
            <a:r>
              <a:rPr lang="en-GB" b="1" dirty="0" smtClean="0"/>
              <a:t>DOG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021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When we begin… ‘in medias res’ … in the middle of things… 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Hamlet’s father, the King of Denmark has died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Within a couple of months, his uncle, Claudius has assumed the throne and married Hamlet’s mother, Gertrude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Hamlet has returned from the University of Wittenberg where he has been studying </a:t>
            </a:r>
          </a:p>
          <a:p>
            <a:r>
              <a:rPr lang="en-GB" b="1" dirty="0" smtClean="0">
                <a:latin typeface="Arial Rounded MT Bold" panose="020F0704030504030204" pitchFamily="34" charset="0"/>
              </a:rPr>
              <a:t>Meanwhile</a:t>
            </a:r>
            <a:r>
              <a:rPr lang="en-GB" dirty="0" smtClean="0">
                <a:latin typeface="Arial Rounded MT Bold" panose="020F0704030504030204" pitchFamily="34" charset="0"/>
              </a:rPr>
              <a:t>, in Norway, </a:t>
            </a:r>
            <a:r>
              <a:rPr lang="en-GB" dirty="0" err="1" smtClean="0">
                <a:latin typeface="Arial Rounded MT Bold" panose="020F0704030504030204" pitchFamily="34" charset="0"/>
              </a:rPr>
              <a:t>Fortinbras</a:t>
            </a:r>
            <a:r>
              <a:rPr lang="en-GB" dirty="0" smtClean="0">
                <a:latin typeface="Arial Rounded MT Bold" panose="020F0704030504030204" pitchFamily="34" charset="0"/>
              </a:rPr>
              <a:t>, a young prince is preparing to attack Denmark in revenge for the fact Hamlet’s father (also called Hamlet – old Hamlet!) killed his father in a duel.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questions….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What’s </a:t>
            </a:r>
            <a:r>
              <a:rPr lang="en-GB" b="1" dirty="0"/>
              <a:t>the scene about? What are the characters actually saying?  What does this section add to the play as a whole?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7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 1, scene 1 – reminders as we read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2137"/>
            <a:ext cx="8113776" cy="5090331"/>
          </a:xfrm>
        </p:spPr>
        <p:txBody>
          <a:bodyPr>
            <a:normAutofit/>
          </a:bodyPr>
          <a:lstStyle/>
          <a:p>
            <a:r>
              <a:rPr lang="en-GB" dirty="0" err="1" smtClean="0"/>
              <a:t>Barnardo</a:t>
            </a:r>
            <a:r>
              <a:rPr lang="en-GB" dirty="0" smtClean="0"/>
              <a:t>, Marcellus, Francisco are soldiers on sentry duty </a:t>
            </a:r>
          </a:p>
          <a:p>
            <a:r>
              <a:rPr lang="en-GB" dirty="0" smtClean="0"/>
              <a:t>Horatio is a good friend of Hamlet’s and a fellow scholar</a:t>
            </a:r>
          </a:p>
          <a:p>
            <a:r>
              <a:rPr lang="en-GB" dirty="0" smtClean="0"/>
              <a:t>The king/ Old Hamlet is Hamlet’s dead father</a:t>
            </a:r>
          </a:p>
          <a:p>
            <a:r>
              <a:rPr lang="en-GB" dirty="0" smtClean="0"/>
              <a:t>Hamlet referred to first as ‘young Hamlet’ </a:t>
            </a:r>
          </a:p>
          <a:p>
            <a:r>
              <a:rPr lang="en-GB" dirty="0" err="1" smtClean="0"/>
              <a:t>Fortinbras</a:t>
            </a:r>
            <a:r>
              <a:rPr lang="en-GB" dirty="0" smtClean="0"/>
              <a:t> of Norway is the old King that Hamlet’s father killed; ‘young </a:t>
            </a:r>
            <a:r>
              <a:rPr lang="en-GB" dirty="0" err="1" smtClean="0"/>
              <a:t>Fortinbras</a:t>
            </a:r>
            <a:r>
              <a:rPr lang="en-GB" dirty="0" smtClean="0"/>
              <a:t>’ is his son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/>
              <a:t>W</a:t>
            </a:r>
            <a:r>
              <a:rPr lang="en-GB" b="1" dirty="0" smtClean="0"/>
              <a:t>e are given at outsider’s </a:t>
            </a:r>
            <a:r>
              <a:rPr lang="en-GB" b="1" dirty="0" smtClean="0"/>
              <a:t>perspective of the court – why might this be? 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12" y="365125"/>
            <a:ext cx="224790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88" y="3160175"/>
            <a:ext cx="4078224" cy="22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Summing up – make notes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41394" cy="4497902"/>
          </a:xfrm>
        </p:spPr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Key quotes from the scene?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Most important techniques used here?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Themes and ideas?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As an opening, what kind of expectations does this scene create?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86" y="1543587"/>
            <a:ext cx="5080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7865" y="425003"/>
            <a:ext cx="866748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Arial Rounded MT Bold" panose="020F0704030504030204" pitchFamily="34" charset="0"/>
              </a:rPr>
              <a:t> ‘In the opening scene, the soldiers do something fundamental to the play: they ask questions...Questions are only asked when people are uncertain. This is the world of </a:t>
            </a:r>
            <a:r>
              <a:rPr lang="en-GB" sz="2500" i="1" dirty="0">
                <a:latin typeface="Arial Rounded MT Bold" panose="020F0704030504030204" pitchFamily="34" charset="0"/>
              </a:rPr>
              <a:t>Hamlet</a:t>
            </a:r>
            <a:r>
              <a:rPr lang="en-GB" sz="2500" dirty="0">
                <a:latin typeface="Arial Rounded MT Bold" panose="020F0704030504030204" pitchFamily="34" charset="0"/>
              </a:rPr>
              <a:t>.’ (Richard Gill, </a:t>
            </a:r>
            <a:r>
              <a:rPr lang="en-GB" sz="2500" i="1" dirty="0">
                <a:latin typeface="Arial Rounded MT Bold" panose="020F0704030504030204" pitchFamily="34" charset="0"/>
              </a:rPr>
              <a:t>Mastering Shakespeare</a:t>
            </a:r>
            <a:r>
              <a:rPr lang="en-GB" sz="2500" dirty="0">
                <a:latin typeface="Arial Rounded MT Bold" panose="020F0704030504030204" pitchFamily="34" charset="0"/>
              </a:rPr>
              <a:t>, p235) </a:t>
            </a:r>
          </a:p>
          <a:p>
            <a:endParaRPr lang="en-GB" sz="2500" u="sng" dirty="0" smtClean="0">
              <a:latin typeface="Arial Rounded MT Bold" panose="020F0704030504030204" pitchFamily="34" charset="0"/>
            </a:endParaRPr>
          </a:p>
          <a:p>
            <a:r>
              <a:rPr lang="en-GB" sz="2500" u="sng" dirty="0" smtClean="0">
                <a:latin typeface="Arial Rounded MT Bold" panose="020F0704030504030204" pitchFamily="34" charset="0"/>
              </a:rPr>
              <a:t>What </a:t>
            </a:r>
            <a:r>
              <a:rPr lang="en-GB" sz="2500" u="sng" dirty="0">
                <a:latin typeface="Arial Rounded MT Bold" panose="020F0704030504030204" pitchFamily="34" charset="0"/>
              </a:rPr>
              <a:t>uncertainties and questions are apparent at the end of the first scene?</a:t>
            </a:r>
            <a:endParaRPr lang="en-GB" sz="2500" dirty="0">
              <a:latin typeface="Arial Rounded MT Bold" panose="020F070403050403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056" y="3773510"/>
            <a:ext cx="3467100" cy="27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3792"/>
            <a:ext cx="10515600" cy="5623171"/>
          </a:xfrm>
        </p:spPr>
        <p:txBody>
          <a:bodyPr/>
          <a:lstStyle/>
          <a:p>
            <a:pPr marL="0" lv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The question is divided into two parts. </a:t>
            </a:r>
            <a:endParaRPr lang="en-GB" dirty="0" smtClean="0">
              <a:latin typeface="Arial Rounded MT Bold" panose="020F0704030504030204" pitchFamily="34" charset="0"/>
            </a:endParaRPr>
          </a:p>
          <a:p>
            <a:pPr marL="0" lv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lvl="0" indent="0">
              <a:buNone/>
            </a:pPr>
            <a:endParaRPr lang="en-GB" dirty="0" smtClean="0">
              <a:latin typeface="Arial Rounded MT Bold" panose="020F0704030504030204" pitchFamily="34" charset="0"/>
            </a:endParaRPr>
          </a:p>
          <a:p>
            <a:pPr marL="0" lvl="0" indent="0">
              <a:buNone/>
            </a:pPr>
            <a:r>
              <a:rPr lang="en-GB" dirty="0" smtClean="0">
                <a:latin typeface="Arial Rounded MT Bold" panose="020F0704030504030204" pitchFamily="34" charset="0"/>
              </a:rPr>
              <a:t>The </a:t>
            </a:r>
            <a:r>
              <a:rPr lang="en-GB" u="sng" dirty="0">
                <a:latin typeface="Arial Rounded MT Bold" panose="020F0704030504030204" pitchFamily="34" charset="0"/>
              </a:rPr>
              <a:t>first part</a:t>
            </a:r>
            <a:r>
              <a:rPr lang="en-GB" dirty="0">
                <a:latin typeface="Arial Rounded MT Bold" panose="020F0704030504030204" pitchFamily="34" charset="0"/>
              </a:rPr>
              <a:t> will ask you to consider an extract from the play and analyse it closely, considering its relation to the play as a whole. </a:t>
            </a:r>
            <a:endParaRPr lang="en-GB" dirty="0" smtClean="0">
              <a:latin typeface="Arial Rounded MT Bold" panose="020F0704030504030204" pitchFamily="34" charset="0"/>
            </a:endParaRPr>
          </a:p>
          <a:p>
            <a:pPr marL="0" lv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lvl="0" indent="0">
              <a:buNone/>
            </a:pPr>
            <a:r>
              <a:rPr lang="en-GB" dirty="0" smtClean="0">
                <a:latin typeface="Arial Rounded MT Bold" panose="020F0704030504030204" pitchFamily="34" charset="0"/>
              </a:rPr>
              <a:t>The </a:t>
            </a:r>
            <a:r>
              <a:rPr lang="en-GB" u="sng" dirty="0">
                <a:latin typeface="Arial Rounded MT Bold" panose="020F0704030504030204" pitchFamily="34" charset="0"/>
              </a:rPr>
              <a:t>second part</a:t>
            </a:r>
            <a:r>
              <a:rPr lang="en-GB" dirty="0">
                <a:latin typeface="Arial Rounded MT Bold" panose="020F0704030504030204" pitchFamily="34" charset="0"/>
              </a:rPr>
              <a:t> will ask you a more general question about the play, such as: ‘In the world of </a:t>
            </a:r>
            <a:r>
              <a:rPr lang="en-GB" i="1" dirty="0">
                <a:latin typeface="Arial Rounded MT Bold" panose="020F0704030504030204" pitchFamily="34" charset="0"/>
              </a:rPr>
              <a:t>Hamlet</a:t>
            </a:r>
            <a:r>
              <a:rPr lang="en-GB" dirty="0">
                <a:latin typeface="Arial Rounded MT Bold" panose="020F0704030504030204" pitchFamily="34" charset="0"/>
              </a:rPr>
              <a:t>, trust is a rare commodity.’ How far and in what ways do you agree with this view of the play?</a:t>
            </a: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0761"/>
            <a:ext cx="10515600" cy="5726202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Arial" pitchFamily="34" charset="0"/>
                <a:cs typeface="Arial" pitchFamily="34" charset="0"/>
              </a:rPr>
              <a:t>ASSESSMENT – 75 MINUTES, CLOSED BOOK</a:t>
            </a:r>
          </a:p>
          <a:p>
            <a:r>
              <a:rPr lang="en-GB" u="sng" dirty="0">
                <a:latin typeface="Arial Rounded MT Bold" panose="020F0704030504030204" pitchFamily="34" charset="0"/>
                <a:cs typeface="Arial" pitchFamily="34" charset="0"/>
              </a:rPr>
              <a:t>Part 1- close analysis of extract from play /15</a:t>
            </a:r>
            <a:endParaRPr lang="en-GB" dirty="0">
              <a:latin typeface="Arial Rounded MT Bold" panose="020F0704030504030204" pitchFamily="34" charset="0"/>
              <a:cs typeface="Arial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  <a:cs typeface="Arial" pitchFamily="34" charset="0"/>
              </a:rPr>
              <a:t>AO2  (75%) Detailed discussion of effects of language, form and structure/ effective analytical methods/ use of quotations</a:t>
            </a:r>
          </a:p>
          <a:p>
            <a:r>
              <a:rPr lang="en-GB" dirty="0">
                <a:latin typeface="Arial Rounded MT Bold" panose="020F0704030504030204" pitchFamily="34" charset="0"/>
                <a:cs typeface="Arial" pitchFamily="34" charset="0"/>
              </a:rPr>
              <a:t>AO1 (25%) Detailed understanding of the text/ coherent argument/ use of critical concepts and terminology</a:t>
            </a:r>
          </a:p>
          <a:p>
            <a:r>
              <a:rPr lang="en-GB" u="sng" dirty="0">
                <a:latin typeface="Arial Rounded MT Bold" panose="020F0704030504030204" pitchFamily="34" charset="0"/>
                <a:cs typeface="Arial" pitchFamily="34" charset="0"/>
              </a:rPr>
              <a:t>Part 2 – critical argument based on an interpretation /15</a:t>
            </a:r>
            <a:endParaRPr lang="en-GB" dirty="0">
              <a:latin typeface="Arial Rounded MT Bold" panose="020F0704030504030204" pitchFamily="34" charset="0"/>
              <a:cs typeface="Arial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  <a:cs typeface="Arial" pitchFamily="34" charset="0"/>
              </a:rPr>
              <a:t>AO1 (50%) Detailed understanding of the text/ coherent argument/ use of critical concepts and terminology</a:t>
            </a:r>
          </a:p>
          <a:p>
            <a:r>
              <a:rPr lang="en-GB" dirty="0">
                <a:latin typeface="Arial Rounded MT Bold" panose="020F0704030504030204" pitchFamily="34" charset="0"/>
                <a:cs typeface="Arial" pitchFamily="34" charset="0"/>
              </a:rPr>
              <a:t>AO5 (50%) Exploration of different interpretations/ critical reception and views over time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5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A story of revenge… </a:t>
            </a:r>
            <a:r>
              <a:rPr lang="en-GB" dirty="0" err="1" smtClean="0">
                <a:latin typeface="Arial Rounded MT Bold" panose="020F0704030504030204" pitchFamily="34" charset="0"/>
              </a:rPr>
              <a:t>Saxo</a:t>
            </a:r>
            <a:r>
              <a:rPr lang="en-GB" dirty="0" smtClean="0">
                <a:latin typeface="Arial Rounded MT Bold" panose="020F0704030504030204" pitchFamily="34" charset="0"/>
              </a:rPr>
              <a:t> Grammaticus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63366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Based on a twelfth century revenge story about an early Prince of Denmark, </a:t>
            </a:r>
            <a:r>
              <a:rPr lang="en-GB" dirty="0" err="1" smtClean="0">
                <a:latin typeface="Arial Rounded MT Bold" panose="020F0704030504030204" pitchFamily="34" charset="0"/>
              </a:rPr>
              <a:t>Amleth</a:t>
            </a:r>
            <a:r>
              <a:rPr lang="en-GB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Published in Latin in 1514 but Shakespeare probably read 1570 French translation of the story by Francois de </a:t>
            </a:r>
            <a:r>
              <a:rPr lang="en-GB" dirty="0" err="1" smtClean="0">
                <a:latin typeface="Arial Rounded MT Bold" panose="020F0704030504030204" pitchFamily="34" charset="0"/>
              </a:rPr>
              <a:t>Belleforest</a:t>
            </a:r>
            <a:endParaRPr lang="en-GB" dirty="0" smtClean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Other influences: Roman dramatist, Seneca, Thomas Kyd’s </a:t>
            </a:r>
            <a:r>
              <a:rPr lang="en-GB" i="1" dirty="0" smtClean="0">
                <a:latin typeface="Arial Rounded MT Bold" panose="020F0704030504030204" pitchFamily="34" charset="0"/>
              </a:rPr>
              <a:t>The Spanish Tragedy</a:t>
            </a:r>
            <a:r>
              <a:rPr lang="en-GB" dirty="0" smtClean="0">
                <a:latin typeface="Arial Rounded MT Bold" panose="020F0704030504030204" pitchFamily="34" charset="0"/>
              </a:rPr>
              <a:t>, and a play, now lost, known as </a:t>
            </a:r>
            <a:r>
              <a:rPr lang="en-GB" i="1" dirty="0" smtClean="0">
                <a:latin typeface="Arial Rounded MT Bold" panose="020F0704030504030204" pitchFamily="34" charset="0"/>
              </a:rPr>
              <a:t>Ur-Hamlet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355" y="1690688"/>
            <a:ext cx="3314096" cy="43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296215"/>
            <a:ext cx="11320530" cy="60530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5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Amleth’s</a:t>
            </a:r>
            <a:r>
              <a:rPr lang="en-GB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father is the King of Denmark. He defeats the King of Norway in a duel, but is murdered by Feng, his own brother. Feng quickly marries the queen, </a:t>
            </a:r>
            <a:r>
              <a:rPr lang="en-GB" sz="35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Gerutha</a:t>
            </a:r>
            <a:r>
              <a:rPr lang="en-GB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GB" sz="35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Amleth’s</a:t>
            </a:r>
            <a:r>
              <a:rPr lang="en-GB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mother. In pursuit of revenge, </a:t>
            </a:r>
            <a:r>
              <a:rPr lang="en-GB" sz="35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Amleth</a:t>
            </a:r>
            <a:r>
              <a:rPr lang="en-GB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feigns madness (in Danish, </a:t>
            </a:r>
            <a:r>
              <a:rPr lang="en-GB" sz="35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amleth</a:t>
            </a:r>
            <a:r>
              <a:rPr lang="en-GB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meant simpleton or idiot). But his language is such a mix of insanity and cleverness that he is tested in several ways by Feng. </a:t>
            </a:r>
          </a:p>
          <a:p>
            <a:pPr marL="0" indent="0">
              <a:buNone/>
            </a:pPr>
            <a:r>
              <a:rPr lang="en-GB" sz="35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Amleth</a:t>
            </a:r>
            <a:r>
              <a:rPr lang="en-GB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is sent away to England but returns, battling successfully with several members of Feng’s court, before seeking out Feng and killing him. He makes a public speech to defend and justify what he has done; the people are delighted, feeling </a:t>
            </a:r>
            <a:r>
              <a:rPr lang="en-GB" sz="35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Amleth</a:t>
            </a:r>
            <a:r>
              <a:rPr lang="en-GB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has freed them from Feng’s tyranny. </a:t>
            </a:r>
            <a:r>
              <a:rPr lang="en-GB" sz="35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Amleth</a:t>
            </a:r>
            <a:r>
              <a:rPr lang="en-GB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is declared King and has a long successful reign, ending only when is killed in battle.</a:t>
            </a:r>
          </a:p>
          <a:p>
            <a:pPr marL="0" indent="0">
              <a:buNone/>
            </a:pPr>
            <a:endParaRPr lang="en-GB" sz="35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GB" sz="35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ONGOING QUESTIONS: WHAT ADDITIONS/ CHANGES DOES SHAKESPEARE MAKE TO THE ORIGINAL SOURCE STORY AND WHY? </a:t>
            </a:r>
          </a:p>
        </p:txBody>
      </p:sp>
    </p:spTree>
    <p:extLst>
      <p:ext uri="{BB962C8B-B14F-4D97-AF65-F5344CB8AC3E}">
        <p14:creationId xmlns:p14="http://schemas.microsoft.com/office/powerpoint/2010/main" val="37591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The title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2928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 Rounded MT Bold" panose="020F0704030504030204" pitchFamily="34" charset="0"/>
              </a:rPr>
              <a:t>‘</a:t>
            </a:r>
            <a:r>
              <a:rPr lang="en-GB" dirty="0">
                <a:latin typeface="Arial Rounded MT Bold" panose="020F0704030504030204" pitchFamily="34" charset="0"/>
              </a:rPr>
              <a:t>The Tragedy of Hamlet, Prince of Denmark’ </a:t>
            </a:r>
          </a:p>
          <a:p>
            <a:pPr marL="0" indent="0">
              <a:buNone/>
            </a:pPr>
            <a:endParaRPr lang="en-GB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 Rounded MT Bold" panose="020F0704030504030204" pitchFamily="34" charset="0"/>
              </a:rPr>
              <a:t>Now </a:t>
            </a:r>
            <a:r>
              <a:rPr lang="en-GB" dirty="0">
                <a:latin typeface="Arial Rounded MT Bold" panose="020F0704030504030204" pitchFamily="34" charset="0"/>
              </a:rPr>
              <a:t>known simply as </a:t>
            </a:r>
            <a:r>
              <a:rPr lang="en-GB" dirty="0" smtClean="0">
                <a:latin typeface="Arial Rounded MT Bold" panose="020F0704030504030204" pitchFamily="34" charset="0"/>
              </a:rPr>
              <a:t>‘Hamlet’ </a:t>
            </a:r>
            <a:r>
              <a:rPr lang="en-GB" dirty="0">
                <a:latin typeface="Arial Rounded MT Bold" panose="020F0704030504030204" pitchFamily="34" charset="0"/>
              </a:rPr>
              <a:t>– what are the implications?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154" y="1825625"/>
            <a:ext cx="3010101" cy="30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462" y="2228045"/>
            <a:ext cx="9504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/>
              <a:t>Who’s there?</a:t>
            </a:r>
          </a:p>
          <a:p>
            <a:pPr algn="ctr"/>
            <a:r>
              <a:rPr lang="en-GB" sz="3200" b="1" dirty="0" smtClean="0"/>
              <a:t>What kind of atmosphere does this first line create?</a:t>
            </a:r>
            <a:r>
              <a:rPr lang="en-GB" sz="9600" b="1" dirty="0" smtClean="0"/>
              <a:t> </a:t>
            </a:r>
            <a:endParaRPr lang="en-GB" sz="9600" b="1" dirty="0"/>
          </a:p>
        </p:txBody>
      </p:sp>
    </p:spTree>
    <p:extLst>
      <p:ext uri="{BB962C8B-B14F-4D97-AF65-F5344CB8AC3E}">
        <p14:creationId xmlns:p14="http://schemas.microsoft.com/office/powerpoint/2010/main" val="33766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367240"/>
            <a:ext cx="5261892" cy="3522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46" y="4099977"/>
            <a:ext cx="3911821" cy="2609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79" y="692721"/>
            <a:ext cx="2871216" cy="2871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3228" y="4314423"/>
            <a:ext cx="43916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latin typeface="Arial Rounded MT Bold" panose="020F0704030504030204" pitchFamily="34" charset="0"/>
              </a:rPr>
              <a:t>The Globe Theatre, London</a:t>
            </a:r>
            <a:endParaRPr lang="en-GB" sz="25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Drama activity – two volunteers please!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5921" y="2051620"/>
            <a:ext cx="6067425" cy="34099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12572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Focusing on gaps in metre… how do they contribute to atmosphere?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3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910</Words>
  <Application>Microsoft Office PowerPoint</Application>
  <PresentationFormat>Widescreen</PresentationFormat>
  <Paragraphs>70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Arabic Typesetting</vt:lpstr>
      <vt:lpstr>Arial</vt:lpstr>
      <vt:lpstr>Arial Rounded MT Bold</vt:lpstr>
      <vt:lpstr>Calibri</vt:lpstr>
      <vt:lpstr>Calibri Light</vt:lpstr>
      <vt:lpstr>Office Theme</vt:lpstr>
      <vt:lpstr>Assessment objectives</vt:lpstr>
      <vt:lpstr>PowerPoint Presentation</vt:lpstr>
      <vt:lpstr>PowerPoint Presentation</vt:lpstr>
      <vt:lpstr>A story of revenge… Saxo Grammaticus</vt:lpstr>
      <vt:lpstr>PowerPoint Presentation</vt:lpstr>
      <vt:lpstr>The title</vt:lpstr>
      <vt:lpstr>PowerPoint Presentation</vt:lpstr>
      <vt:lpstr>PowerPoint Presentation</vt:lpstr>
      <vt:lpstr>Drama activity – two volunteers please! </vt:lpstr>
      <vt:lpstr>Reminder – iambic pentameter</vt:lpstr>
      <vt:lpstr>When we begin… ‘in medias res’ … in the middle of things…  </vt:lpstr>
      <vt:lpstr>First questions….</vt:lpstr>
      <vt:lpstr>Act 1, scene 1 – reminders as we read</vt:lpstr>
      <vt:lpstr>Summing up – make notes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Sofie Khachik</dc:creator>
  <cp:lastModifiedBy>Ballantyne H C</cp:lastModifiedBy>
  <cp:revision>15</cp:revision>
  <cp:lastPrinted>2016-09-02T15:40:05Z</cp:lastPrinted>
  <dcterms:created xsi:type="dcterms:W3CDTF">2015-09-10T15:56:58Z</dcterms:created>
  <dcterms:modified xsi:type="dcterms:W3CDTF">2020-09-10T08:36:29Z</dcterms:modified>
</cp:coreProperties>
</file>