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29"/>
  </p:notesMasterIdLst>
  <p:sldIdLst>
    <p:sldId id="273" r:id="rId5"/>
    <p:sldId id="274" r:id="rId6"/>
    <p:sldId id="625" r:id="rId7"/>
    <p:sldId id="451" r:id="rId8"/>
    <p:sldId id="496" r:id="rId9"/>
    <p:sldId id="503" r:id="rId10"/>
    <p:sldId id="497" r:id="rId11"/>
    <p:sldId id="498" r:id="rId12"/>
    <p:sldId id="499" r:id="rId13"/>
    <p:sldId id="506" r:id="rId14"/>
    <p:sldId id="522" r:id="rId15"/>
    <p:sldId id="523" r:id="rId16"/>
    <p:sldId id="521" r:id="rId17"/>
    <p:sldId id="510" r:id="rId18"/>
    <p:sldId id="505" r:id="rId19"/>
    <p:sldId id="500" r:id="rId20"/>
    <p:sldId id="501" r:id="rId21"/>
    <p:sldId id="513" r:id="rId22"/>
    <p:sldId id="514" r:id="rId23"/>
    <p:sldId id="520" r:id="rId24"/>
    <p:sldId id="519" r:id="rId25"/>
    <p:sldId id="432" r:id="rId26"/>
    <p:sldId id="524" r:id="rId27"/>
    <p:sldId id="326"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1E7C78-CC6B-4BAA-AFED-31C6484E0AEF}" v="1" dt="2022-06-14T08:43:14.6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95687"/>
  </p:normalViewPr>
  <p:slideViewPr>
    <p:cSldViewPr snapToGrid="0" snapToObjects="1">
      <p:cViewPr varScale="1">
        <p:scale>
          <a:sx n="68" d="100"/>
          <a:sy n="68" d="100"/>
        </p:scale>
        <p:origin x="127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Wallace" userId="4013747d-563c-42aa-bf01-70dd3c96ac1a" providerId="ADAL" clId="{2F240DC2-E2AB-4D39-8FCC-6610207CB831}"/>
    <pc:docChg chg="delSld delMainMaster">
      <pc:chgData name="Nick Wallace" userId="4013747d-563c-42aa-bf01-70dd3c96ac1a" providerId="ADAL" clId="{2F240DC2-E2AB-4D39-8FCC-6610207CB831}" dt="2021-08-27T11:51:53.407" v="0" actId="47"/>
      <pc:docMkLst>
        <pc:docMk/>
      </pc:docMkLst>
      <pc:sldChg chg="del">
        <pc:chgData name="Nick Wallace" userId="4013747d-563c-42aa-bf01-70dd3c96ac1a" providerId="ADAL" clId="{2F240DC2-E2AB-4D39-8FCC-6610207CB831}" dt="2021-08-27T11:51:53.407" v="0" actId="47"/>
        <pc:sldMkLst>
          <pc:docMk/>
          <pc:sldMk cId="2962779521" sldId="328"/>
        </pc:sldMkLst>
      </pc:sldChg>
      <pc:sldMasterChg chg="del delSldLayout">
        <pc:chgData name="Nick Wallace" userId="4013747d-563c-42aa-bf01-70dd3c96ac1a" providerId="ADAL" clId="{2F240DC2-E2AB-4D39-8FCC-6610207CB831}" dt="2021-08-27T11:51:53.407" v="0" actId="47"/>
        <pc:sldMasterMkLst>
          <pc:docMk/>
          <pc:sldMasterMk cId="2807405668" sldId="2147483674"/>
        </pc:sldMasterMkLst>
        <pc:sldLayoutChg chg="del">
          <pc:chgData name="Nick Wallace" userId="4013747d-563c-42aa-bf01-70dd3c96ac1a" providerId="ADAL" clId="{2F240DC2-E2AB-4D39-8FCC-6610207CB831}" dt="2021-08-27T11:51:53.407" v="0" actId="47"/>
          <pc:sldLayoutMkLst>
            <pc:docMk/>
            <pc:sldMasterMk cId="2807405668" sldId="2147483674"/>
            <pc:sldLayoutMk cId="13607390" sldId="2147483675"/>
          </pc:sldLayoutMkLst>
        </pc:sldLayoutChg>
      </pc:sldMasterChg>
    </pc:docChg>
  </pc:docChgLst>
  <pc:docChgLst>
    <pc:chgData name="Michlyn Caffrey" userId="762c582e-cfa0-4eba-9e72-f878cb725417" providerId="ADAL" clId="{9E202C81-C154-EA41-AA49-FA3BA7E913AA}"/>
    <pc:docChg chg="modSld">
      <pc:chgData name="Michlyn Caffrey" userId="762c582e-cfa0-4eba-9e72-f878cb725417" providerId="ADAL" clId="{9E202C81-C154-EA41-AA49-FA3BA7E913AA}" dt="2021-06-14T16:10:50.794" v="15" actId="113"/>
      <pc:docMkLst>
        <pc:docMk/>
      </pc:docMkLst>
      <pc:sldChg chg="modSp mod">
        <pc:chgData name="Michlyn Caffrey" userId="762c582e-cfa0-4eba-9e72-f878cb725417" providerId="ADAL" clId="{9E202C81-C154-EA41-AA49-FA3BA7E913AA}" dt="2021-06-14T16:10:50.794" v="15" actId="113"/>
        <pc:sldMkLst>
          <pc:docMk/>
          <pc:sldMk cId="4267983176" sldId="274"/>
        </pc:sldMkLst>
        <pc:graphicFrameChg chg="mod modGraphic">
          <ac:chgData name="Michlyn Caffrey" userId="762c582e-cfa0-4eba-9e72-f878cb725417" providerId="ADAL" clId="{9E202C81-C154-EA41-AA49-FA3BA7E913AA}" dt="2021-06-14T16:10:50.794" v="15" actId="113"/>
          <ac:graphicFrameMkLst>
            <pc:docMk/>
            <pc:sldMk cId="4267983176" sldId="274"/>
            <ac:graphicFrameMk id="4" creationId="{00000000-0000-0000-0000-000000000000}"/>
          </ac:graphicFrameMkLst>
        </pc:graphicFrameChg>
      </pc:sldChg>
      <pc:sldChg chg="modSp">
        <pc:chgData name="Michlyn Caffrey" userId="762c582e-cfa0-4eba-9e72-f878cb725417" providerId="ADAL" clId="{9E202C81-C154-EA41-AA49-FA3BA7E913AA}" dt="2021-06-14T16:10:18.782" v="12" actId="20577"/>
        <pc:sldMkLst>
          <pc:docMk/>
          <pc:sldMk cId="1878952943" sldId="625"/>
        </pc:sldMkLst>
        <pc:spChg chg="mod">
          <ac:chgData name="Michlyn Caffrey" userId="762c582e-cfa0-4eba-9e72-f878cb725417" providerId="ADAL" clId="{9E202C81-C154-EA41-AA49-FA3BA7E913AA}" dt="2021-06-14T16:10:15.664" v="6" actId="5793"/>
          <ac:spMkLst>
            <pc:docMk/>
            <pc:sldMk cId="1878952943" sldId="625"/>
            <ac:spMk id="4" creationId="{00000000-0000-0000-0000-000000000000}"/>
          </ac:spMkLst>
        </pc:spChg>
        <pc:spChg chg="mod">
          <ac:chgData name="Michlyn Caffrey" userId="762c582e-cfa0-4eba-9e72-f878cb725417" providerId="ADAL" clId="{9E202C81-C154-EA41-AA49-FA3BA7E913AA}" dt="2021-06-14T16:10:18.782" v="12" actId="20577"/>
          <ac:spMkLst>
            <pc:docMk/>
            <pc:sldMk cId="1878952943" sldId="625"/>
            <ac:spMk id="11" creationId="{EA2ABA98-78E5-2B40-B28B-52D499B591A0}"/>
          </ac:spMkLst>
        </pc:spChg>
      </pc:sldChg>
    </pc:docChg>
  </pc:docChgLst>
  <pc:docChgLst>
    <pc:chgData name="Amelia Gann" userId="a95102bd-f64e-4ce2-9edd-ab4cfddf1826" providerId="ADAL" clId="{E51E7C78-CC6B-4BAA-AFED-31C6484E0AEF}"/>
    <pc:docChg chg="addSld modSld">
      <pc:chgData name="Amelia Gann" userId="a95102bd-f64e-4ce2-9edd-ab4cfddf1826" providerId="ADAL" clId="{E51E7C78-CC6B-4BAA-AFED-31C6484E0AEF}" dt="2022-06-14T08:43:14.620" v="0"/>
      <pc:docMkLst>
        <pc:docMk/>
      </pc:docMkLst>
      <pc:sldChg chg="add">
        <pc:chgData name="Amelia Gann" userId="a95102bd-f64e-4ce2-9edd-ab4cfddf1826" providerId="ADAL" clId="{E51E7C78-CC6B-4BAA-AFED-31C6484E0AEF}" dt="2022-06-14T08:43:14.620" v="0"/>
        <pc:sldMkLst>
          <pc:docMk/>
          <pc:sldMk cId="4248340963" sldId="32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F57393-86F5-DC41-B063-C4A7A91DCB4D}" type="datetimeFigureOut">
              <a:rPr lang="en-US" smtClean="0"/>
              <a:t>6/14/2022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066C91-7D7D-6B47-8D6B-AC6F26E7EB2B}" type="slidenum">
              <a:rPr lang="en-US" smtClean="0"/>
              <a:t>‹#›</a:t>
            </a:fld>
            <a:endParaRPr lang="en-US"/>
          </a:p>
        </p:txBody>
      </p:sp>
    </p:spTree>
    <p:extLst>
      <p:ext uri="{BB962C8B-B14F-4D97-AF65-F5344CB8AC3E}">
        <p14:creationId xmlns:p14="http://schemas.microsoft.com/office/powerpoint/2010/main" val="3415046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96D01-B61C-4A4D-AD74-E4A6453345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9762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066C91-7D7D-6B47-8D6B-AC6F26E7EB2B}" type="slidenum">
              <a:rPr lang="en-US" smtClean="0"/>
              <a:t>19</a:t>
            </a:fld>
            <a:endParaRPr lang="en-US"/>
          </a:p>
        </p:txBody>
      </p:sp>
    </p:spTree>
    <p:extLst>
      <p:ext uri="{BB962C8B-B14F-4D97-AF65-F5344CB8AC3E}">
        <p14:creationId xmlns:p14="http://schemas.microsoft.com/office/powerpoint/2010/main" val="2519590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066C91-7D7D-6B47-8D6B-AC6F26E7EB2B}" type="slidenum">
              <a:rPr lang="en-US" smtClean="0"/>
              <a:t>21</a:t>
            </a:fld>
            <a:endParaRPr lang="en-US"/>
          </a:p>
        </p:txBody>
      </p:sp>
    </p:spTree>
    <p:extLst>
      <p:ext uri="{BB962C8B-B14F-4D97-AF65-F5344CB8AC3E}">
        <p14:creationId xmlns:p14="http://schemas.microsoft.com/office/powerpoint/2010/main" val="2105219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0DA85F-09D0-4248-B807-484CC974D749}" type="slidenum">
              <a:rPr lang="en-GB" smtClean="0"/>
              <a:t>24</a:t>
            </a:fld>
            <a:endParaRPr lang="en-GB"/>
          </a:p>
        </p:txBody>
      </p:sp>
    </p:spTree>
    <p:extLst>
      <p:ext uri="{BB962C8B-B14F-4D97-AF65-F5344CB8AC3E}">
        <p14:creationId xmlns:p14="http://schemas.microsoft.com/office/powerpoint/2010/main" val="3600744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p:cNvSpPr txBox="1"/>
          <p:nvPr userDrawn="1"/>
        </p:nvSpPr>
        <p:spPr>
          <a:xfrm rot="16200000">
            <a:off x="-3075057" y="3075057"/>
            <a:ext cx="6858000" cy="707886"/>
          </a:xfrm>
          <a:prstGeom prst="rect">
            <a:avLst/>
          </a:prstGeom>
          <a:solidFill>
            <a:srgbClr val="FFC000"/>
          </a:solidFill>
        </p:spPr>
        <p:txBody>
          <a:bodyPr wrap="square" rtlCol="0">
            <a:spAutoFit/>
          </a:bodyPr>
          <a:lstStyle/>
          <a:p>
            <a:pPr algn="ctr"/>
            <a:endParaRPr lang="en-GB" sz="4000" b="1"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275789028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extBox 6"/>
          <p:cNvSpPr txBox="1"/>
          <p:nvPr/>
        </p:nvSpPr>
        <p:spPr>
          <a:xfrm rot="16200000">
            <a:off x="-3075057" y="3075057"/>
            <a:ext cx="6858000" cy="707886"/>
          </a:xfrm>
          <a:prstGeom prst="rect">
            <a:avLst/>
          </a:prstGeom>
          <a:solidFill>
            <a:srgbClr val="FFC000"/>
          </a:solidFill>
        </p:spPr>
        <p:txBody>
          <a:bodyPr wrap="square" rtlCol="0">
            <a:spAutoFit/>
          </a:bodyPr>
          <a:lstStyle/>
          <a:p>
            <a:pPr algn="ctr"/>
            <a:endParaRPr lang="en-GB" sz="4000" b="1"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3835786314"/>
      </p:ext>
    </p:extLst>
  </p:cSld>
  <p:clrMap bg1="dk1" tx1="lt1" bg2="dk2" tx2="lt2" accent1="accent1" accent2="accent2" accent3="accent3" accent4="accent4" accent5="accent5" accent6="accent6" hlink="hlink" folHlink="folHlink"/>
  <p:sldLayoutIdLst>
    <p:sldLayoutId id="214748367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forms.office.com/Pages/ResponsePage.aspx?id=dBTLADSljUaCn2NuzjLCTHJLiI302r5AmDJRSl_MTiNUQjJaNFAyMkVXOE1UM0xXNEEwMkxJWDk4MC4u"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55576" y="2274838"/>
            <a:ext cx="8303337"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 this lesson, students will be mastering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Mastery Content: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 the Victorian era, Christian schools used the idea of hell to control children into fearing God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Helen does not accept this view of God and the afterlife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Helen believes that all Christians will be accepted into heaven if they repent their sins and accept Jesus as their saviour</a:t>
            </a:r>
          </a:p>
          <a:p>
            <a:pPr marR="0" lvl="0" algn="l" defTabSz="914400" rtl="0" eaLnBrk="1" fontAlgn="auto" latinLnBrk="0" hangingPunct="1">
              <a:lnSpc>
                <a:spcPct val="100000"/>
              </a:lnSpc>
              <a:spcBef>
                <a:spcPts val="0"/>
              </a:spcBef>
              <a:spcAft>
                <a:spcPts val="0"/>
              </a:spcAft>
              <a:buClrTx/>
              <a:buSzTx/>
              <a:tabLst/>
              <a:defRPr/>
            </a:pPr>
            <a:r>
              <a:rPr lang="en-GB" b="1" dirty="0">
                <a:solidFill>
                  <a:prstClr val="black"/>
                </a:solidFill>
                <a:latin typeface="Century Gothic" panose="020B0502020202020204" pitchFamily="34" charset="0"/>
              </a:rPr>
              <a:t>Learning Objective:</a:t>
            </a:r>
          </a:p>
          <a:p>
            <a:pPr lvl="0" defTabSz="914400"/>
            <a:r>
              <a:rPr lang="en-GB" dirty="0">
                <a:solidFill>
                  <a:prstClr val="black"/>
                </a:solidFill>
                <a:latin typeface="Century Gothic" panose="020B0502020202020204" pitchFamily="34" charset="0"/>
              </a:rPr>
              <a:t>To learn about Helen’s Christian beliefs. </a:t>
            </a:r>
            <a:endParaRPr kumimoji="0" lang="en-GB" sz="18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 name="TextBox 3"/>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Mastery Content</a:t>
            </a:r>
          </a:p>
        </p:txBody>
      </p:sp>
    </p:spTree>
    <p:extLst>
      <p:ext uri="{BB962C8B-B14F-4D97-AF65-F5344CB8AC3E}">
        <p14:creationId xmlns:p14="http://schemas.microsoft.com/office/powerpoint/2010/main" val="404193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692" y="72787"/>
            <a:ext cx="8307507" cy="9079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Quick Check</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Discuss the answers to these questions with a partner. </a:t>
            </a:r>
          </a:p>
        </p:txBody>
      </p:sp>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
        <p:nvSpPr>
          <p:cNvPr id="11" name="TextBox 10"/>
          <p:cNvSpPr txBox="1"/>
          <p:nvPr/>
        </p:nvSpPr>
        <p:spPr>
          <a:xfrm>
            <a:off x="764692" y="1196752"/>
            <a:ext cx="8307507" cy="172354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What faults does Helen say she has?</a:t>
            </a:r>
          </a:p>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How does Miss Temple treat Helen?</a:t>
            </a:r>
          </a:p>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How does Jane feel about the way Helen behaves with Miss Temple and Miss Scatcherd?</a:t>
            </a:r>
          </a:p>
        </p:txBody>
      </p:sp>
      <p:pic>
        <p:nvPicPr>
          <p:cNvPr id="5" name="Picture 4">
            <a:extLst>
              <a:ext uri="{FF2B5EF4-FFF2-40B4-BE49-F238E27FC236}">
                <a16:creationId xmlns:a16="http://schemas.microsoft.com/office/drawing/2014/main" id="{058685E2-F392-430C-83F6-098B2E9F24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48" y="32567"/>
            <a:ext cx="572790" cy="720000"/>
          </a:xfrm>
          <a:prstGeom prst="rect">
            <a:avLst/>
          </a:prstGeom>
        </p:spPr>
      </p:pic>
    </p:spTree>
    <p:extLst>
      <p:ext uri="{BB962C8B-B14F-4D97-AF65-F5344CB8AC3E}">
        <p14:creationId xmlns:p14="http://schemas.microsoft.com/office/powerpoint/2010/main" val="2211202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692" y="72787"/>
            <a:ext cx="8307507"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Quick Check</a:t>
            </a:r>
          </a:p>
        </p:txBody>
      </p:sp>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
        <p:nvSpPr>
          <p:cNvPr id="11" name="TextBox 10"/>
          <p:cNvSpPr txBox="1"/>
          <p:nvPr/>
        </p:nvSpPr>
        <p:spPr>
          <a:xfrm>
            <a:off x="764692" y="1196752"/>
            <a:ext cx="8307507" cy="393954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24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Helen says she is untidy, messy, and forgetful. She also daydreams.</a:t>
            </a:r>
          </a:p>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24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Miss Temple treats Helen kindly, and does not tell her off. Helen finds that she behaves better for Miss Temple than she does for Miss Scatcherd. </a:t>
            </a:r>
          </a:p>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24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Jane thinks that it is good that Helen behaves well for Miss Temple because she treats Helen well. Jane thinks that you should reward people that treat you well, and dislike those that misuse you and are cruel to you. </a:t>
            </a:r>
          </a:p>
        </p:txBody>
      </p:sp>
      <p:pic>
        <p:nvPicPr>
          <p:cNvPr id="5" name="Picture 4">
            <a:extLst>
              <a:ext uri="{FF2B5EF4-FFF2-40B4-BE49-F238E27FC236}">
                <a16:creationId xmlns:a16="http://schemas.microsoft.com/office/drawing/2014/main" id="{2BF3B032-8410-44F0-8500-CBE54BC116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48" y="32567"/>
            <a:ext cx="572790" cy="720000"/>
          </a:xfrm>
          <a:prstGeom prst="rect">
            <a:avLst/>
          </a:prstGeom>
        </p:spPr>
      </p:pic>
    </p:spTree>
    <p:extLst>
      <p:ext uri="{BB962C8B-B14F-4D97-AF65-F5344CB8AC3E}">
        <p14:creationId xmlns:p14="http://schemas.microsoft.com/office/powerpoint/2010/main" val="734611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692" y="72787"/>
            <a:ext cx="8307507"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Jane says this to Helen Burns:</a:t>
            </a:r>
          </a:p>
        </p:txBody>
      </p:sp>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pic>
        <p:nvPicPr>
          <p:cNvPr id="5" name="Picture 2" descr="http://images1.fanpop.com/images/photos/1600000/Jane-Eyre-1996-film-jane-eyre-1611326-1024-576.jpg"/>
          <p:cNvPicPr>
            <a:picLocks noChangeAspect="1" noChangeArrowheads="1"/>
          </p:cNvPicPr>
          <p:nvPr/>
        </p:nvPicPr>
        <p:blipFill rotWithShape="1">
          <a:blip r:embed="rId2">
            <a:extLst>
              <a:ext uri="{28A0092B-C50C-407E-A947-70E740481C1C}">
                <a14:useLocalDpi xmlns:a14="http://schemas.microsoft.com/office/drawing/2010/main" val="0"/>
              </a:ext>
            </a:extLst>
          </a:blip>
          <a:srcRect l="17226" t="5840" r="44551" b="2286"/>
          <a:stretch/>
        </p:blipFill>
        <p:spPr bwMode="auto">
          <a:xfrm>
            <a:off x="793746" y="3428999"/>
            <a:ext cx="2376008" cy="321239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18217" y="6456727"/>
            <a:ext cx="92056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Jane</a:t>
            </a:r>
          </a:p>
        </p:txBody>
      </p:sp>
      <p:sp>
        <p:nvSpPr>
          <p:cNvPr id="3" name="Rounded Rectangular Callout 2"/>
          <p:cNvSpPr/>
          <p:nvPr/>
        </p:nvSpPr>
        <p:spPr>
          <a:xfrm>
            <a:off x="2428896" y="694224"/>
            <a:ext cx="6643303" cy="3166824"/>
          </a:xfrm>
          <a:prstGeom prst="wedgeRoundRectCallout">
            <a:avLst>
              <a:gd name="adj1" fmla="val -45031"/>
              <a:gd name="adj2" fmla="val 61769"/>
              <a:gd name="adj3" fmla="val 16667"/>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“If people were always kind and obedient to those who are cruel and unjust, the wicked people would have it all their own way: they would never feel afraid, and so they would never alter, but would grow worse and worse. When we are struck at without a reason, we should strike back again very hard; I am sure we should—so hard as to teach the person who struck us never to do it again.”</a:t>
            </a: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p:cNvSpPr txBox="1"/>
          <p:nvPr/>
        </p:nvSpPr>
        <p:spPr>
          <a:xfrm>
            <a:off x="3255613" y="4595644"/>
            <a:ext cx="5816586" cy="156966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 pairs, make a list of reasons why Jane is </a:t>
            </a:r>
            <a:r>
              <a:rPr kumimoji="0" lang="en-GB" sz="24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correct</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to feel this way, and a lost of reasons why she is </a:t>
            </a:r>
            <a:r>
              <a:rPr kumimoji="0" lang="en-GB"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wrong</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to feel this way.</a:t>
            </a:r>
          </a:p>
        </p:txBody>
      </p:sp>
      <p:pic>
        <p:nvPicPr>
          <p:cNvPr id="10" name="Picture 9">
            <a:extLst>
              <a:ext uri="{FF2B5EF4-FFF2-40B4-BE49-F238E27FC236}">
                <a16:creationId xmlns:a16="http://schemas.microsoft.com/office/drawing/2014/main" id="{07D10542-1BC1-4C7B-8CC8-583D621633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48" y="32567"/>
            <a:ext cx="572790" cy="720000"/>
          </a:xfrm>
          <a:prstGeom prst="rect">
            <a:avLst/>
          </a:prstGeom>
        </p:spPr>
      </p:pic>
      <p:pic>
        <p:nvPicPr>
          <p:cNvPr id="11" name="Picture 10">
            <a:extLst>
              <a:ext uri="{FF2B5EF4-FFF2-40B4-BE49-F238E27FC236}">
                <a16:creationId xmlns:a16="http://schemas.microsoft.com/office/drawing/2014/main" id="{57CC840C-E723-43C5-B44B-6B395F27E3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42" y="867728"/>
            <a:ext cx="648000" cy="648000"/>
          </a:xfrm>
          <a:prstGeom prst="rect">
            <a:avLst/>
          </a:prstGeom>
        </p:spPr>
      </p:pic>
    </p:spTree>
    <p:extLst>
      <p:ext uri="{BB962C8B-B14F-4D97-AF65-F5344CB8AC3E}">
        <p14:creationId xmlns:p14="http://schemas.microsoft.com/office/powerpoint/2010/main" val="3456915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692" y="116632"/>
            <a:ext cx="830750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 the next part of Jane Eyre, we learn about Helen’s Christian faith. Her Christianity differs to that of Mr Brocklehurst.</a:t>
            </a:r>
          </a:p>
        </p:txBody>
      </p:sp>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
        <p:nvSpPr>
          <p:cNvPr id="6" name="TextBox 5"/>
          <p:cNvSpPr txBox="1"/>
          <p:nvPr/>
        </p:nvSpPr>
        <p:spPr>
          <a:xfrm>
            <a:off x="3460956" y="1529391"/>
            <a:ext cx="5536605" cy="2385268"/>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You should remember that Mr Brocklehurst believes that: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 child is born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evil</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and must therefore be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controlled</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and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punished</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in order to submit to the rules of God and society.</a:t>
            </a:r>
          </a:p>
        </p:txBody>
      </p:sp>
      <p:pic>
        <p:nvPicPr>
          <p:cNvPr id="10" name="Picture 2" descr="http://www.bl.uk/britishlibrary/~/media/bl/global/english-online/collection-item-images/b/r/o/bront%20charlotte%20edmund%20b20084%201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869" t="14215" r="22300" b="18570"/>
          <a:stretch/>
        </p:blipFill>
        <p:spPr bwMode="auto">
          <a:xfrm>
            <a:off x="781142" y="2096995"/>
            <a:ext cx="2660347" cy="39753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AA2D926-C9F7-4D46-81DE-0E83AE496D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43" y="43200"/>
            <a:ext cx="648000" cy="650427"/>
          </a:xfrm>
          <a:prstGeom prst="rect">
            <a:avLst/>
          </a:prstGeom>
        </p:spPr>
      </p:pic>
      <p:sp>
        <p:nvSpPr>
          <p:cNvPr id="3" name="Rectangle 2">
            <a:extLst>
              <a:ext uri="{FF2B5EF4-FFF2-40B4-BE49-F238E27FC236}">
                <a16:creationId xmlns:a16="http://schemas.microsoft.com/office/drawing/2014/main" id="{0B97C18F-1D58-FA4D-ABF5-BC0F5BA6B406}"/>
              </a:ext>
            </a:extLst>
          </p:cNvPr>
          <p:cNvSpPr/>
          <p:nvPr/>
        </p:nvSpPr>
        <p:spPr>
          <a:xfrm>
            <a:off x="3469341" y="4289176"/>
            <a:ext cx="4572000" cy="830997"/>
          </a:xfrm>
          <a:prstGeom prst="rect">
            <a:avLst/>
          </a:prstGeom>
        </p:spPr>
        <p:txBody>
          <a:bodyPr>
            <a:spAutoFit/>
          </a:bodyPr>
          <a:lstStyle/>
          <a:p>
            <a:r>
              <a:rPr lang="en-GB" sz="2400" dirty="0">
                <a:solidFill>
                  <a:prstClr val="black"/>
                </a:solidFill>
                <a:latin typeface="Century Gothic" panose="020B0502020202020204" pitchFamily="34" charset="0"/>
              </a:rPr>
              <a:t>Brocklehurst said Jane would go to hell for lying. </a:t>
            </a:r>
            <a:endParaRPr lang="en-US" sz="2400" dirty="0"/>
          </a:p>
        </p:txBody>
      </p:sp>
    </p:spTree>
    <p:extLst>
      <p:ext uri="{BB962C8B-B14F-4D97-AF65-F5344CB8AC3E}">
        <p14:creationId xmlns:p14="http://schemas.microsoft.com/office/powerpoint/2010/main" val="60822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692" y="64070"/>
            <a:ext cx="8307507" cy="32008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In the Victorian era, many schools used religion to </a:t>
            </a:r>
            <a:r>
              <a:rPr kumimoji="0" lang="en-GB"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control</a:t>
            </a:r>
            <a:r>
              <a:rPr kumimoji="0" lang="en-GB" sz="240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 children. The </a:t>
            </a:r>
            <a:r>
              <a:rPr kumimoji="0" lang="en-GB"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fear</a:t>
            </a:r>
            <a:r>
              <a:rPr kumimoji="0" lang="en-GB" sz="240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 of </a:t>
            </a:r>
            <a:r>
              <a:rPr kumimoji="0" lang="en-GB"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hell</a:t>
            </a:r>
            <a:r>
              <a:rPr kumimoji="0" lang="en-GB" sz="240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 and </a:t>
            </a:r>
            <a:r>
              <a:rPr kumimoji="0" lang="en-GB"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eternal damnation</a:t>
            </a:r>
            <a:r>
              <a:rPr kumimoji="0" lang="en-GB" sz="240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 made students want to behave, and </a:t>
            </a:r>
            <a:r>
              <a:rPr kumimoji="0" lang="en-GB"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feel terrified</a:t>
            </a:r>
            <a:r>
              <a:rPr kumimoji="0" lang="en-GB" sz="240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 about doing wrong.</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Helen does not think this is a true reflection of Christianity. She believes that a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Christian God is good, fair, and kind</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He would be forgiving.</a:t>
            </a:r>
          </a:p>
        </p:txBody>
      </p:sp>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pic>
        <p:nvPicPr>
          <p:cNvPr id="7" name="Picture 6">
            <a:extLst>
              <a:ext uri="{FF2B5EF4-FFF2-40B4-BE49-F238E27FC236}">
                <a16:creationId xmlns:a16="http://schemas.microsoft.com/office/drawing/2014/main" id="{387887B7-EE2B-45D5-8609-4AF5DFFB34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43" y="43200"/>
            <a:ext cx="648000" cy="650427"/>
          </a:xfrm>
          <a:prstGeom prst="rect">
            <a:avLst/>
          </a:prstGeom>
        </p:spPr>
      </p:pic>
      <p:sp>
        <p:nvSpPr>
          <p:cNvPr id="11" name="Rectangle 10">
            <a:extLst>
              <a:ext uri="{FF2B5EF4-FFF2-40B4-BE49-F238E27FC236}">
                <a16:creationId xmlns:a16="http://schemas.microsoft.com/office/drawing/2014/main" id="{6791DEB4-9158-8446-AD67-8034C6FDE802}"/>
              </a:ext>
            </a:extLst>
          </p:cNvPr>
          <p:cNvSpPr/>
          <p:nvPr/>
        </p:nvSpPr>
        <p:spPr>
          <a:xfrm>
            <a:off x="767600" y="4659506"/>
            <a:ext cx="6370181" cy="135421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Let’s continue reading.</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Read from,  </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“What then?”’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(page 69).</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rPr>
              <a:t>Read to the end of the chapter (page 71).</a:t>
            </a:r>
            <a:endPar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12" name="Picture 2" descr="http://pictures.abebooks.com/isbn/9780141441146-us.jpg">
            <a:extLst>
              <a:ext uri="{FF2B5EF4-FFF2-40B4-BE49-F238E27FC236}">
                <a16:creationId xmlns:a16="http://schemas.microsoft.com/office/drawing/2014/main" id="{91F7AB16-8BCB-9B42-B43E-C7A0FFC46E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8930" y="4005064"/>
            <a:ext cx="1813269" cy="2798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5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89138" y="0"/>
            <a:ext cx="2178495" cy="5078313"/>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truculent –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argumentative</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p.68-69</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31520" y="0"/>
            <a:ext cx="6233985" cy="535531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“What then?”</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“Read the New Testament, and observe what Christ says, and how He acts; make His word your rule, and His conduct your example.”</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“What does He say?”</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“Love your enemies; bless them that curse you; do good to them that hate you and despitefully use you.”</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“Then I should love Mrs. Reed, which I cannot do; I should bless her son John, which is impossible.” </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In her turn, Helen Burns asked me to explain, and I proceeded forthwith to pour out, in my own way, the tale of my sufferings and resentments.  Bitter and truculent when excited, I spoke as I felt, without reserve or softening.</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Helen heard me patiently to the end: I expected she would then make a remark, but she said nothing.</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“Well,” I asked impatiently, “is not Mrs. Reed a hard-hearted, bad woman?”</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7387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89138" y="2882"/>
            <a:ext cx="2178495" cy="6463308"/>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singularly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very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ill-usage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mistreatment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severity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harshness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animosity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hatred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cumbrous –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clumsy, bulky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impalpable –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weightless, unable to be touched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seraph –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the highest kind of angel</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p.69</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31520" y="0"/>
            <a:ext cx="6233985" cy="646330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“She has been unkind to you, no doubt; because you see, she dislikes your cast of character, as Miss Scatcherd does mine; but how minutely you remember all she has done and said to you!  What a singularly deep impression her injustice seems to have made on your heart!  No ill-usage so brands its record on my feelings.  Would you not be happier if you tried to forget her severity, together with the passionate emotions it excited?  Life appears to me too short to be spent in nursing animosity or registering wrongs. We are, and must be, one and all, burdened with faults in this world: but the time will soon come when, I trust, we shall put them off in putting off our corruptible bodies; when debasement and sin will fall from us with this cumbrous frame of flesh, and only the spark of the spirit will remain,—the impalpable principle of light and thought, pure as when it left the Creator to inspire the creature: whence it came it will return; perhaps again to be communicated to some being higher than man—perhaps to pass through gradations of glory, from the pale human soul to brighten to the seraph! Surely it will never, on the contrary, be suffered to degenerate from man to fiend? </a:t>
            </a:r>
          </a:p>
        </p:txBody>
      </p:sp>
    </p:spTree>
    <p:extLst>
      <p:ext uri="{BB962C8B-B14F-4D97-AF65-F5344CB8AC3E}">
        <p14:creationId xmlns:p14="http://schemas.microsoft.com/office/powerpoint/2010/main" val="2244843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89138" y="0"/>
            <a:ext cx="2178495" cy="6463308"/>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creed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belief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abhor</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hate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reverie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daydream</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p.69-70</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31520" y="0"/>
            <a:ext cx="6233985" cy="67403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No; I cannot believe that: I hold another creed: which no one ever taught me, and which I seldom mention; but in which I delight, and to which I cling: for it extends hope to all: it makes Eternity a rest—a mighty home, not a terror and an abyss.  Besides, with this creed, I can so clearly distinguish between the criminal and his crime; I can so sincerely forgive the first while I abhor the last: with this creed revenge never worries my heart, degradation never too deeply disgusts me, injustice never crushes me too low: I live in calm, looking to the end.”</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Helen’s head, always drooping, sank a little lower as she finished this sentence.  I saw by her look she wished no longer to talk to me, but rather to converse with her own thoughts.  She was not allowed much time for meditation: a monitor, a great rough girl, presently came up, exclaiming in a strong Cumberland accent—</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“Helen Burns, if you don’t go and put your drawer in order, and fold up your work this minute, I’ll tell Miss Scatcherd to come and look at it!”</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Helen sighed as her reverie fled, and getting up, obeyed the monitor without reply as without delay.</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1486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692" y="64070"/>
            <a:ext cx="8307507" cy="41703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0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Here are Helen’s Christian beliefs:</a:t>
            </a:r>
          </a:p>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She believes that your should </a:t>
            </a: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forgive</a:t>
            </a: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those that wrong you, as </a:t>
            </a: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Jesus</a:t>
            </a: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preaches in the </a:t>
            </a: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New Testament</a:t>
            </a: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p>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She says that </a:t>
            </a: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she forgives </a:t>
            </a: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people that have hurt her, </a:t>
            </a: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and forgets</a:t>
            </a: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what they did.</a:t>
            </a:r>
          </a:p>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She says that </a:t>
            </a: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everyone has their flaws</a:t>
            </a: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but these flaws are minor, and only show during our time on Earth.</a:t>
            </a:r>
          </a:p>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Helen believes that even if our life is imperfect on Earth, </a:t>
            </a: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our spirit will reveal itself </a:t>
            </a: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to God when we die.</a:t>
            </a:r>
          </a:p>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Helen believes that people should not fear death, and </a:t>
            </a: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God can forgive sinners</a:t>
            </a: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This allows her to love the person, but hate their sin. </a:t>
            </a:r>
          </a:p>
        </p:txBody>
      </p:sp>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
        <p:nvSpPr>
          <p:cNvPr id="8" name="Rectangle 7"/>
          <p:cNvSpPr/>
          <p:nvPr/>
        </p:nvSpPr>
        <p:spPr>
          <a:xfrm>
            <a:off x="767600" y="4509120"/>
            <a:ext cx="4164439" cy="201593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Use the resource to match Helen’s beliefs to the correct quotation.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Some of the quotations do not match, so be careful!</a:t>
            </a:r>
          </a:p>
        </p:txBody>
      </p:sp>
      <p:pic>
        <p:nvPicPr>
          <p:cNvPr id="3" name="Picture 2"/>
          <p:cNvPicPr>
            <a:picLocks noChangeAspect="1"/>
          </p:cNvPicPr>
          <p:nvPr/>
        </p:nvPicPr>
        <p:blipFill>
          <a:blip r:embed="rId2"/>
          <a:stretch>
            <a:fillRect/>
          </a:stretch>
        </p:blipFill>
        <p:spPr>
          <a:xfrm>
            <a:off x="5129384" y="4224095"/>
            <a:ext cx="3942815" cy="2556753"/>
          </a:xfrm>
          <a:prstGeom prst="rect">
            <a:avLst/>
          </a:prstGeom>
        </p:spPr>
        <p:style>
          <a:lnRef idx="2">
            <a:schemeClr val="dk1"/>
          </a:lnRef>
          <a:fillRef idx="1">
            <a:schemeClr val="lt1"/>
          </a:fillRef>
          <a:effectRef idx="0">
            <a:schemeClr val="dk1"/>
          </a:effectRef>
          <a:fontRef idx="minor">
            <a:schemeClr val="dk1"/>
          </a:fontRef>
        </p:style>
      </p:pic>
      <p:pic>
        <p:nvPicPr>
          <p:cNvPr id="6" name="Picture 5">
            <a:extLst>
              <a:ext uri="{FF2B5EF4-FFF2-40B4-BE49-F238E27FC236}">
                <a16:creationId xmlns:a16="http://schemas.microsoft.com/office/drawing/2014/main" id="{9EFFCF0F-0977-4F65-ADA4-DDFFBEDF3F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66" y="44624"/>
            <a:ext cx="561951" cy="720000"/>
          </a:xfrm>
          <a:prstGeom prst="rect">
            <a:avLst/>
          </a:prstGeom>
        </p:spPr>
      </p:pic>
      <p:pic>
        <p:nvPicPr>
          <p:cNvPr id="7" name="Picture 6">
            <a:extLst>
              <a:ext uri="{FF2B5EF4-FFF2-40B4-BE49-F238E27FC236}">
                <a16:creationId xmlns:a16="http://schemas.microsoft.com/office/drawing/2014/main" id="{C4AF2B70-AE4E-4C21-ADB8-ED43D622B0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42" y="867728"/>
            <a:ext cx="648000" cy="648000"/>
          </a:xfrm>
          <a:prstGeom prst="rect">
            <a:avLst/>
          </a:prstGeom>
        </p:spPr>
      </p:pic>
    </p:spTree>
    <p:extLst>
      <p:ext uri="{BB962C8B-B14F-4D97-AF65-F5344CB8AC3E}">
        <p14:creationId xmlns:p14="http://schemas.microsoft.com/office/powerpoint/2010/main" val="1035866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692" y="64070"/>
            <a:ext cx="8307507" cy="1200329"/>
          </a:xfrm>
          <a:prstGeom prst="rect">
            <a:avLst/>
          </a:prstGeom>
          <a:solidFill>
            <a:schemeClr val="tx2"/>
          </a:solidFill>
        </p:spPr>
        <p:txBody>
          <a:bodyPr wrap="square" rtlCol="0">
            <a:spAutoFit/>
          </a:bodyPr>
          <a:lstStyle/>
          <a:p>
            <a:pPr marL="450850" marR="0" lvl="0" indent="-45085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	She believes that your should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forgive</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those that wrong you, as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Jesus</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preaches in the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New Testament</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p>
        </p:txBody>
      </p:sp>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pic>
        <p:nvPicPr>
          <p:cNvPr id="6" name="Picture 6" descr="http://img.poptower.com/pic-45141/freya-park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3006" y="3783106"/>
            <a:ext cx="2896119" cy="289611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063138" y="6488668"/>
            <a:ext cx="151989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Helen Burns</a:t>
            </a:r>
          </a:p>
        </p:txBody>
      </p:sp>
      <p:sp>
        <p:nvSpPr>
          <p:cNvPr id="11" name="TextBox 10"/>
          <p:cNvSpPr txBox="1"/>
          <p:nvPr/>
        </p:nvSpPr>
        <p:spPr>
          <a:xfrm>
            <a:off x="1021977" y="1398495"/>
            <a:ext cx="7333129" cy="2315528"/>
          </a:xfrm>
          <a:prstGeom prst="wedgeRoundRectCallout">
            <a:avLst>
              <a:gd name="adj1" fmla="val -1552"/>
              <a:gd name="adj2" fmla="val 103460"/>
              <a:gd name="adj3" fmla="val 16667"/>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457200" marR="0" lvl="0" indent="-457200" algn="l" defTabSz="914400" rtl="0" eaLnBrk="1" fontAlgn="auto" latinLnBrk="0" hangingPunct="1">
              <a:lnSpc>
                <a:spcPct val="100000"/>
              </a:lnSpc>
              <a:spcBef>
                <a:spcPts val="0"/>
              </a:spcBef>
              <a:spcAft>
                <a:spcPts val="600"/>
              </a:spcAft>
              <a:buClrTx/>
              <a:buSzTx/>
              <a:buFontTx/>
              <a:buAutoNum type="alphaLcParenR" startAt="3"/>
              <a:tabLst/>
              <a:defRPr/>
            </a:pPr>
            <a:r>
              <a:rPr kumimoji="0" lang="en-GB" sz="24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“Love your enemies; bless them that curse you; do good to them that hate you and despitefully use you.”</a:t>
            </a:r>
          </a:p>
          <a:p>
            <a:pPr marL="457200" marR="0" lvl="0" indent="-457200" algn="l" defTabSz="914400" rtl="0" eaLnBrk="1" fontAlgn="auto" latinLnBrk="0" hangingPunct="1">
              <a:lnSpc>
                <a:spcPct val="100000"/>
              </a:lnSpc>
              <a:spcBef>
                <a:spcPts val="0"/>
              </a:spcBef>
              <a:spcAft>
                <a:spcPts val="600"/>
              </a:spcAft>
              <a:buClrTx/>
              <a:buSzTx/>
              <a:buFontTx/>
              <a:buAutoNum type="alphaLcParenR" startAt="3"/>
              <a:tabLst/>
              <a:defRPr/>
            </a:pPr>
            <a:endParaRPr lang="en-GB" sz="2400" b="1" dirty="0">
              <a:solidFill>
                <a:srgbClr val="00B050"/>
              </a:solidFill>
              <a:latin typeface="Century Gothic" panose="020B0502020202020204" pitchFamily="34" charset="0"/>
            </a:endParaRPr>
          </a:p>
          <a:p>
            <a:pPr marR="0" lvl="0" algn="l" defTabSz="914400" rtl="0" eaLnBrk="1" fontAlgn="auto" latinLnBrk="0" hangingPunct="1">
              <a:lnSpc>
                <a:spcPct val="100000"/>
              </a:lnSpc>
              <a:spcBef>
                <a:spcPts val="0"/>
              </a:spcBef>
              <a:spcAft>
                <a:spcPts val="600"/>
              </a:spcAft>
              <a:buClrTx/>
              <a:buSzTx/>
              <a:tabLst/>
              <a:defRPr/>
            </a:pPr>
            <a:endParaRPr kumimoji="0" lang="en-GB" sz="24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endParaRPr>
          </a:p>
        </p:txBody>
      </p:sp>
      <p:pic>
        <p:nvPicPr>
          <p:cNvPr id="8" name="Picture 7">
            <a:extLst>
              <a:ext uri="{FF2B5EF4-FFF2-40B4-BE49-F238E27FC236}">
                <a16:creationId xmlns:a16="http://schemas.microsoft.com/office/drawing/2014/main" id="{2260501B-AB28-48C3-8BED-5799E2A97A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43" y="43200"/>
            <a:ext cx="648000" cy="650427"/>
          </a:xfrm>
          <a:prstGeom prst="rect">
            <a:avLst/>
          </a:prstGeom>
        </p:spPr>
      </p:pic>
      <p:sp>
        <p:nvSpPr>
          <p:cNvPr id="10" name="TextBox 9">
            <a:extLst>
              <a:ext uri="{FF2B5EF4-FFF2-40B4-BE49-F238E27FC236}">
                <a16:creationId xmlns:a16="http://schemas.microsoft.com/office/drawing/2014/main" id="{FAAAE598-0C9F-C04D-BF7B-A2516A187464}"/>
              </a:ext>
            </a:extLst>
          </p:cNvPr>
          <p:cNvSpPr txBox="1"/>
          <p:nvPr/>
        </p:nvSpPr>
        <p:spPr>
          <a:xfrm>
            <a:off x="764692" y="64070"/>
            <a:ext cx="8307507" cy="1200329"/>
          </a:xfrm>
          <a:prstGeom prst="rect">
            <a:avLst/>
          </a:prstGeom>
          <a:solidFill>
            <a:schemeClr val="tx2"/>
          </a:solidFill>
        </p:spPr>
        <p:txBody>
          <a:bodyPr wrap="square" rtlCol="0">
            <a:noAutofit/>
          </a:bodyPr>
          <a:lstStyle/>
          <a:p>
            <a:pPr marL="450850" lvl="0" indent="-450850" defTabSz="914400">
              <a:spcAft>
                <a:spcPts val="600"/>
              </a:spcAft>
              <a:defRPr/>
            </a:pPr>
            <a:r>
              <a:rPr lang="en-GB" sz="2400" dirty="0">
                <a:solidFill>
                  <a:prstClr val="black"/>
                </a:solidFill>
                <a:latin typeface="Century Gothic" panose="020B0502020202020204" pitchFamily="34" charset="0"/>
              </a:rPr>
              <a:t>2.	She says that she forgives people that have hurt her, and forgets what they did.</a:t>
            </a:r>
          </a:p>
        </p:txBody>
      </p:sp>
      <p:sp>
        <p:nvSpPr>
          <p:cNvPr id="12" name="TextBox 11">
            <a:extLst>
              <a:ext uri="{FF2B5EF4-FFF2-40B4-BE49-F238E27FC236}">
                <a16:creationId xmlns:a16="http://schemas.microsoft.com/office/drawing/2014/main" id="{589450C7-F927-4A4E-B9CC-19D5848A789A}"/>
              </a:ext>
            </a:extLst>
          </p:cNvPr>
          <p:cNvSpPr txBox="1"/>
          <p:nvPr/>
        </p:nvSpPr>
        <p:spPr>
          <a:xfrm>
            <a:off x="1021977" y="1398495"/>
            <a:ext cx="7333129" cy="2315528"/>
          </a:xfrm>
          <a:prstGeom prst="wedgeRoundRectCallout">
            <a:avLst>
              <a:gd name="adj1" fmla="val -1552"/>
              <a:gd name="adj2" fmla="val 103460"/>
              <a:gd name="adj3" fmla="val 16667"/>
            </a:avLst>
          </a:prstGeom>
        </p:spPr>
        <p:style>
          <a:lnRef idx="2">
            <a:schemeClr val="dk1"/>
          </a:lnRef>
          <a:fillRef idx="1">
            <a:schemeClr val="lt1"/>
          </a:fillRef>
          <a:effectRef idx="0">
            <a:schemeClr val="dk1"/>
          </a:effectRef>
          <a:fontRef idx="minor">
            <a:schemeClr val="dk1"/>
          </a:fontRef>
        </p:style>
        <p:txBody>
          <a:bodyPr wrap="square" rtlCol="0">
            <a:noAutofit/>
          </a:bodyPr>
          <a:lstStyle/>
          <a:p>
            <a:pPr marL="450850" lvl="0" indent="-450850" defTabSz="914400">
              <a:spcAft>
                <a:spcPts val="600"/>
              </a:spcAft>
              <a:defRPr/>
            </a:pPr>
            <a:r>
              <a:rPr lang="en-GB" sz="2400" b="1" dirty="0">
                <a:solidFill>
                  <a:srgbClr val="00B050"/>
                </a:solidFill>
                <a:latin typeface="Century Gothic" panose="020B0502020202020204" pitchFamily="34" charset="0"/>
              </a:rPr>
              <a:t>e)	“No ill-usage so brands its record on my feelings.  Would you not be happier if you tried to forget her severity, together with the passionate emotions it excited?”</a:t>
            </a:r>
          </a:p>
          <a:p>
            <a:pPr marR="0" lvl="0" algn="l" defTabSz="914400" rtl="0" eaLnBrk="1" fontAlgn="auto" latinLnBrk="0" hangingPunct="1">
              <a:lnSpc>
                <a:spcPct val="100000"/>
              </a:lnSpc>
              <a:spcBef>
                <a:spcPts val="0"/>
              </a:spcBef>
              <a:spcAft>
                <a:spcPts val="600"/>
              </a:spcAft>
              <a:buClrTx/>
              <a:buSzTx/>
              <a:tabLst/>
              <a:defRPr/>
            </a:pPr>
            <a:endParaRPr lang="en-GB" sz="2400" b="1" dirty="0">
              <a:solidFill>
                <a:srgbClr val="00B050"/>
              </a:solidFill>
              <a:latin typeface="Century Gothic" panose="020B0502020202020204" pitchFamily="34" charset="0"/>
            </a:endParaRPr>
          </a:p>
          <a:p>
            <a:pPr marR="0" lvl="0" algn="l" defTabSz="914400" rtl="0" eaLnBrk="1" fontAlgn="auto" latinLnBrk="0" hangingPunct="1">
              <a:lnSpc>
                <a:spcPct val="100000"/>
              </a:lnSpc>
              <a:spcBef>
                <a:spcPts val="0"/>
              </a:spcBef>
              <a:spcAft>
                <a:spcPts val="600"/>
              </a:spcAft>
              <a:buClrTx/>
              <a:buSzTx/>
              <a:tabLst/>
              <a:defRPr/>
            </a:pPr>
            <a:endParaRPr kumimoji="0" lang="en-GB" sz="24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endParaRPr>
          </a:p>
        </p:txBody>
      </p:sp>
      <p:sp>
        <p:nvSpPr>
          <p:cNvPr id="13" name="TextBox 12">
            <a:extLst>
              <a:ext uri="{FF2B5EF4-FFF2-40B4-BE49-F238E27FC236}">
                <a16:creationId xmlns:a16="http://schemas.microsoft.com/office/drawing/2014/main" id="{D67E4A18-A139-0745-AA1E-69A546D92E10}"/>
              </a:ext>
            </a:extLst>
          </p:cNvPr>
          <p:cNvSpPr txBox="1"/>
          <p:nvPr/>
        </p:nvSpPr>
        <p:spPr>
          <a:xfrm>
            <a:off x="764692" y="64070"/>
            <a:ext cx="8307507" cy="1200329"/>
          </a:xfrm>
          <a:prstGeom prst="rect">
            <a:avLst/>
          </a:prstGeom>
          <a:solidFill>
            <a:schemeClr val="tx2"/>
          </a:solidFill>
        </p:spPr>
        <p:txBody>
          <a:bodyPr wrap="square" rtlCol="0">
            <a:noAutofit/>
          </a:bodyPr>
          <a:lstStyle/>
          <a:p>
            <a:pPr marL="450850" lvl="0" indent="-450850" defTabSz="914400">
              <a:spcAft>
                <a:spcPts val="600"/>
              </a:spcAft>
              <a:defRPr/>
            </a:pPr>
            <a:r>
              <a:rPr lang="en-GB" sz="2400" dirty="0">
                <a:solidFill>
                  <a:prstClr val="black"/>
                </a:solidFill>
                <a:latin typeface="Century Gothic" panose="020B0502020202020204" pitchFamily="34" charset="0"/>
              </a:rPr>
              <a:t>3.	She says that everyone has their flaws, but these flaws are minor, and only show during our time on Earth.</a:t>
            </a:r>
          </a:p>
        </p:txBody>
      </p:sp>
      <p:sp>
        <p:nvSpPr>
          <p:cNvPr id="14" name="TextBox 13">
            <a:extLst>
              <a:ext uri="{FF2B5EF4-FFF2-40B4-BE49-F238E27FC236}">
                <a16:creationId xmlns:a16="http://schemas.microsoft.com/office/drawing/2014/main" id="{754F86DA-41A9-4A4A-8F01-9CFCDC40975C}"/>
              </a:ext>
            </a:extLst>
          </p:cNvPr>
          <p:cNvSpPr txBox="1"/>
          <p:nvPr/>
        </p:nvSpPr>
        <p:spPr>
          <a:xfrm>
            <a:off x="1021977" y="1398495"/>
            <a:ext cx="7333129" cy="2315528"/>
          </a:xfrm>
          <a:prstGeom prst="wedgeRoundRectCallout">
            <a:avLst>
              <a:gd name="adj1" fmla="val -1552"/>
              <a:gd name="adj2" fmla="val 103460"/>
              <a:gd name="adj3" fmla="val 16667"/>
            </a:avLst>
          </a:prstGeom>
        </p:spPr>
        <p:style>
          <a:lnRef idx="2">
            <a:schemeClr val="dk1"/>
          </a:lnRef>
          <a:fillRef idx="1">
            <a:schemeClr val="lt1"/>
          </a:fillRef>
          <a:effectRef idx="0">
            <a:schemeClr val="dk1"/>
          </a:effectRef>
          <a:fontRef idx="minor">
            <a:schemeClr val="dk1"/>
          </a:fontRef>
        </p:style>
        <p:txBody>
          <a:bodyPr wrap="square" rtlCol="0">
            <a:noAutofit/>
          </a:bodyPr>
          <a:lstStyle/>
          <a:p>
            <a:pPr marL="450850" lvl="0" indent="-450850" defTabSz="914400">
              <a:spcAft>
                <a:spcPts val="600"/>
              </a:spcAft>
              <a:defRPr/>
            </a:pPr>
            <a:r>
              <a:rPr lang="en-GB" sz="2400" b="1" dirty="0">
                <a:solidFill>
                  <a:srgbClr val="00B050"/>
                </a:solidFill>
                <a:latin typeface="Century Gothic" panose="020B0502020202020204" pitchFamily="34" charset="0"/>
              </a:rPr>
              <a:t>a)	“We are, and must be, one and all, burdened with faults in this world”</a:t>
            </a:r>
          </a:p>
          <a:p>
            <a:pPr marR="0" lvl="0" algn="l" defTabSz="914400" rtl="0" eaLnBrk="1" fontAlgn="auto" latinLnBrk="0" hangingPunct="1">
              <a:lnSpc>
                <a:spcPct val="100000"/>
              </a:lnSpc>
              <a:spcBef>
                <a:spcPts val="0"/>
              </a:spcBef>
              <a:spcAft>
                <a:spcPts val="600"/>
              </a:spcAft>
              <a:buClrTx/>
              <a:buSzTx/>
              <a:tabLst/>
              <a:defRPr/>
            </a:pPr>
            <a:endParaRPr lang="en-GB" sz="2400" b="1" dirty="0">
              <a:solidFill>
                <a:srgbClr val="00B050"/>
              </a:solidFill>
              <a:latin typeface="Century Gothic" panose="020B0502020202020204" pitchFamily="34" charset="0"/>
            </a:endParaRPr>
          </a:p>
          <a:p>
            <a:pPr marR="0" lvl="0" algn="l" defTabSz="914400" rtl="0" eaLnBrk="1" fontAlgn="auto" latinLnBrk="0" hangingPunct="1">
              <a:lnSpc>
                <a:spcPct val="100000"/>
              </a:lnSpc>
              <a:spcBef>
                <a:spcPts val="0"/>
              </a:spcBef>
              <a:spcAft>
                <a:spcPts val="600"/>
              </a:spcAft>
              <a:buClrTx/>
              <a:buSzTx/>
              <a:tabLst/>
              <a:defRPr/>
            </a:pPr>
            <a:endParaRPr kumimoji="0" lang="en-GB" sz="24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endParaRPr>
          </a:p>
        </p:txBody>
      </p:sp>
      <p:sp>
        <p:nvSpPr>
          <p:cNvPr id="15" name="TextBox 14">
            <a:extLst>
              <a:ext uri="{FF2B5EF4-FFF2-40B4-BE49-F238E27FC236}">
                <a16:creationId xmlns:a16="http://schemas.microsoft.com/office/drawing/2014/main" id="{3860CFD2-B5A3-A541-876C-0E61C96E6F9C}"/>
              </a:ext>
            </a:extLst>
          </p:cNvPr>
          <p:cNvSpPr txBox="1"/>
          <p:nvPr/>
        </p:nvSpPr>
        <p:spPr>
          <a:xfrm>
            <a:off x="764692" y="64070"/>
            <a:ext cx="8307507" cy="1200329"/>
          </a:xfrm>
          <a:prstGeom prst="rect">
            <a:avLst/>
          </a:prstGeom>
          <a:solidFill>
            <a:schemeClr val="tx2"/>
          </a:solidFill>
        </p:spPr>
        <p:txBody>
          <a:bodyPr wrap="square" rtlCol="0">
            <a:noAutofit/>
          </a:bodyPr>
          <a:lstStyle/>
          <a:p>
            <a:pPr marL="450850" lvl="0" indent="-450850" defTabSz="914400">
              <a:spcAft>
                <a:spcPts val="600"/>
              </a:spcAft>
              <a:defRPr/>
            </a:pPr>
            <a:r>
              <a:rPr lang="en-GB" sz="2400" dirty="0">
                <a:solidFill>
                  <a:prstClr val="black"/>
                </a:solidFill>
                <a:latin typeface="Century Gothic" panose="020B0502020202020204" pitchFamily="34" charset="0"/>
              </a:rPr>
              <a:t>4.	Helen believes that even if our life is imperfect on Earth, our spirit will reveal itself to God when we die</a:t>
            </a:r>
          </a:p>
        </p:txBody>
      </p:sp>
      <p:sp>
        <p:nvSpPr>
          <p:cNvPr id="16" name="TextBox 15">
            <a:extLst>
              <a:ext uri="{FF2B5EF4-FFF2-40B4-BE49-F238E27FC236}">
                <a16:creationId xmlns:a16="http://schemas.microsoft.com/office/drawing/2014/main" id="{6E369F07-2217-BB44-AB3D-BE4FD7AAFD7D}"/>
              </a:ext>
            </a:extLst>
          </p:cNvPr>
          <p:cNvSpPr txBox="1"/>
          <p:nvPr/>
        </p:nvSpPr>
        <p:spPr>
          <a:xfrm>
            <a:off x="1021977" y="1398495"/>
            <a:ext cx="7333129" cy="2315528"/>
          </a:xfrm>
          <a:prstGeom prst="wedgeRoundRectCallout">
            <a:avLst>
              <a:gd name="adj1" fmla="val -1552"/>
              <a:gd name="adj2" fmla="val 103460"/>
              <a:gd name="adj3" fmla="val 16667"/>
            </a:avLst>
          </a:prstGeom>
        </p:spPr>
        <p:style>
          <a:lnRef idx="2">
            <a:schemeClr val="dk1"/>
          </a:lnRef>
          <a:fillRef idx="1">
            <a:schemeClr val="lt1"/>
          </a:fillRef>
          <a:effectRef idx="0">
            <a:schemeClr val="dk1"/>
          </a:effectRef>
          <a:fontRef idx="minor">
            <a:schemeClr val="dk1"/>
          </a:fontRef>
        </p:style>
        <p:txBody>
          <a:bodyPr wrap="square" rtlCol="0">
            <a:noAutofit/>
          </a:bodyPr>
          <a:lstStyle/>
          <a:p>
            <a:pPr marL="450850" lvl="0" indent="-450850" defTabSz="914400">
              <a:spcAft>
                <a:spcPts val="600"/>
              </a:spcAft>
              <a:defRPr/>
            </a:pPr>
            <a:r>
              <a:rPr lang="en-GB" sz="2400" b="1" dirty="0">
                <a:solidFill>
                  <a:srgbClr val="00B050"/>
                </a:solidFill>
                <a:latin typeface="Century Gothic" panose="020B0502020202020204" pitchFamily="34" charset="0"/>
              </a:rPr>
              <a:t>b)	“only the spark inspire of the spirit will remain,—the impalpable principle of light and thought, pure as when it left the Creator to the creature”</a:t>
            </a:r>
          </a:p>
          <a:p>
            <a:pPr marR="0" lvl="0" algn="l" defTabSz="914400" rtl="0" eaLnBrk="1" fontAlgn="auto" latinLnBrk="0" hangingPunct="1">
              <a:lnSpc>
                <a:spcPct val="100000"/>
              </a:lnSpc>
              <a:spcBef>
                <a:spcPts val="0"/>
              </a:spcBef>
              <a:spcAft>
                <a:spcPts val="600"/>
              </a:spcAft>
              <a:buClrTx/>
              <a:buSzTx/>
              <a:tabLst/>
              <a:defRPr/>
            </a:pPr>
            <a:endParaRPr lang="en-GB" sz="2400" b="1" dirty="0">
              <a:solidFill>
                <a:srgbClr val="00B050"/>
              </a:solidFill>
              <a:latin typeface="Century Gothic" panose="020B0502020202020204" pitchFamily="34" charset="0"/>
            </a:endParaRPr>
          </a:p>
          <a:p>
            <a:pPr marR="0" lvl="0" algn="l" defTabSz="914400" rtl="0" eaLnBrk="1" fontAlgn="auto" latinLnBrk="0" hangingPunct="1">
              <a:lnSpc>
                <a:spcPct val="100000"/>
              </a:lnSpc>
              <a:spcBef>
                <a:spcPts val="0"/>
              </a:spcBef>
              <a:spcAft>
                <a:spcPts val="600"/>
              </a:spcAft>
              <a:buClrTx/>
              <a:buSzTx/>
              <a:tabLst/>
              <a:defRPr/>
            </a:pPr>
            <a:endParaRPr kumimoji="0" lang="en-GB" sz="24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endParaRPr>
          </a:p>
        </p:txBody>
      </p:sp>
      <p:sp>
        <p:nvSpPr>
          <p:cNvPr id="17" name="TextBox 16">
            <a:extLst>
              <a:ext uri="{FF2B5EF4-FFF2-40B4-BE49-F238E27FC236}">
                <a16:creationId xmlns:a16="http://schemas.microsoft.com/office/drawing/2014/main" id="{11E35716-5515-1D48-AF94-0DC0CA89589E}"/>
              </a:ext>
            </a:extLst>
          </p:cNvPr>
          <p:cNvSpPr txBox="1"/>
          <p:nvPr/>
        </p:nvSpPr>
        <p:spPr>
          <a:xfrm>
            <a:off x="764692" y="64070"/>
            <a:ext cx="8307507" cy="1200329"/>
          </a:xfrm>
          <a:prstGeom prst="rect">
            <a:avLst/>
          </a:prstGeom>
          <a:solidFill>
            <a:schemeClr val="tx2"/>
          </a:solidFill>
        </p:spPr>
        <p:txBody>
          <a:bodyPr wrap="square" rtlCol="0">
            <a:noAutofit/>
          </a:bodyPr>
          <a:lstStyle/>
          <a:p>
            <a:pPr marL="450850" lvl="0" indent="-450850" defTabSz="914400">
              <a:spcAft>
                <a:spcPts val="600"/>
              </a:spcAft>
              <a:defRPr/>
            </a:pPr>
            <a:r>
              <a:rPr lang="en-GB" sz="2400" dirty="0">
                <a:solidFill>
                  <a:prstClr val="black"/>
                </a:solidFill>
                <a:latin typeface="Century Gothic" panose="020B0502020202020204" pitchFamily="34" charset="0"/>
              </a:rPr>
              <a:t>5.	Helen believes that people should not fear death, and God can forgive sinners. This allows her to love the person, but hate their sin. </a:t>
            </a:r>
          </a:p>
        </p:txBody>
      </p:sp>
      <p:sp>
        <p:nvSpPr>
          <p:cNvPr id="18" name="TextBox 17">
            <a:extLst>
              <a:ext uri="{FF2B5EF4-FFF2-40B4-BE49-F238E27FC236}">
                <a16:creationId xmlns:a16="http://schemas.microsoft.com/office/drawing/2014/main" id="{1DBD608D-733B-E742-8C9B-71BF6B0232E9}"/>
              </a:ext>
            </a:extLst>
          </p:cNvPr>
          <p:cNvSpPr txBox="1"/>
          <p:nvPr/>
        </p:nvSpPr>
        <p:spPr>
          <a:xfrm>
            <a:off x="1021977" y="1398495"/>
            <a:ext cx="7333129" cy="2315528"/>
          </a:xfrm>
          <a:prstGeom prst="wedgeRoundRectCallout">
            <a:avLst>
              <a:gd name="adj1" fmla="val -1552"/>
              <a:gd name="adj2" fmla="val 103460"/>
              <a:gd name="adj3" fmla="val 16667"/>
            </a:avLst>
          </a:prstGeom>
        </p:spPr>
        <p:style>
          <a:lnRef idx="2">
            <a:schemeClr val="dk1"/>
          </a:lnRef>
          <a:fillRef idx="1">
            <a:schemeClr val="lt1"/>
          </a:fillRef>
          <a:effectRef idx="0">
            <a:schemeClr val="dk1"/>
          </a:effectRef>
          <a:fontRef idx="minor">
            <a:schemeClr val="dk1"/>
          </a:fontRef>
        </p:style>
        <p:txBody>
          <a:bodyPr wrap="square" rtlCol="0">
            <a:noAutofit/>
          </a:bodyPr>
          <a:lstStyle/>
          <a:p>
            <a:pPr marL="450850" lvl="0" indent="-450850" defTabSz="914400">
              <a:spcAft>
                <a:spcPts val="600"/>
              </a:spcAft>
              <a:defRPr/>
            </a:pPr>
            <a:r>
              <a:rPr lang="en-GB" sz="2400" b="1" dirty="0">
                <a:solidFill>
                  <a:srgbClr val="00B050"/>
                </a:solidFill>
                <a:latin typeface="Century Gothic" panose="020B0502020202020204" pitchFamily="34" charset="0"/>
              </a:rPr>
              <a:t>g)	“it makes Eternity a rest—a mighty home, not a terror and an abyss.  Besides, with this creed, I can so clearly distinguish between the criminal and his crime; I can so sincerely forgive the first while I abhor the last”</a:t>
            </a:r>
          </a:p>
          <a:p>
            <a:pPr marR="0" lvl="0" algn="l" defTabSz="914400" rtl="0" eaLnBrk="1" fontAlgn="auto" latinLnBrk="0" hangingPunct="1">
              <a:lnSpc>
                <a:spcPct val="100000"/>
              </a:lnSpc>
              <a:spcBef>
                <a:spcPts val="0"/>
              </a:spcBef>
              <a:spcAft>
                <a:spcPts val="600"/>
              </a:spcAft>
              <a:buClrTx/>
              <a:buSzTx/>
              <a:tabLst/>
              <a:defRPr/>
            </a:pPr>
            <a:endParaRPr lang="en-GB" sz="2400" b="1" dirty="0">
              <a:solidFill>
                <a:srgbClr val="00B050"/>
              </a:solidFill>
              <a:latin typeface="Century Gothic" panose="020B0502020202020204" pitchFamily="34" charset="0"/>
            </a:endParaRPr>
          </a:p>
          <a:p>
            <a:pPr marR="0" lvl="0" algn="l" defTabSz="914400" rtl="0" eaLnBrk="1" fontAlgn="auto" latinLnBrk="0" hangingPunct="1">
              <a:lnSpc>
                <a:spcPct val="100000"/>
              </a:lnSpc>
              <a:spcBef>
                <a:spcPts val="0"/>
              </a:spcBef>
              <a:spcAft>
                <a:spcPts val="600"/>
              </a:spcAft>
              <a:buClrTx/>
              <a:buSzTx/>
              <a:tabLst/>
              <a:defRPr/>
            </a:pPr>
            <a:endParaRPr kumimoji="0" lang="en-GB" sz="24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13554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P spid="16" grpId="0" animBg="1"/>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Lesson Guide</a:t>
            </a:r>
          </a:p>
        </p:txBody>
      </p:sp>
      <p:graphicFrame>
        <p:nvGraphicFramePr>
          <p:cNvPr id="4" name="Table 3"/>
          <p:cNvGraphicFramePr>
            <a:graphicFrameLocks noGrp="1"/>
          </p:cNvGraphicFramePr>
          <p:nvPr>
            <p:extLst>
              <p:ext uri="{D42A27DB-BD31-4B8C-83A1-F6EECF244321}">
                <p14:modId xmlns:p14="http://schemas.microsoft.com/office/powerpoint/2010/main" val="1199609930"/>
              </p:ext>
            </p:extLst>
          </p:nvPr>
        </p:nvGraphicFramePr>
        <p:xfrm>
          <a:off x="709938" y="176981"/>
          <a:ext cx="8434062" cy="6446520"/>
        </p:xfrm>
        <a:graphic>
          <a:graphicData uri="http://schemas.openxmlformats.org/drawingml/2006/table">
            <a:tbl>
              <a:tblPr firstRow="1" bandRow="1">
                <a:tableStyleId>{69CF1AB2-1976-4502-BF36-3FF5EA218861}</a:tableStyleId>
              </a:tblPr>
              <a:tblGrid>
                <a:gridCol w="6024353">
                  <a:extLst>
                    <a:ext uri="{9D8B030D-6E8A-4147-A177-3AD203B41FA5}">
                      <a16:colId xmlns:a16="http://schemas.microsoft.com/office/drawing/2014/main" val="20000"/>
                    </a:ext>
                  </a:extLst>
                </a:gridCol>
                <a:gridCol w="2409709">
                  <a:extLst>
                    <a:ext uri="{9D8B030D-6E8A-4147-A177-3AD203B41FA5}">
                      <a16:colId xmlns:a16="http://schemas.microsoft.com/office/drawing/2014/main" val="20001"/>
                    </a:ext>
                  </a:extLst>
                </a:gridCol>
              </a:tblGrid>
              <a:tr h="44624">
                <a:tc>
                  <a:txBody>
                    <a:bodyPr/>
                    <a:lstStyle/>
                    <a:p>
                      <a:pPr>
                        <a:lnSpc>
                          <a:spcPct val="100000"/>
                        </a:lnSpc>
                        <a:spcBef>
                          <a:spcPts val="0"/>
                        </a:spcBef>
                        <a:spcAft>
                          <a:spcPts val="0"/>
                        </a:spcAft>
                      </a:pPr>
                      <a:r>
                        <a:rPr lang="en-GB" sz="900" dirty="0">
                          <a:solidFill>
                            <a:srgbClr val="000000"/>
                          </a:solidFill>
                          <a:latin typeface="Century Gothic" panose="020B0502020202020204" pitchFamily="34" charset="0"/>
                        </a:rPr>
                        <a:t>Do Now:</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900" b="0" i="0" u="none" strike="noStrike" kern="1200" cap="none" spc="0" normalizeH="0" baseline="0" noProof="0" dirty="0">
                          <a:ln>
                            <a:noFill/>
                          </a:ln>
                          <a:solidFill>
                            <a:prstClr val="black"/>
                          </a:solidFill>
                          <a:effectLst/>
                          <a:uLnTx/>
                          <a:uFillTx/>
                          <a:latin typeface="Century Gothic" panose="020B0502020202020204" pitchFamily="34" charset="0"/>
                        </a:rPr>
                        <a:t>What did</a:t>
                      </a:r>
                      <a:r>
                        <a:rPr kumimoji="0" lang="en-US" sz="900" b="0" i="0" u="none" strike="noStrike" kern="1200" cap="none" spc="0" normalizeH="0" noProof="0" dirty="0">
                          <a:ln>
                            <a:noFill/>
                          </a:ln>
                          <a:solidFill>
                            <a:prstClr val="black"/>
                          </a:solidFill>
                          <a:effectLst/>
                          <a:uLnTx/>
                          <a:uFillTx/>
                          <a:latin typeface="Century Gothic" panose="020B0502020202020204" pitchFamily="34" charset="0"/>
                        </a:rPr>
                        <a:t> Miss Scatcherd punish Helen for?</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900" b="0" baseline="0" dirty="0">
                          <a:solidFill>
                            <a:prstClr val="black"/>
                          </a:solidFill>
                          <a:latin typeface="Century Gothic" panose="020B0502020202020204" pitchFamily="34" charset="0"/>
                        </a:rPr>
                        <a:t>How</a:t>
                      </a:r>
                      <a:r>
                        <a:rPr lang="en-US" sz="900" b="0" dirty="0">
                          <a:solidFill>
                            <a:prstClr val="black"/>
                          </a:solidFill>
                          <a:latin typeface="Century Gothic" panose="020B0502020202020204" pitchFamily="34" charset="0"/>
                        </a:rPr>
                        <a:t> is she punished?</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900" b="0" i="0" u="none" strike="noStrike" kern="1200" cap="none" spc="0" normalizeH="0" baseline="0" noProof="0" dirty="0">
                          <a:ln>
                            <a:noFill/>
                          </a:ln>
                          <a:solidFill>
                            <a:prstClr val="black"/>
                          </a:solidFill>
                          <a:effectLst/>
                          <a:uLnTx/>
                          <a:uFillTx/>
                          <a:latin typeface="Century Gothic" panose="020B0502020202020204" pitchFamily="34" charset="0"/>
                        </a:rPr>
                        <a:t>What</a:t>
                      </a:r>
                      <a:r>
                        <a:rPr kumimoji="0" lang="en-US" sz="900" b="0" i="0" u="none" strike="noStrike" kern="1200" cap="none" spc="0" normalizeH="0" noProof="0" dirty="0">
                          <a:ln>
                            <a:noFill/>
                          </a:ln>
                          <a:solidFill>
                            <a:prstClr val="black"/>
                          </a:solidFill>
                          <a:effectLst/>
                          <a:uLnTx/>
                          <a:uFillTx/>
                          <a:latin typeface="Century Gothic" panose="020B0502020202020204" pitchFamily="34" charset="0"/>
                        </a:rPr>
                        <a:t> do the girls at Lowood study every morning?</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900" b="0" baseline="0" dirty="0">
                          <a:solidFill>
                            <a:prstClr val="black"/>
                          </a:solidFill>
                          <a:latin typeface="Century Gothic" panose="020B0502020202020204" pitchFamily="34" charset="0"/>
                        </a:rPr>
                        <a:t>What</a:t>
                      </a:r>
                      <a:r>
                        <a:rPr lang="en-US" sz="900" b="0" dirty="0">
                          <a:solidFill>
                            <a:prstClr val="black"/>
                          </a:solidFill>
                          <a:latin typeface="Century Gothic" panose="020B0502020202020204" pitchFamily="34" charset="0"/>
                        </a:rPr>
                        <a:t> does </a:t>
                      </a:r>
                      <a:r>
                        <a:rPr lang="en-US" sz="900" b="0" dirty="0" err="1">
                          <a:solidFill>
                            <a:prstClr val="black"/>
                          </a:solidFill>
                          <a:latin typeface="Century Gothic" panose="020B0502020202020204" pitchFamily="34" charset="0"/>
                        </a:rPr>
                        <a:t>Mr</a:t>
                      </a:r>
                      <a:r>
                        <a:rPr lang="en-US" sz="900" b="0" dirty="0">
                          <a:solidFill>
                            <a:prstClr val="black"/>
                          </a:solidFill>
                          <a:latin typeface="Century Gothic" panose="020B0502020202020204" pitchFamily="34" charset="0"/>
                        </a:rPr>
                        <a:t> Brocklehurst believe about children?</a:t>
                      </a:r>
                      <a:endParaRPr kumimoji="0" lang="en-US" sz="900" b="0" i="0" u="none" strike="noStrike" kern="1200" cap="none" spc="0" normalizeH="0" baseline="0" noProof="0" dirty="0">
                        <a:ln>
                          <a:noFill/>
                        </a:ln>
                        <a:solidFill>
                          <a:prstClr val="black"/>
                        </a:solidFill>
                        <a:effectLst/>
                        <a:uLnTx/>
                        <a:uFillTx/>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Century Gothic" panose="020B0502020202020204" pitchFamily="34" charset="0"/>
                        </a:rPr>
                        <a:t>Extension:</a:t>
                      </a:r>
                      <a:r>
                        <a:rPr kumimoji="0" lang="en-GB" sz="900" b="1" i="0" u="none" strike="noStrike" kern="1200" cap="none" spc="0" normalizeH="0" noProof="0" dirty="0">
                          <a:ln>
                            <a:noFill/>
                          </a:ln>
                          <a:solidFill>
                            <a:prstClr val="black"/>
                          </a:solidFill>
                          <a:effectLst/>
                          <a:uLnTx/>
                          <a:uFillTx/>
                          <a:latin typeface="Century Gothic" panose="020B0502020202020204" pitchFamily="34" charset="0"/>
                        </a:rPr>
                        <a:t> </a:t>
                      </a:r>
                      <a:r>
                        <a:rPr kumimoji="0" lang="en-GB" sz="900" i="0" u="none" strike="noStrike" kern="1200" cap="none" spc="0" normalizeH="0" noProof="0" dirty="0">
                          <a:ln>
                            <a:noFill/>
                          </a:ln>
                          <a:solidFill>
                            <a:prstClr val="black"/>
                          </a:solidFill>
                          <a:effectLst/>
                          <a:uLnTx/>
                          <a:uFillTx/>
                          <a:latin typeface="Century Gothic" panose="020B0502020202020204" pitchFamily="34" charset="0"/>
                        </a:rPr>
                        <a:t>List three events that </a:t>
                      </a:r>
                      <a:r>
                        <a:rPr lang="en-GB" sz="900" dirty="0">
                          <a:solidFill>
                            <a:prstClr val="black"/>
                          </a:solidFill>
                          <a:latin typeface="Century Gothic" panose="020B0502020202020204" pitchFamily="34" charset="0"/>
                        </a:rPr>
                        <a:t>show us </a:t>
                      </a:r>
                      <a:r>
                        <a:rPr kumimoji="0" lang="en-GB" sz="900" i="0" u="none" strike="noStrike" kern="1200" cap="none" spc="0" normalizeH="0" noProof="0" dirty="0">
                          <a:ln>
                            <a:noFill/>
                          </a:ln>
                          <a:solidFill>
                            <a:prstClr val="black"/>
                          </a:solidFill>
                          <a:effectLst/>
                          <a:uLnTx/>
                          <a:uFillTx/>
                          <a:latin typeface="Century Gothic" panose="020B0502020202020204" pitchFamily="34" charset="0"/>
                        </a:rPr>
                        <a:t>life is harsh for the girls at Lowood school.</a:t>
                      </a:r>
                      <a:endParaRPr kumimoji="0" lang="en-US" sz="900" i="0" u="none" strike="noStrike" kern="1200" cap="none" spc="0" normalizeH="0" baseline="0" noProof="0" dirty="0">
                        <a:ln>
                          <a:noFill/>
                        </a:ln>
                        <a:solidFill>
                          <a:prstClr val="black"/>
                        </a:solidFill>
                        <a:effectLst/>
                        <a:uLnTx/>
                        <a:uFillTx/>
                        <a:latin typeface="Century Gothic" panose="020B0502020202020204" pitchFamily="34" charset="0"/>
                      </a:endParaRPr>
                    </a:p>
                  </a:txBody>
                  <a:tcPr marL="68400" marR="68400" marT="0" marB="0"/>
                </a:tc>
                <a:tc>
                  <a:txBody>
                    <a:bodyPr/>
                    <a:lstStyle/>
                    <a:p>
                      <a:pPr>
                        <a:lnSpc>
                          <a:spcPct val="100000"/>
                        </a:lnSpc>
                        <a:spcBef>
                          <a:spcPts val="0"/>
                        </a:spcBef>
                        <a:spcAft>
                          <a:spcPts val="0"/>
                        </a:spcAft>
                      </a:pPr>
                      <a:endParaRPr lang="en-US" sz="900" b="0" dirty="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0"/>
                  </a:ext>
                </a:extLst>
              </a:tr>
              <a:tr h="116632">
                <a:tc>
                  <a:txBody>
                    <a:bodyPr/>
                    <a:lstStyle/>
                    <a:p>
                      <a:pPr>
                        <a:lnSpc>
                          <a:spcPct val="100000"/>
                        </a:lnSpc>
                        <a:spcBef>
                          <a:spcPts val="0"/>
                        </a:spcBef>
                        <a:spcAft>
                          <a:spcPts val="0"/>
                        </a:spcAft>
                      </a:pPr>
                      <a:r>
                        <a:rPr lang="en-GB" sz="900" b="1" dirty="0">
                          <a:solidFill>
                            <a:srgbClr val="000000"/>
                          </a:solidFill>
                          <a:latin typeface="Century Gothic" panose="020B0502020202020204" pitchFamily="34" charset="0"/>
                        </a:rPr>
                        <a:t>Recap</a:t>
                      </a:r>
                      <a:endParaRPr lang="en-US" sz="900" b="1" dirty="0">
                        <a:solidFill>
                          <a:srgbClr val="000000"/>
                        </a:solidFill>
                        <a:latin typeface="Century Gothic" panose="020B0502020202020204" pitchFamily="34" charset="0"/>
                      </a:endParaRPr>
                    </a:p>
                    <a:p>
                      <a:pPr>
                        <a:lnSpc>
                          <a:spcPct val="100000"/>
                        </a:lnSpc>
                        <a:spcBef>
                          <a:spcPts val="0"/>
                        </a:spcBef>
                        <a:spcAft>
                          <a:spcPts val="0"/>
                        </a:spcAft>
                      </a:pPr>
                      <a:r>
                        <a:rPr lang="en-GB" sz="900" dirty="0">
                          <a:solidFill>
                            <a:srgbClr val="000000"/>
                          </a:solidFill>
                          <a:latin typeface="Century Gothic" panose="020B0502020202020204" pitchFamily="34" charset="0"/>
                        </a:rPr>
                        <a:t>Recap the introduction to the character of Helen Burns, and the context that leads into this lesson. Helen was harshly punished for a minor misdemeanour that was out of her control. Jane is incredulous that she was punished so severely, and that Helen accepted the punishment without a word. </a:t>
                      </a:r>
                    </a:p>
                  </a:txBody>
                  <a:tcPr marL="68400" marR="68400" marT="0" marB="0"/>
                </a:tc>
                <a:tc>
                  <a:txBody>
                    <a:bodyPr/>
                    <a:lstStyle/>
                    <a:p>
                      <a:pPr>
                        <a:lnSpc>
                          <a:spcPct val="100000"/>
                        </a:lnSpc>
                        <a:spcBef>
                          <a:spcPts val="0"/>
                        </a:spcBef>
                        <a:spcAft>
                          <a:spcPts val="0"/>
                        </a:spcAft>
                      </a:pPr>
                      <a:endParaRPr lang="en-GB" sz="900" b="0" baseline="0" dirty="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1"/>
                  </a:ext>
                </a:extLst>
              </a:tr>
              <a:tr h="38904">
                <a:tc>
                  <a:txBody>
                    <a:bodyPr/>
                    <a:lstStyle/>
                    <a:p>
                      <a:pPr>
                        <a:lnSpc>
                          <a:spcPct val="100000"/>
                        </a:lnSpc>
                        <a:spcBef>
                          <a:spcPts val="0"/>
                        </a:spcBef>
                        <a:spcAft>
                          <a:spcPts val="0"/>
                        </a:spcAft>
                      </a:pPr>
                      <a:r>
                        <a:rPr lang="en-GB" sz="900" b="1" baseline="0" dirty="0">
                          <a:solidFill>
                            <a:srgbClr val="000000"/>
                          </a:solidFill>
                          <a:effectLst/>
                          <a:latin typeface="Century Gothic" panose="020B0502020202020204" pitchFamily="34" charset="0"/>
                          <a:ea typeface="Calibri"/>
                          <a:cs typeface="Times New Roman"/>
                        </a:rPr>
                        <a:t>Reading</a:t>
                      </a:r>
                    </a:p>
                    <a:p>
                      <a:r>
                        <a:rPr lang="en-GB" sz="900" baseline="0" dirty="0">
                          <a:solidFill>
                            <a:srgbClr val="000000"/>
                          </a:solidFill>
                          <a:effectLst/>
                          <a:latin typeface="Century Gothic" charset="0"/>
                          <a:ea typeface="Calibri"/>
                          <a:cs typeface="Times New Roman"/>
                        </a:rPr>
                        <a:t>Read from,  ‘“You say you have faults, Helen …”’ (page 67). Read to, ‘“… nor vengeance that most certainly heals injury.”’ (page 69)</a:t>
                      </a:r>
                    </a:p>
                    <a:p>
                      <a:r>
                        <a:rPr lang="en-GB" sz="900" b="0" baseline="0" dirty="0">
                          <a:solidFill>
                            <a:srgbClr val="000000"/>
                          </a:solidFill>
                          <a:effectLst/>
                          <a:latin typeface="Century Gothic" charset="0"/>
                          <a:ea typeface="Calibri"/>
                          <a:cs typeface="Times New Roman"/>
                        </a:rPr>
                        <a:t>In this passage, Helen explains her 'faults' to Jane, and beings to explain her faith. </a:t>
                      </a:r>
                    </a:p>
                    <a:p>
                      <a:r>
                        <a:rPr lang="en-GB" sz="900" b="0" baseline="0" dirty="0">
                          <a:solidFill>
                            <a:srgbClr val="000000"/>
                          </a:solidFill>
                          <a:effectLst/>
                          <a:latin typeface="Century Gothic" charset="0"/>
                          <a:ea typeface="Calibri"/>
                          <a:cs typeface="Times New Roman"/>
                        </a:rPr>
                        <a:t>There are some check for understanding questions at the end of the reading passage to assess how well students have comprehended what they have read. </a:t>
                      </a:r>
                    </a:p>
                  </a:txBody>
                  <a:tcPr marL="68400" marR="68400" marT="0" marB="0"/>
                </a:tc>
                <a:tc>
                  <a:txBody>
                    <a:bodyPr/>
                    <a:lstStyle/>
                    <a:p>
                      <a:pPr>
                        <a:lnSpc>
                          <a:spcPct val="100000"/>
                        </a:lnSpc>
                        <a:spcBef>
                          <a:spcPts val="0"/>
                        </a:spcBef>
                        <a:spcAft>
                          <a:spcPts val="0"/>
                        </a:spcAft>
                      </a:pPr>
                      <a:endParaRPr lang="en-GB" sz="900" b="0" dirty="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2"/>
                  </a:ext>
                </a:extLst>
              </a:tr>
              <a:tr h="0">
                <a:tc>
                  <a:txBody>
                    <a:bodyPr/>
                    <a:lstStyle/>
                    <a:p>
                      <a:pPr>
                        <a:lnSpc>
                          <a:spcPct val="100000"/>
                        </a:lnSpc>
                        <a:spcBef>
                          <a:spcPts val="0"/>
                        </a:spcBef>
                        <a:spcAft>
                          <a:spcPts val="0"/>
                        </a:spcAft>
                      </a:pPr>
                      <a:r>
                        <a:rPr lang="en-GB" sz="900" b="1" baseline="0" dirty="0">
                          <a:solidFill>
                            <a:srgbClr val="000000"/>
                          </a:solidFill>
                          <a:effectLst/>
                          <a:latin typeface="Century Gothic" panose="020B0502020202020204" pitchFamily="34" charset="0"/>
                          <a:ea typeface="Calibri"/>
                          <a:cs typeface="Times New Roman"/>
                        </a:rPr>
                        <a:t>Jane's reaction to Helen</a:t>
                      </a:r>
                      <a:endParaRPr lang="en-US" sz="900" b="1" baseline="0" dirty="0">
                        <a:solidFill>
                          <a:srgbClr val="000000"/>
                        </a:solidFill>
                        <a:effectLst/>
                        <a:latin typeface="Century Gothic" panose="020B0502020202020204" pitchFamily="34" charset="0"/>
                        <a:ea typeface="Calibri"/>
                        <a:cs typeface="Times New Roman"/>
                      </a:endParaRPr>
                    </a:p>
                    <a:p>
                      <a:pPr>
                        <a:lnSpc>
                          <a:spcPct val="100000"/>
                        </a:lnSpc>
                        <a:spcBef>
                          <a:spcPts val="0"/>
                        </a:spcBef>
                        <a:spcAft>
                          <a:spcPts val="0"/>
                        </a:spcAft>
                      </a:pPr>
                      <a:r>
                        <a:rPr lang="en-GB" sz="900" b="0" baseline="0" dirty="0">
                          <a:solidFill>
                            <a:srgbClr val="000000"/>
                          </a:solidFill>
                          <a:effectLst/>
                          <a:latin typeface="Century Gothic" panose="020B0502020202020204" pitchFamily="34" charset="0"/>
                          <a:ea typeface="Calibri"/>
                          <a:cs typeface="Times New Roman"/>
                        </a:rPr>
                        <a:t>Look at Jane's reaction to what Helen says. Jane is outraged at Helen's mistreatment, and believes that Helen should resist the harsh treatment she has been subjected to.</a:t>
                      </a:r>
                    </a:p>
                    <a:p>
                      <a:pPr>
                        <a:lnSpc>
                          <a:spcPct val="100000"/>
                        </a:lnSpc>
                        <a:spcBef>
                          <a:spcPts val="0"/>
                        </a:spcBef>
                        <a:spcAft>
                          <a:spcPts val="0"/>
                        </a:spcAft>
                      </a:pPr>
                      <a:r>
                        <a:rPr lang="en-GB" sz="900" b="0" baseline="0" dirty="0">
                          <a:solidFill>
                            <a:srgbClr val="000000"/>
                          </a:solidFill>
                          <a:effectLst/>
                          <a:latin typeface="Century Gothic" panose="020B0502020202020204" pitchFamily="34" charset="0"/>
                          <a:ea typeface="Calibri"/>
                          <a:cs typeface="Times New Roman"/>
                        </a:rPr>
                        <a:t>In pairs, students should make a list of reasons why Jane is </a:t>
                      </a:r>
                      <a:r>
                        <a:rPr lang="en-GB" sz="900" b="1" baseline="0" dirty="0">
                          <a:solidFill>
                            <a:srgbClr val="000000"/>
                          </a:solidFill>
                          <a:effectLst/>
                          <a:latin typeface="Century Gothic" panose="020B0502020202020204" pitchFamily="34" charset="0"/>
                          <a:ea typeface="Calibri"/>
                          <a:cs typeface="Times New Roman"/>
                        </a:rPr>
                        <a:t>right</a:t>
                      </a:r>
                      <a:r>
                        <a:rPr lang="en-GB" sz="900" b="0" baseline="0" dirty="0">
                          <a:solidFill>
                            <a:srgbClr val="000000"/>
                          </a:solidFill>
                          <a:effectLst/>
                          <a:latin typeface="Century Gothic" panose="020B0502020202020204" pitchFamily="34" charset="0"/>
                          <a:ea typeface="Calibri"/>
                          <a:cs typeface="Times New Roman"/>
                        </a:rPr>
                        <a:t> to think this way, and a list of reasons why this is </a:t>
                      </a:r>
                      <a:r>
                        <a:rPr lang="en-GB" sz="900" b="1" baseline="0" dirty="0">
                          <a:solidFill>
                            <a:srgbClr val="000000"/>
                          </a:solidFill>
                          <a:effectLst/>
                          <a:latin typeface="Century Gothic" panose="020B0502020202020204" pitchFamily="34" charset="0"/>
                          <a:ea typeface="Calibri"/>
                          <a:cs typeface="Times New Roman"/>
                        </a:rPr>
                        <a:t>wrong</a:t>
                      </a:r>
                      <a:r>
                        <a:rPr lang="en-GB" sz="900" b="0" baseline="0" dirty="0">
                          <a:solidFill>
                            <a:srgbClr val="000000"/>
                          </a:solidFill>
                          <a:effectLst/>
                          <a:latin typeface="Century Gothic" panose="020B0502020202020204" pitchFamily="34" charset="0"/>
                          <a:ea typeface="Calibri"/>
                          <a:cs typeface="Times New Roman"/>
                        </a:rPr>
                        <a:t>. </a:t>
                      </a:r>
                      <a:endParaRPr lang="en-US" sz="900" b="0" baseline="0" dirty="0">
                        <a:solidFill>
                          <a:schemeClr val="bg1"/>
                        </a:solidFill>
                        <a:effectLst/>
                        <a:latin typeface="Century Gothic" panose="020B0502020202020204" pitchFamily="34" charset="0"/>
                        <a:ea typeface="Calibri"/>
                        <a:cs typeface="Times New Roman"/>
                      </a:endParaRPr>
                    </a:p>
                  </a:txBody>
                  <a:tcPr marL="68400" marR="6840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3"/>
                  </a:ext>
                </a:extLst>
              </a:tr>
              <a:tr h="331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baseline="0" dirty="0">
                          <a:solidFill>
                            <a:srgbClr val="000000"/>
                          </a:solidFill>
                          <a:latin typeface="Century Gothic" panose="020B0502020202020204" pitchFamily="34" charset="0"/>
                        </a:rPr>
                        <a:t>Christian doctrine</a:t>
                      </a:r>
                      <a:endParaRPr lang="en-US" sz="900" b="1" baseline="0" dirty="0">
                        <a:solidFill>
                          <a:srgbClr val="000000"/>
                        </a:solidFill>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900" b="0" baseline="0" dirty="0">
                          <a:solidFill>
                            <a:srgbClr val="000000"/>
                          </a:solidFill>
                          <a:latin typeface="Century Gothic" panose="020B0502020202020204" pitchFamily="34" charset="0"/>
                        </a:rPr>
                        <a:t>Later in this exchange, Helen explains her Christian faith to Jane. In order to better understand this, it is helpful to look at some passages from the Bible that were used to inspire fear in children. Look at the descriptions of hell from the Bible, and discuss how these were used to control children and make them fear hell. </a:t>
                      </a:r>
                      <a:endParaRPr lang="en-US" sz="900" b="0" baseline="0" dirty="0">
                        <a:solidFill>
                          <a:srgbClr val="000000"/>
                        </a:solidFill>
                        <a:latin typeface="Century Gothic" panose="020B0502020202020204" pitchFamily="34" charset="0"/>
                      </a:endParaRPr>
                    </a:p>
                  </a:txBody>
                  <a:tcPr marL="68400" marR="6840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a:solidFill>
                            <a:schemeClr val="bg1"/>
                          </a:solidFill>
                          <a:effectLst/>
                          <a:latin typeface="Century Gothic" panose="020B0502020202020204" pitchFamily="34" charset="0"/>
                          <a:ea typeface="Calibri"/>
                          <a:cs typeface="Times New Roman"/>
                        </a:rPr>
                        <a:t>There is a lot of information about Christian doctrine in this lesson. The information is presented from a factual, secular perspective in order to provide relevant context to further students' understanding of the different Christian doctrines that are explored and propounded in 'Jane Eyre'. </a:t>
                      </a:r>
                    </a:p>
                  </a:txBody>
                  <a:tcPr marL="68400" marR="68400" marT="0" marB="0"/>
                </a:tc>
                <a:extLst>
                  <a:ext uri="{0D108BD9-81ED-4DB2-BD59-A6C34878D82A}">
                    <a16:rowId xmlns:a16="http://schemas.microsoft.com/office/drawing/2014/main" val="10004"/>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baseline="0" dirty="0">
                          <a:solidFill>
                            <a:srgbClr val="000000"/>
                          </a:solidFill>
                          <a:latin typeface="Century Gothic" panose="020B0502020202020204" pitchFamily="34" charset="0"/>
                          <a:cs typeface="Times New Roman" panose="02020603050405020304" pitchFamily="18" charset="0"/>
                        </a:rPr>
                        <a:t>Reading</a:t>
                      </a:r>
                      <a:endParaRPr lang="en-US" sz="900" b="1" baseline="0" dirty="0">
                        <a:solidFill>
                          <a:srgbClr val="000000"/>
                        </a:solidFill>
                        <a:latin typeface="Century Gothic" panose="020B050202020202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900" b="0" baseline="0" dirty="0">
                          <a:solidFill>
                            <a:srgbClr val="000000"/>
                          </a:solidFill>
                          <a:latin typeface="Century Gothic" panose="020B0502020202020204" pitchFamily="34" charset="0"/>
                          <a:cs typeface="Times New Roman" panose="02020603050405020304" pitchFamily="18" charset="0"/>
                        </a:rPr>
                        <a:t>The next passage contains some difficult but important information about Helen's Christian faith. Introduce the main points Helen is going to detail in her speech in the passage before reading. </a:t>
                      </a:r>
                    </a:p>
                    <a:p>
                      <a:pPr>
                        <a:defRPr/>
                      </a:pPr>
                      <a:r>
                        <a:rPr lang="en-GB" sz="900" b="1" baseline="0" dirty="0">
                          <a:solidFill>
                            <a:srgbClr val="000000"/>
                          </a:solidFill>
                          <a:latin typeface="Century Gothic" charset="0"/>
                          <a:cs typeface="Times New Roman" panose="02020603050405020304" pitchFamily="18" charset="0"/>
                        </a:rPr>
                        <a:t>Read from,  ‘“What then?”’ (page 69). Read to the end of the chapter (page 71).</a:t>
                      </a:r>
                      <a:endParaRPr lang="en-GB" sz="900" b="0" baseline="0" dirty="0">
                        <a:solidFill>
                          <a:srgbClr val="000000"/>
                        </a:solidFill>
                        <a:latin typeface="Century Gothic" charset="0"/>
                        <a:cs typeface="Times New Roman" panose="02020603050405020304" pitchFamily="18" charset="0"/>
                      </a:endParaRPr>
                    </a:p>
                  </a:txBody>
                  <a:tcPr marL="68400" marR="6840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210819673"/>
                  </a:ext>
                </a:extLst>
              </a:tr>
              <a:tr h="0">
                <a:tc>
                  <a:txBody>
                    <a:bodyPr/>
                    <a:lstStyle/>
                    <a:p>
                      <a:pPr algn="l">
                        <a:lnSpc>
                          <a:spcPct val="100000"/>
                        </a:lnSpc>
                        <a:spcBef>
                          <a:spcPts val="0"/>
                        </a:spcBef>
                        <a:spcAft>
                          <a:spcPts val="0"/>
                        </a:spcAft>
                      </a:pPr>
                      <a:r>
                        <a:rPr lang="en-GB" sz="900" b="1" dirty="0">
                          <a:effectLst/>
                          <a:latin typeface="Century Gothic" panose="020B0502020202020204" pitchFamily="34" charset="0"/>
                          <a:ea typeface="Calibri"/>
                          <a:cs typeface="Times New Roman"/>
                        </a:rPr>
                        <a:t>Helen's faith</a:t>
                      </a:r>
                      <a:endParaRPr lang="en-US" sz="900" b="1" dirty="0">
                        <a:effectLst/>
                        <a:latin typeface="Century Gothic" panose="020B0502020202020204" pitchFamily="34" charset="0"/>
                        <a:ea typeface="Calibri"/>
                        <a:cs typeface="Times New Roman"/>
                      </a:endParaRPr>
                    </a:p>
                    <a:p>
                      <a:pPr algn="l">
                        <a:lnSpc>
                          <a:spcPct val="100000"/>
                        </a:lnSpc>
                        <a:spcBef>
                          <a:spcPts val="0"/>
                        </a:spcBef>
                        <a:spcAft>
                          <a:spcPts val="0"/>
                        </a:spcAft>
                      </a:pPr>
                      <a:r>
                        <a:rPr lang="en-GB" sz="900" b="0" dirty="0">
                          <a:effectLst/>
                          <a:latin typeface="Century Gothic" panose="020B0502020202020204" pitchFamily="34" charset="0"/>
                          <a:ea typeface="Calibri"/>
                          <a:cs typeface="Times New Roman"/>
                        </a:rPr>
                        <a:t>Review the main points Helen made in her speech with Jane. Student need to match the correct statement to the relevant quotation. This is a difficult passage, and this matching activity is designed to help consolidate students' comprehension of this extract. </a:t>
                      </a:r>
                      <a:endParaRPr lang="en-US" sz="900" b="0" dirty="0">
                        <a:effectLst/>
                        <a:latin typeface="Century Gothic" panose="020B0502020202020204" pitchFamily="34" charset="0"/>
                        <a:ea typeface="Calibri"/>
                        <a:cs typeface="Times New Roman"/>
                      </a:endParaRPr>
                    </a:p>
                  </a:txBody>
                  <a:tcPr marL="68400" marR="68400" marT="0" marB="0"/>
                </a:tc>
                <a:tc>
                  <a:txBody>
                    <a:bodyPr/>
                    <a:lstStyle/>
                    <a:p>
                      <a:pPr>
                        <a:lnSpc>
                          <a:spcPct val="100000"/>
                        </a:lnSpc>
                        <a:spcBef>
                          <a:spcPts val="0"/>
                        </a:spcBef>
                        <a:spcAft>
                          <a:spcPts val="0"/>
                        </a:spcAft>
                      </a:pPr>
                      <a:endParaRPr lang="en-GB" sz="900" b="0" dirty="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5"/>
                  </a:ext>
                </a:extLst>
              </a:tr>
              <a:tr h="0">
                <a:tc>
                  <a:txBody>
                    <a:bodyPr/>
                    <a:lstStyle/>
                    <a:p>
                      <a:pPr algn="l">
                        <a:lnSpc>
                          <a:spcPct val="100000"/>
                        </a:lnSpc>
                        <a:spcBef>
                          <a:spcPts val="0"/>
                        </a:spcBef>
                        <a:spcAft>
                          <a:spcPts val="0"/>
                        </a:spcAft>
                      </a:pPr>
                      <a:r>
                        <a:rPr lang="en-US" sz="900" b="1" dirty="0">
                          <a:effectLst/>
                          <a:latin typeface="Century Gothic" panose="020B0502020202020204" pitchFamily="34" charset="0"/>
                          <a:ea typeface="Calibri"/>
                          <a:cs typeface="Times New Roman"/>
                        </a:rPr>
                        <a:t>Helen's faith</a:t>
                      </a:r>
                    </a:p>
                    <a:p>
                      <a:pPr algn="l">
                        <a:lnSpc>
                          <a:spcPct val="100000"/>
                        </a:lnSpc>
                        <a:spcBef>
                          <a:spcPts val="0"/>
                        </a:spcBef>
                        <a:spcAft>
                          <a:spcPts val="0"/>
                        </a:spcAft>
                      </a:pPr>
                      <a:r>
                        <a:rPr lang="en-US" sz="900" b="0" dirty="0">
                          <a:effectLst/>
                          <a:latin typeface="Century Gothic" panose="020B0502020202020204" pitchFamily="34" charset="0"/>
                          <a:ea typeface="Calibri"/>
                          <a:cs typeface="Times New Roman"/>
                        </a:rPr>
                        <a:t>Read the passage from John 3:15-16. The passage explains that God is forgiving and will accept all those that seek and love him into the kingdom of heaven. This aligns much more to Helen's belief of life after death, and is a contradiction to Brocklehurst's attitude to children being born in sin.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Write one paragraph to answer this question. Use quotations from the novel to support your answers.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What role does Christianity play in Helen </a:t>
                      </a:r>
                      <a:r>
                        <a:rPr kumimoji="0" lang="en-GB" sz="900" b="1"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Burns’s</a:t>
                      </a:r>
                      <a:r>
                        <a:rPr kumimoji="0" lang="en-GB" sz="9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life at Lowood?</a:t>
                      </a:r>
                    </a:p>
                    <a:p>
                      <a:pPr marR="0" lvl="0" algn="l" defTabSz="914400" rtl="0" eaLnBrk="1" fontAlgn="auto" latinLnBrk="0" hangingPunct="1">
                        <a:lnSpc>
                          <a:spcPct val="100000"/>
                        </a:lnSpc>
                        <a:spcBef>
                          <a:spcPts val="0"/>
                        </a:spcBef>
                        <a:spcAft>
                          <a:spcPts val="0"/>
                        </a:spcAft>
                        <a:buClrTx/>
                        <a:buSzTx/>
                        <a:tabLst/>
                        <a:defRPr/>
                      </a:pPr>
                      <a:r>
                        <a:rPr kumimoji="0" lang="en-GB" sz="9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Extension</a:t>
                      </a:r>
                      <a:r>
                        <a:rPr kumimoji="0" lang="en-GB"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How does Helen </a:t>
                      </a:r>
                      <a:r>
                        <a:rPr kumimoji="0" lang="en-GB" sz="9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Burns’s</a:t>
                      </a:r>
                      <a:r>
                        <a:rPr kumimoji="0" lang="en-GB"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faith compare to that of Mr Brocklehurst?</a:t>
                      </a:r>
                    </a:p>
                    <a:p>
                      <a:pPr algn="l">
                        <a:lnSpc>
                          <a:spcPct val="100000"/>
                        </a:lnSpc>
                        <a:spcBef>
                          <a:spcPts val="0"/>
                        </a:spcBef>
                        <a:spcAft>
                          <a:spcPts val="0"/>
                        </a:spcAft>
                      </a:pPr>
                      <a:endParaRPr lang="en-US" sz="900" b="0" dirty="0">
                        <a:effectLst/>
                        <a:latin typeface="Century Gothic" panose="020B0502020202020204" pitchFamily="34" charset="0"/>
                        <a:ea typeface="Calibri"/>
                        <a:cs typeface="Times New Roman"/>
                      </a:endParaRPr>
                    </a:p>
                  </a:txBody>
                  <a:tcPr marL="68400" marR="68400" marT="0" marB="0"/>
                </a:tc>
                <a:tc>
                  <a:txBody>
                    <a:bodyPr/>
                    <a:lstStyle/>
                    <a:p>
                      <a:pPr>
                        <a:lnSpc>
                          <a:spcPct val="100000"/>
                        </a:lnSpc>
                        <a:spcBef>
                          <a:spcPts val="0"/>
                        </a:spcBef>
                        <a:spcAft>
                          <a:spcPts val="0"/>
                        </a:spcAft>
                      </a:pPr>
                      <a:endParaRPr lang="en-US" sz="900" b="0" dirty="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171339831"/>
                  </a:ext>
                </a:extLst>
              </a:tr>
              <a:tr h="0">
                <a:tc>
                  <a:txBody>
                    <a:bodyPr/>
                    <a:lstStyle/>
                    <a:p>
                      <a:pPr algn="l">
                        <a:lnSpc>
                          <a:spcPct val="100000"/>
                        </a:lnSpc>
                        <a:spcBef>
                          <a:spcPts val="0"/>
                        </a:spcBef>
                        <a:spcAft>
                          <a:spcPts val="0"/>
                        </a:spcAft>
                      </a:pPr>
                      <a:r>
                        <a:rPr lang="en-GB" sz="900" b="1" dirty="0">
                          <a:effectLst/>
                          <a:latin typeface="Century Gothic" panose="020B0502020202020204" pitchFamily="34" charset="0"/>
                          <a:ea typeface="Calibri"/>
                          <a:cs typeface="Times New Roman"/>
                        </a:rPr>
                        <a:t>Mastery assessment plenary</a:t>
                      </a:r>
                      <a:endParaRPr lang="en-GB" sz="900" dirty="0">
                        <a:effectLst/>
                        <a:latin typeface="Century Gothic" panose="020B0502020202020204" pitchFamily="34" charset="0"/>
                        <a:ea typeface="Calibri"/>
                        <a:cs typeface="Times New Roman"/>
                      </a:endParaRPr>
                    </a:p>
                    <a:p>
                      <a:pPr algn="l">
                        <a:lnSpc>
                          <a:spcPct val="100000"/>
                        </a:lnSpc>
                        <a:spcBef>
                          <a:spcPts val="0"/>
                        </a:spcBef>
                        <a:spcAft>
                          <a:spcPts val="0"/>
                        </a:spcAft>
                      </a:pPr>
                      <a:r>
                        <a:rPr lang="en-GB" sz="900" dirty="0">
                          <a:effectLst/>
                          <a:latin typeface="Century Gothic" panose="020B0502020202020204" pitchFamily="34" charset="0"/>
                          <a:ea typeface="Calibri"/>
                          <a:cs typeface="Times New Roman"/>
                        </a:rPr>
                        <a:t>Students complete quiz.</a:t>
                      </a:r>
                      <a:endParaRPr lang="en-GB" sz="900" b="0" dirty="0">
                        <a:effectLst/>
                        <a:latin typeface="Century Gothic" panose="020B0502020202020204" pitchFamily="34" charset="0"/>
                        <a:ea typeface="Calibri"/>
                        <a:cs typeface="Times New Roman"/>
                      </a:endParaRPr>
                    </a:p>
                  </a:txBody>
                  <a:tcPr marL="68400" marR="68400" marT="0" marB="0"/>
                </a:tc>
                <a:tc>
                  <a:txBody>
                    <a:bodyPr/>
                    <a:lstStyle/>
                    <a:p>
                      <a:pPr>
                        <a:lnSpc>
                          <a:spcPct val="100000"/>
                        </a:lnSpc>
                        <a:spcBef>
                          <a:spcPts val="0"/>
                        </a:spcBef>
                        <a:spcAft>
                          <a:spcPts val="0"/>
                        </a:spcAft>
                      </a:pPr>
                      <a:endParaRPr lang="en-GB" sz="900" b="0" dirty="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814032287"/>
                  </a:ext>
                </a:extLst>
              </a:tr>
            </a:tbl>
          </a:graphicData>
        </a:graphic>
      </p:graphicFrame>
    </p:spTree>
    <p:extLst>
      <p:ext uri="{BB962C8B-B14F-4D97-AF65-F5344CB8AC3E}">
        <p14:creationId xmlns:p14="http://schemas.microsoft.com/office/powerpoint/2010/main" val="4267983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692" y="64070"/>
            <a:ext cx="830750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Here is a famous passage from the Bible that shows how everyone that truly believes in God and Jesus will allowed into heaven:</a:t>
            </a:r>
          </a:p>
        </p:txBody>
      </p:sp>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
        <p:nvSpPr>
          <p:cNvPr id="8" name="TextBox 7"/>
          <p:cNvSpPr txBox="1"/>
          <p:nvPr/>
        </p:nvSpPr>
        <p:spPr>
          <a:xfrm>
            <a:off x="764692" y="1403772"/>
            <a:ext cx="8307507" cy="2385268"/>
          </a:xfrm>
          <a:prstGeom prst="rect">
            <a:avLst/>
          </a:prstGeom>
          <a:noFill/>
        </p:spPr>
        <p:txBody>
          <a:bodyPr wrap="square" rtlCol="0">
            <a:spAutoFit/>
          </a:bodyPr>
          <a:lstStyle/>
          <a:p>
            <a:pPr marL="450850" marR="0" lvl="0" indent="-45085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John 3:16-17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 God so loved the world, that he gave his only begotten Son, that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whosoever believeth in him should not perish, but have everlasting life</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For God sent not his Son into the world to condemn the world; but that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 world through him might be saved</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p>
        </p:txBody>
      </p:sp>
      <p:pic>
        <p:nvPicPr>
          <p:cNvPr id="3074" name="Picture 2" descr="http://www.coastalbcstmarys.com/wp-content/uploads/bb-plugin/cache/bigstock-Cross-against-the-sky-24690071-panoram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7543" y="3789040"/>
            <a:ext cx="5904656" cy="295232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70032" y="4797152"/>
            <a:ext cx="3873976"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 pairs, discuss how this passage from the Bible relates to Helen’s faith.</a:t>
            </a:r>
          </a:p>
        </p:txBody>
      </p:sp>
      <p:pic>
        <p:nvPicPr>
          <p:cNvPr id="7" name="Picture 6">
            <a:extLst>
              <a:ext uri="{FF2B5EF4-FFF2-40B4-BE49-F238E27FC236}">
                <a16:creationId xmlns:a16="http://schemas.microsoft.com/office/drawing/2014/main" id="{0EF9326E-B25D-4AE7-8514-47B47F65C8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48" y="32567"/>
            <a:ext cx="572790" cy="720000"/>
          </a:xfrm>
          <a:prstGeom prst="rect">
            <a:avLst/>
          </a:prstGeom>
        </p:spPr>
      </p:pic>
    </p:spTree>
    <p:extLst>
      <p:ext uri="{BB962C8B-B14F-4D97-AF65-F5344CB8AC3E}">
        <p14:creationId xmlns:p14="http://schemas.microsoft.com/office/powerpoint/2010/main" val="1698709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pic>
        <p:nvPicPr>
          <p:cNvPr id="6" name="Picture 6" descr="http://img.poptower.com/pic-45141/freya-park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4084638"/>
            <a:ext cx="2511162" cy="25111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834690" y="6411134"/>
            <a:ext cx="151989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Helen Burns</a:t>
            </a:r>
          </a:p>
        </p:txBody>
      </p:sp>
      <p:sp>
        <p:nvSpPr>
          <p:cNvPr id="8" name="TextBox 7"/>
          <p:cNvSpPr txBox="1"/>
          <p:nvPr/>
        </p:nvSpPr>
        <p:spPr>
          <a:xfrm>
            <a:off x="836494" y="175646"/>
            <a:ext cx="8092354" cy="33547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Write one paragraph to answer this question. Use quotations from the novel to support your answers.</a:t>
            </a:r>
          </a:p>
          <a:p>
            <a:pPr marR="0" lvl="0" algn="l" defTabSz="914400" rtl="0" eaLnBrk="1" fontAlgn="auto" latinLnBrk="0" hangingPunct="1">
              <a:lnSpc>
                <a:spcPct val="100000"/>
              </a:lnSpc>
              <a:spcBef>
                <a:spcPts val="0"/>
              </a:spcBef>
              <a:spcAft>
                <a:spcPts val="600"/>
              </a:spcAft>
              <a:buClrTx/>
              <a:buSzTx/>
              <a:tabLst/>
              <a:defRPr/>
            </a:pPr>
            <a:endPar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R="0" lvl="0" algn="l" defTabSz="914400" rtl="0" eaLnBrk="1" fontAlgn="auto" latinLnBrk="0" hangingPunct="1">
              <a:lnSpc>
                <a:spcPct val="100000"/>
              </a:lnSpc>
              <a:spcBef>
                <a:spcPts val="0"/>
              </a:spcBef>
              <a:spcAft>
                <a:spcPts val="600"/>
              </a:spcAft>
              <a:buClrTx/>
              <a:buSzTx/>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What role does Christianity play in Helen Burns’s life at Lowood?</a:t>
            </a:r>
          </a:p>
          <a:p>
            <a:pPr marR="0" lvl="0" algn="l" defTabSz="914400" rtl="0" eaLnBrk="1" fontAlgn="auto" latinLnBrk="0" hangingPunct="1">
              <a:lnSpc>
                <a:spcPct val="100000"/>
              </a:lnSpc>
              <a:spcBef>
                <a:spcPts val="0"/>
              </a:spcBef>
              <a:spcAft>
                <a:spcPts val="600"/>
              </a:spcAft>
              <a:buClrTx/>
              <a:buSzTx/>
              <a:tabLst/>
              <a:defRPr/>
            </a:pP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R="0" lvl="0" algn="l" defTabSz="914400" rtl="0" eaLnBrk="1" fontAlgn="auto" latinLnBrk="0" hangingPunct="1">
              <a:lnSpc>
                <a:spcPct val="100000"/>
              </a:lnSpc>
              <a:spcBef>
                <a:spcPts val="0"/>
              </a:spcBef>
              <a:spcAft>
                <a:spcPts val="600"/>
              </a:spcAft>
              <a:buClrTx/>
              <a:buSzTx/>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Extension</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How does Helen Burns’s faith compare to that of Mr Brocklehurst?</a:t>
            </a:r>
          </a:p>
        </p:txBody>
      </p:sp>
      <p:pic>
        <p:nvPicPr>
          <p:cNvPr id="10" name="Picture 2" descr="http://www.bl.uk/britishlibrary/~/media/bl/global/english-online/collection-item-images/b/r/o/bront%20charlotte%20edmund%20b20084%201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869" t="14215" r="22300" b="18570"/>
          <a:stretch/>
        </p:blipFill>
        <p:spPr bwMode="auto">
          <a:xfrm>
            <a:off x="5354970" y="4084638"/>
            <a:ext cx="1804085" cy="269582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626D45B-7915-4587-8856-456633A1C5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966" y="44624"/>
            <a:ext cx="561951" cy="720000"/>
          </a:xfrm>
          <a:prstGeom prst="rect">
            <a:avLst/>
          </a:prstGeom>
        </p:spPr>
      </p:pic>
      <p:pic>
        <p:nvPicPr>
          <p:cNvPr id="12" name="Picture 11">
            <a:extLst>
              <a:ext uri="{FF2B5EF4-FFF2-40B4-BE49-F238E27FC236}">
                <a16:creationId xmlns:a16="http://schemas.microsoft.com/office/drawing/2014/main" id="{F621B79C-8014-4D46-A30D-A24370A709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42" y="867728"/>
            <a:ext cx="648000" cy="648000"/>
          </a:xfrm>
          <a:prstGeom prst="rect">
            <a:avLst/>
          </a:prstGeom>
        </p:spPr>
      </p:pic>
    </p:spTree>
    <p:extLst>
      <p:ext uri="{BB962C8B-B14F-4D97-AF65-F5344CB8AC3E}">
        <p14:creationId xmlns:p14="http://schemas.microsoft.com/office/powerpoint/2010/main" val="73650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Mastery</a:t>
            </a:r>
          </a:p>
        </p:txBody>
      </p:sp>
      <p:sp>
        <p:nvSpPr>
          <p:cNvPr id="8" name="TextBox 7"/>
          <p:cNvSpPr txBox="1"/>
          <p:nvPr/>
        </p:nvSpPr>
        <p:spPr>
          <a:xfrm>
            <a:off x="827584" y="116632"/>
            <a:ext cx="820891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Which statements describe Helen Burns’s Christian beliefs?</a:t>
            </a:r>
          </a:p>
        </p:txBody>
      </p:sp>
      <p:sp>
        <p:nvSpPr>
          <p:cNvPr id="4" name="TextBox 3"/>
          <p:cNvSpPr txBox="1"/>
          <p:nvPr/>
        </p:nvSpPr>
        <p:spPr>
          <a:xfrm>
            <a:off x="827584" y="1268760"/>
            <a:ext cx="8208912" cy="5139869"/>
          </a:xfrm>
          <a:prstGeom prst="rect">
            <a:avLst/>
          </a:prstGeom>
          <a:noFill/>
        </p:spPr>
        <p:txBody>
          <a:bodyPr wrap="square" rtlCol="0">
            <a:spAutoFit/>
          </a:bodyPr>
          <a:lstStyle/>
          <a:p>
            <a:pPr marL="625475" marR="0" lvl="0" indent="-625475"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Helen wants to behave well so she can avoid going to hell.</a:t>
            </a:r>
          </a:p>
          <a:p>
            <a:pPr marL="625475" marR="0" lvl="0" indent="-625475"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Helen thinks that Jane will not go to heaven because she does not believe in God.</a:t>
            </a:r>
          </a:p>
          <a:p>
            <a:pPr marL="625475" marR="0" lvl="0" indent="-625475"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Helen believes that sinners will be allowed into heaven if they believe in God and ask for forgiveness.</a:t>
            </a:r>
          </a:p>
          <a:p>
            <a:pPr marL="625475" marR="0" lvl="0" indent="-625475"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Helen believes that God is kind and forgiving, not vengeful.</a:t>
            </a:r>
          </a:p>
          <a:p>
            <a:pPr marL="625475" marR="0" lvl="0" indent="-625475"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Helen feels very guilty for the way she misbehaves in class because she is not acting like a good Christian girl. </a:t>
            </a:r>
          </a:p>
        </p:txBody>
      </p:sp>
    </p:spTree>
    <p:extLst>
      <p:ext uri="{BB962C8B-B14F-4D97-AF65-F5344CB8AC3E}">
        <p14:creationId xmlns:p14="http://schemas.microsoft.com/office/powerpoint/2010/main" val="3499938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Review</a:t>
            </a:r>
          </a:p>
        </p:txBody>
      </p:sp>
      <p:sp>
        <p:nvSpPr>
          <p:cNvPr id="8" name="TextBox 7"/>
          <p:cNvSpPr txBox="1"/>
          <p:nvPr/>
        </p:nvSpPr>
        <p:spPr>
          <a:xfrm>
            <a:off x="827584" y="116632"/>
            <a:ext cx="820891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Which statements describe Helen Burns’s Christian beliefs?</a:t>
            </a:r>
          </a:p>
        </p:txBody>
      </p:sp>
      <p:sp>
        <p:nvSpPr>
          <p:cNvPr id="4" name="TextBox 3"/>
          <p:cNvSpPr txBox="1"/>
          <p:nvPr/>
        </p:nvSpPr>
        <p:spPr>
          <a:xfrm>
            <a:off x="827584" y="1268760"/>
            <a:ext cx="8208912" cy="5139869"/>
          </a:xfrm>
          <a:prstGeom prst="rect">
            <a:avLst/>
          </a:prstGeom>
          <a:noFill/>
        </p:spPr>
        <p:txBody>
          <a:bodyPr wrap="square" rtlCol="0">
            <a:spAutoFit/>
          </a:bodyPr>
          <a:lstStyle/>
          <a:p>
            <a:pPr marL="625475" marR="0" lvl="0" indent="-625475"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Helen wants to behave well so she can avoid going to hell.</a:t>
            </a:r>
          </a:p>
          <a:p>
            <a:pPr marL="625475" marR="0" lvl="0" indent="-625475"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Helen thinks that Jane will not go to heaven because she does not believe in God.</a:t>
            </a:r>
          </a:p>
          <a:p>
            <a:pPr marL="625475" marR="0" lvl="0" indent="-625475"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Helen believes that sinners will be allowed into heaven if they believe in God and ask for forgiveness.</a:t>
            </a:r>
          </a:p>
          <a:p>
            <a:pPr marL="625475" marR="0" lvl="0" indent="-625475"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Helen believes that God is kind and forgiving, not vengeful.</a:t>
            </a:r>
          </a:p>
          <a:p>
            <a:pPr marL="625475" marR="0" lvl="0" indent="-625475" algn="l" defTabSz="914400" rtl="0" eaLnBrk="1" fontAlgn="auto" latinLnBrk="0" hangingPunct="1">
              <a:lnSpc>
                <a:spcPct val="100000"/>
              </a:lnSpc>
              <a:spcBef>
                <a:spcPts val="600"/>
              </a:spcBef>
              <a:spcAft>
                <a:spcPts val="600"/>
              </a:spcAft>
              <a:buClrTx/>
              <a:buSzTx/>
              <a:buFont typeface="+mj-lt"/>
              <a:buAutoNum type="alphaLcParenR"/>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Helen feels very guilty for the way she misbehaves in class because she is not acting like a good Christian girl. </a:t>
            </a:r>
          </a:p>
        </p:txBody>
      </p:sp>
    </p:spTree>
    <p:extLst>
      <p:ext uri="{BB962C8B-B14F-4D97-AF65-F5344CB8AC3E}">
        <p14:creationId xmlns:p14="http://schemas.microsoft.com/office/powerpoint/2010/main" val="3478537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16200000">
            <a:off x="-3075058" y="3075056"/>
            <a:ext cx="6858002" cy="707886"/>
          </a:xfrm>
          <a:prstGeom prst="rect">
            <a:avLst/>
          </a:prstGeom>
          <a:noFill/>
        </p:spPr>
        <p:txBody>
          <a:bodyPr wrap="square" rtlCol="0">
            <a:spAutoFit/>
          </a:bodyPr>
          <a:lstStyle/>
          <a:p>
            <a:pPr algn="ctr"/>
            <a:r>
              <a:rPr lang="en-GB" sz="4000" b="1" dirty="0">
                <a:latin typeface="Century Gothic" panose="020B0502020202020204" pitchFamily="34" charset="0"/>
              </a:rPr>
              <a:t>Feedback</a:t>
            </a:r>
          </a:p>
        </p:txBody>
      </p:sp>
      <p:sp>
        <p:nvSpPr>
          <p:cNvPr id="7" name="TextBox 6"/>
          <p:cNvSpPr txBox="1"/>
          <p:nvPr/>
        </p:nvSpPr>
        <p:spPr>
          <a:xfrm>
            <a:off x="818638" y="188346"/>
            <a:ext cx="8208912" cy="1877437"/>
          </a:xfrm>
          <a:prstGeom prst="rect">
            <a:avLst/>
          </a:prstGeom>
          <a:noFill/>
        </p:spPr>
        <p:txBody>
          <a:bodyPr wrap="square" rtlCol="0">
            <a:spAutoFit/>
          </a:bodyPr>
          <a:lstStyle/>
          <a:p>
            <a:pPr algn="ctr">
              <a:spcBef>
                <a:spcPts val="600"/>
              </a:spcBef>
              <a:spcAft>
                <a:spcPts val="600"/>
              </a:spcAft>
            </a:pPr>
            <a:r>
              <a:rPr lang="en-GB" sz="3200" dirty="0">
                <a:solidFill>
                  <a:schemeClr val="bg1"/>
                </a:solidFill>
                <a:latin typeface="Century Gothic" panose="020B0502020202020204" pitchFamily="34" charset="0"/>
              </a:rPr>
              <a:t>Love this lesson?</a:t>
            </a:r>
          </a:p>
          <a:p>
            <a:pPr algn="ctr">
              <a:spcBef>
                <a:spcPts val="600"/>
              </a:spcBef>
              <a:spcAft>
                <a:spcPts val="600"/>
              </a:spcAft>
            </a:pPr>
            <a:r>
              <a:rPr lang="en-GB" sz="3200" dirty="0">
                <a:solidFill>
                  <a:schemeClr val="bg1"/>
                </a:solidFill>
                <a:latin typeface="Century Gothic" panose="020B0502020202020204" pitchFamily="34" charset="0"/>
              </a:rPr>
              <a:t>Have suggestions for improvements?</a:t>
            </a:r>
          </a:p>
          <a:p>
            <a:pPr algn="ctr">
              <a:spcBef>
                <a:spcPts val="600"/>
              </a:spcBef>
              <a:spcAft>
                <a:spcPts val="600"/>
              </a:spcAft>
            </a:pPr>
            <a:r>
              <a:rPr lang="en-GB" sz="3200" dirty="0">
                <a:solidFill>
                  <a:schemeClr val="bg1"/>
                </a:solidFill>
                <a:latin typeface="Century Gothic" panose="020B0502020202020204" pitchFamily="34" charset="0"/>
              </a:rPr>
              <a:t>Does something need fixing?</a:t>
            </a:r>
          </a:p>
        </p:txBody>
      </p:sp>
      <p:sp>
        <p:nvSpPr>
          <p:cNvPr id="8" name="TextBox 7"/>
          <p:cNvSpPr txBox="1"/>
          <p:nvPr/>
        </p:nvSpPr>
        <p:spPr>
          <a:xfrm>
            <a:off x="1322694" y="4365104"/>
            <a:ext cx="7200800" cy="2215991"/>
          </a:xfrm>
          <a:prstGeom prst="rect">
            <a:avLst/>
          </a:prstGeom>
          <a:noFill/>
        </p:spPr>
        <p:txBody>
          <a:bodyPr wrap="square" rtlCol="0" anchor="t">
            <a:spAutoFit/>
          </a:bodyPr>
          <a:lstStyle/>
          <a:p>
            <a:pPr algn="ctr">
              <a:spcAft>
                <a:spcPts val="600"/>
              </a:spcAft>
            </a:pPr>
            <a:r>
              <a:rPr lang="en-GB" sz="3200" b="1" dirty="0">
                <a:solidFill>
                  <a:schemeClr val="bg1"/>
                </a:solidFill>
                <a:latin typeface="Century Gothic" panose="020B0502020202020204" pitchFamily="34" charset="0"/>
              </a:rPr>
              <a:t>Please let us know! </a:t>
            </a:r>
          </a:p>
          <a:p>
            <a:pPr>
              <a:spcAft>
                <a:spcPts val="600"/>
              </a:spcAft>
            </a:pPr>
            <a:endParaRPr lang="en-GB" sz="3200" dirty="0">
              <a:solidFill>
                <a:schemeClr val="bg1"/>
              </a:solidFill>
              <a:latin typeface="Century Gothic" panose="020B0502020202020204" pitchFamily="34" charset="0"/>
            </a:endParaRPr>
          </a:p>
          <a:p>
            <a:pPr>
              <a:spcAft>
                <a:spcPts val="600"/>
              </a:spcAft>
            </a:pPr>
            <a:r>
              <a:rPr lang="en-GB" sz="3200" dirty="0">
                <a:solidFill>
                  <a:schemeClr val="bg1"/>
                </a:solidFill>
                <a:latin typeface="Century Gothic" panose="020B0502020202020204" pitchFamily="34" charset="0"/>
              </a:rPr>
              <a:t>Fill in </a:t>
            </a:r>
            <a:r>
              <a:rPr lang="en-GB" sz="3200" dirty="0">
                <a:solidFill>
                  <a:schemeClr val="bg1"/>
                </a:solidFill>
                <a:latin typeface="Century Gothic" panose="020B0502020202020204" pitchFamily="34" charset="0"/>
                <a:hlinkClick r:id="rId3"/>
              </a:rPr>
              <a:t>this feedback form</a:t>
            </a:r>
            <a:r>
              <a:rPr lang="en-GB" sz="3200" dirty="0">
                <a:solidFill>
                  <a:schemeClr val="bg1"/>
                </a:solidFill>
                <a:latin typeface="Century Gothic" panose="020B0502020202020204" pitchFamily="34" charset="0"/>
              </a:rPr>
              <a:t> so that we can keep improving. </a:t>
            </a:r>
          </a:p>
        </p:txBody>
      </p:sp>
      <p:pic>
        <p:nvPicPr>
          <p:cNvPr id="6" name="Picture 5" descr="A picture containing text, sign&#10;&#10;Description automatically generated">
            <a:hlinkClick r:id="rId3"/>
            <a:extLst>
              <a:ext uri="{FF2B5EF4-FFF2-40B4-BE49-F238E27FC236}">
                <a16:creationId xmlns:a16="http://schemas.microsoft.com/office/drawing/2014/main" id="{DAFE7A88-C863-6B52-C942-C458EB714E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6994" y="2389300"/>
            <a:ext cx="6372200" cy="1568955"/>
          </a:xfrm>
          <a:prstGeom prst="rect">
            <a:avLst/>
          </a:prstGeom>
        </p:spPr>
      </p:pic>
    </p:spTree>
    <p:extLst>
      <p:ext uri="{BB962C8B-B14F-4D97-AF65-F5344CB8AC3E}">
        <p14:creationId xmlns:p14="http://schemas.microsoft.com/office/powerpoint/2010/main" val="4248340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04038DF6-8C93-3C42-8E5D-DD2DE64C9A70}"/>
              </a:ext>
            </a:extLst>
          </p:cNvPr>
          <p:cNvSpPr txBox="1"/>
          <p:nvPr/>
        </p:nvSpPr>
        <p:spPr>
          <a:xfrm>
            <a:off x="849232" y="4937545"/>
            <a:ext cx="7710614" cy="1569660"/>
          </a:xfrm>
          <a:prstGeom prst="rect">
            <a:avLst/>
          </a:prstGeom>
          <a:solidFill>
            <a:schemeClr val="tx1"/>
          </a:solidFill>
          <a:ln w="25400">
            <a:solidFill>
              <a:schemeClr val="dk1"/>
            </a:solidFill>
          </a:ln>
        </p:spPr>
        <p:txBody>
          <a:bodyPr wrap="square" rtlCol="0" anchor="t">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rPr>
              <a:t>Extension:</a:t>
            </a:r>
            <a:r>
              <a:rPr kumimoji="0" lang="en-GB" sz="2400" b="1" i="0" u="none" strike="noStrike" kern="1200" cap="none" spc="0" normalizeH="0" noProof="0" dirty="0">
                <a:ln>
                  <a:noFill/>
                </a:ln>
                <a:solidFill>
                  <a:prstClr val="black"/>
                </a:solidFill>
                <a:effectLst/>
                <a:uLnTx/>
                <a:uFillTx/>
                <a:latin typeface="Century Gothic" panose="020B0502020202020204" pitchFamily="34" charset="0"/>
              </a:rPr>
              <a:t> </a:t>
            </a:r>
            <a:endParaRPr kumimoji="0" lang="en-GB" sz="2400" i="0" u="none" strike="noStrike" kern="1200" cap="none" spc="0" normalizeH="0" noProof="0" dirty="0">
              <a:ln>
                <a:noFill/>
              </a:ln>
              <a:solidFill>
                <a:prstClr val="black"/>
              </a:solidFill>
              <a:effectLst/>
              <a:uLnTx/>
              <a:uFillTx/>
              <a:latin typeface="Century Gothic" panose="020B0502020202020204" pitchFamily="34" charset="0"/>
            </a:endParaRPr>
          </a:p>
          <a:p>
            <a:pPr marL="457200" marR="0" lvl="0" indent="-4572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GB" sz="2300" b="1" baseline="0" dirty="0">
                <a:solidFill>
                  <a:srgbClr val="00B050"/>
                </a:solidFill>
                <a:latin typeface="Century Gothic" panose="020B0502020202020204" pitchFamily="34" charset="0"/>
              </a:rPr>
              <a:t>The girls regularly receive punishments.</a:t>
            </a:r>
          </a:p>
          <a:p>
            <a:pPr marL="457200" marR="0" lvl="0" indent="-4572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2300" b="1" i="0" u="none" strike="noStrike" kern="1200" cap="none" spc="0" normalizeH="0" noProof="0" dirty="0">
                <a:ln>
                  <a:noFill/>
                </a:ln>
                <a:solidFill>
                  <a:srgbClr val="00B050"/>
                </a:solidFill>
                <a:effectLst/>
                <a:uLnTx/>
                <a:uFillTx/>
                <a:latin typeface="Century Gothic" panose="020B0502020202020204" pitchFamily="34" charset="0"/>
              </a:rPr>
              <a:t>The girls receive very </a:t>
            </a:r>
            <a:r>
              <a:rPr lang="en-GB" sz="2300" b="1" dirty="0">
                <a:solidFill>
                  <a:srgbClr val="00B050"/>
                </a:solidFill>
                <a:latin typeface="Century Gothic" panose="020B0502020202020204" pitchFamily="34" charset="0"/>
              </a:rPr>
              <a:t>little food which is plain.</a:t>
            </a:r>
          </a:p>
          <a:p>
            <a:pPr marL="457200" marR="0" lvl="0" indent="-4572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GB" sz="2300" b="1" i="0" u="none" strike="noStrike" kern="1200" cap="none" spc="0" normalizeH="0" baseline="0" noProof="0" dirty="0">
                <a:ln>
                  <a:noFill/>
                </a:ln>
                <a:solidFill>
                  <a:srgbClr val="00B050"/>
                </a:solidFill>
                <a:effectLst/>
                <a:uLnTx/>
                <a:uFillTx/>
                <a:latin typeface="Century Gothic" panose="020B0502020202020204" pitchFamily="34" charset="0"/>
              </a:rPr>
              <a:t>The girls</a:t>
            </a:r>
            <a:r>
              <a:rPr kumimoji="0" lang="en-GB" sz="2300" b="1" i="0" u="none" strike="noStrike" kern="1200" cap="none" spc="0" normalizeH="0" noProof="0" dirty="0">
                <a:ln>
                  <a:noFill/>
                </a:ln>
                <a:solidFill>
                  <a:srgbClr val="00B050"/>
                </a:solidFill>
                <a:effectLst/>
                <a:uLnTx/>
                <a:uFillTx/>
                <a:latin typeface="Century Gothic" panose="020B0502020202020204" pitchFamily="34" charset="0"/>
              </a:rPr>
              <a:t> have to wash in freezing water.</a:t>
            </a:r>
            <a:endParaRPr kumimoji="0" lang="en-US" sz="2300" b="1" i="0" u="none" strike="noStrike" kern="1200" cap="none" spc="0" normalizeH="0" baseline="0" noProof="0" dirty="0">
              <a:ln>
                <a:noFill/>
              </a:ln>
              <a:solidFill>
                <a:srgbClr val="00B050"/>
              </a:solidFill>
              <a:effectLst/>
              <a:uLnTx/>
              <a:uFillTx/>
              <a:latin typeface="Century Gothic" panose="020B0502020202020204" pitchFamily="34" charset="0"/>
            </a:endParaRPr>
          </a:p>
        </p:txBody>
      </p:sp>
      <p:sp>
        <p:nvSpPr>
          <p:cNvPr id="12" name="Rectangle 11">
            <a:extLst>
              <a:ext uri="{FF2B5EF4-FFF2-40B4-BE49-F238E27FC236}">
                <a16:creationId xmlns:a16="http://schemas.microsoft.com/office/drawing/2014/main" id="{2F0780C9-2BD9-924E-B39A-50ADBB4ABCBB}"/>
              </a:ext>
            </a:extLst>
          </p:cNvPr>
          <p:cNvSpPr/>
          <p:nvPr/>
        </p:nvSpPr>
        <p:spPr>
          <a:xfrm>
            <a:off x="840658" y="995858"/>
            <a:ext cx="7753033" cy="3813311"/>
          </a:xfrm>
          <a:prstGeom prst="rect">
            <a:avLst/>
          </a:prstGeom>
        </p:spPr>
        <p:style>
          <a:lnRef idx="2">
            <a:schemeClr val="dk1"/>
          </a:lnRef>
          <a:fillRef idx="1">
            <a:schemeClr val="lt1"/>
          </a:fillRef>
          <a:effectRef idx="0">
            <a:schemeClr val="dk1"/>
          </a:effectRef>
          <a:fontRef idx="minor">
            <a:schemeClr val="dk1"/>
          </a:fontRef>
        </p:style>
        <p:txBody>
          <a:bodyPr wrap="square">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entury Gothic" panose="020B0502020202020204" pitchFamily="34" charset="0"/>
              </a:rPr>
              <a:t>Do Now:</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noProof="0" dirty="0">
                <a:ln>
                  <a:noFill/>
                </a:ln>
                <a:solidFill>
                  <a:srgbClr val="00B050"/>
                </a:solidFill>
                <a:effectLst/>
                <a:uLnTx/>
                <a:uFillTx/>
                <a:latin typeface="Century Gothic" panose="020B0502020202020204" pitchFamily="34" charset="0"/>
              </a:rPr>
              <a:t>Miss Scatcherd punished Helen for having dirty hands.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b="1" baseline="0" dirty="0">
                <a:solidFill>
                  <a:srgbClr val="00B050"/>
                </a:solidFill>
                <a:latin typeface="Century Gothic" panose="020B0502020202020204" pitchFamily="34" charset="0"/>
              </a:rPr>
              <a:t>Helen is whipped with twigs.</a:t>
            </a:r>
            <a:endParaRPr lang="en-US" sz="2400" b="1" dirty="0">
              <a:solidFill>
                <a:srgbClr val="00B050"/>
              </a:solidFill>
              <a:latin typeface="Century Gothic" panose="020B0502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a:ln>
                  <a:noFill/>
                </a:ln>
                <a:solidFill>
                  <a:srgbClr val="00B050"/>
                </a:solidFill>
                <a:effectLst/>
                <a:uLnTx/>
                <a:uFillTx/>
                <a:latin typeface="Century Gothic" panose="020B0502020202020204" pitchFamily="34" charset="0"/>
              </a:rPr>
              <a:t>The </a:t>
            </a:r>
            <a:r>
              <a:rPr kumimoji="0" lang="en-US" sz="2400" b="1" i="0" u="none" strike="noStrike" kern="1200" cap="none" spc="0" normalizeH="0" noProof="0" dirty="0">
                <a:ln>
                  <a:noFill/>
                </a:ln>
                <a:solidFill>
                  <a:srgbClr val="00B050"/>
                </a:solidFill>
                <a:effectLst/>
                <a:uLnTx/>
                <a:uFillTx/>
                <a:latin typeface="Century Gothic" panose="020B0502020202020204" pitchFamily="34" charset="0"/>
              </a:rPr>
              <a:t>girls at Lowood study the bible every morning</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400" b="1" dirty="0">
                <a:solidFill>
                  <a:srgbClr val="00B050"/>
                </a:solidFill>
                <a:latin typeface="Century Gothic" panose="020B0502020202020204" pitchFamily="34" charset="0"/>
              </a:rPr>
              <a:t>Mr Brocklehurst believes that children are born evil and must be controlled and punished to submit to God.</a:t>
            </a:r>
            <a:endParaRPr kumimoji="0" lang="en-US" sz="2400" b="1" i="0" u="none" strike="noStrike" kern="1200" cap="none" spc="0" normalizeH="0" baseline="0" noProof="0" dirty="0">
              <a:ln>
                <a:noFill/>
              </a:ln>
              <a:solidFill>
                <a:srgbClr val="00B050"/>
              </a:solidFill>
              <a:effectLst/>
              <a:uLnTx/>
              <a:uFillTx/>
              <a:latin typeface="Century Gothic" panose="020B0502020202020204" pitchFamily="34" charset="0"/>
            </a:endParaRPr>
          </a:p>
          <a:p>
            <a:pPr marL="457200" marR="0" lvl="0" indent="-457200" algn="l" defTabSz="914400" rtl="0" eaLnBrk="1" fontAlgn="auto" latinLnBrk="0" hangingPunct="1">
              <a:lnSpc>
                <a:spcPct val="100000"/>
              </a:lnSpc>
              <a:spcBef>
                <a:spcPts val="0"/>
              </a:spcBef>
              <a:spcAft>
                <a:spcPts val="30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ndParaRPr>
          </a:p>
          <a:p>
            <a:pPr marL="457200" marR="0" lvl="0" indent="-457200" algn="l" defTabSz="914400" rtl="0" eaLnBrk="1" fontAlgn="auto" latinLnBrk="0" hangingPunct="1">
              <a:lnSpc>
                <a:spcPct val="100000"/>
              </a:lnSpc>
              <a:spcBef>
                <a:spcPts val="0"/>
              </a:spcBef>
              <a:spcAft>
                <a:spcPts val="300"/>
              </a:spcAft>
              <a:buClrTx/>
              <a:buSzTx/>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11" name="TextBox 10">
            <a:extLst>
              <a:ext uri="{FF2B5EF4-FFF2-40B4-BE49-F238E27FC236}">
                <a16:creationId xmlns:a16="http://schemas.microsoft.com/office/drawing/2014/main" id="{EA2ABA98-78E5-2B40-B28B-52D499B591A0}"/>
              </a:ext>
            </a:extLst>
          </p:cNvPr>
          <p:cNvSpPr txBox="1"/>
          <p:nvPr/>
        </p:nvSpPr>
        <p:spPr>
          <a:xfrm>
            <a:off x="849232" y="4937545"/>
            <a:ext cx="7710614" cy="1569660"/>
          </a:xfrm>
          <a:prstGeom prst="rect">
            <a:avLst/>
          </a:prstGeom>
          <a:solidFill>
            <a:schemeClr val="tx1"/>
          </a:solidFill>
          <a:ln w="25400">
            <a:solidFill>
              <a:schemeClr val="dk1"/>
            </a:solidFill>
          </a:ln>
        </p:spPr>
        <p:txBody>
          <a:bodyPr wrap="square" rtlCol="0" anchor="t">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rPr>
              <a:t>Extension:</a:t>
            </a:r>
            <a:r>
              <a:rPr kumimoji="0" lang="en-GB" sz="2800" b="1" i="0" u="none" strike="noStrike" kern="1200" cap="none" spc="0" normalizeH="0" noProof="0" dirty="0">
                <a:ln>
                  <a:noFill/>
                </a:ln>
                <a:solidFill>
                  <a:prstClr val="black"/>
                </a:solidFill>
                <a:effectLst/>
                <a:uLnTx/>
                <a:uFillTx/>
                <a:latin typeface="Century Gothic" panose="020B0502020202020204" pitchFamily="34" charset="0"/>
              </a:rPr>
              <a:t> </a:t>
            </a:r>
            <a:r>
              <a:rPr kumimoji="0" lang="en-GB" sz="2800" i="0" u="none" strike="noStrike" kern="1200" cap="none" spc="0" normalizeH="0" noProof="0" dirty="0">
                <a:ln>
                  <a:noFill/>
                </a:ln>
                <a:solidFill>
                  <a:prstClr val="black"/>
                </a:solidFill>
                <a:effectLst/>
                <a:uLnTx/>
                <a:uFillTx/>
                <a:latin typeface="Century Gothic" panose="020B0502020202020204" pitchFamily="34" charset="0"/>
              </a:rPr>
              <a:t>List three events that </a:t>
            </a:r>
            <a:r>
              <a:rPr lang="en-GB" sz="2800" dirty="0">
                <a:solidFill>
                  <a:prstClr val="black"/>
                </a:solidFill>
                <a:latin typeface="Century Gothic" panose="020B0502020202020204" pitchFamily="34" charset="0"/>
              </a:rPr>
              <a:t>show us </a:t>
            </a:r>
            <a:r>
              <a:rPr kumimoji="0" lang="en-GB" sz="2800" i="0" u="none" strike="noStrike" kern="1200" cap="none" spc="0" normalizeH="0" noProof="0" dirty="0">
                <a:ln>
                  <a:noFill/>
                </a:ln>
                <a:solidFill>
                  <a:prstClr val="black"/>
                </a:solidFill>
                <a:effectLst/>
                <a:uLnTx/>
                <a:uFillTx/>
                <a:latin typeface="Century Gothic" panose="020B0502020202020204" pitchFamily="34" charset="0"/>
              </a:rPr>
              <a:t>life is harsh for the girls at Lowood school.</a:t>
            </a:r>
            <a:endParaRPr kumimoji="0" lang="en-US" sz="280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 name="Rectangle 3"/>
          <p:cNvSpPr/>
          <p:nvPr/>
        </p:nvSpPr>
        <p:spPr>
          <a:xfrm>
            <a:off x="840658" y="995858"/>
            <a:ext cx="7753033" cy="3813311"/>
          </a:xfrm>
          <a:prstGeom prst="rect">
            <a:avLst/>
          </a:prstGeom>
        </p:spPr>
        <p:style>
          <a:lnRef idx="2">
            <a:schemeClr val="dk1"/>
          </a:lnRef>
          <a:fillRef idx="1">
            <a:schemeClr val="lt1"/>
          </a:fillRef>
          <a:effectRef idx="0">
            <a:schemeClr val="dk1"/>
          </a:effectRef>
          <a:fontRef idx="minor">
            <a:schemeClr val="dk1"/>
          </a:fontRef>
        </p:style>
        <p:txBody>
          <a:bodyPr wrap="square">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entury Gothic" panose="020B0502020202020204" pitchFamily="34" charset="0"/>
              </a:rPr>
              <a:t>Do Now:</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rPr>
              <a:t>What did</a:t>
            </a:r>
            <a:r>
              <a:rPr kumimoji="0" lang="en-US" sz="2800" b="0" i="0" u="none" strike="noStrike" kern="1200" cap="none" spc="0" normalizeH="0" noProof="0" dirty="0">
                <a:ln>
                  <a:noFill/>
                </a:ln>
                <a:solidFill>
                  <a:prstClr val="black"/>
                </a:solidFill>
                <a:effectLst/>
                <a:uLnTx/>
                <a:uFillTx/>
                <a:latin typeface="Century Gothic" panose="020B0502020202020204" pitchFamily="34" charset="0"/>
              </a:rPr>
              <a:t> Miss Scatcherd punish Helen for?</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800" baseline="0" dirty="0">
                <a:solidFill>
                  <a:prstClr val="black"/>
                </a:solidFill>
                <a:latin typeface="Century Gothic" panose="020B0502020202020204" pitchFamily="34" charset="0"/>
              </a:rPr>
              <a:t>How</a:t>
            </a:r>
            <a:r>
              <a:rPr lang="en-US" sz="2800" dirty="0">
                <a:solidFill>
                  <a:prstClr val="black"/>
                </a:solidFill>
                <a:latin typeface="Century Gothic" panose="020B0502020202020204" pitchFamily="34" charset="0"/>
              </a:rPr>
              <a:t> is she punished?</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rPr>
              <a:t>What</a:t>
            </a:r>
            <a:r>
              <a:rPr kumimoji="0" lang="en-US" sz="2800" b="0" i="0" u="none" strike="noStrike" kern="1200" cap="none" spc="0" normalizeH="0" noProof="0" dirty="0">
                <a:ln>
                  <a:noFill/>
                </a:ln>
                <a:solidFill>
                  <a:prstClr val="black"/>
                </a:solidFill>
                <a:effectLst/>
                <a:uLnTx/>
                <a:uFillTx/>
                <a:latin typeface="Century Gothic" panose="020B0502020202020204" pitchFamily="34" charset="0"/>
              </a:rPr>
              <a:t> do the girls at Lowood study every morning?</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800" baseline="0" dirty="0">
                <a:solidFill>
                  <a:prstClr val="black"/>
                </a:solidFill>
                <a:latin typeface="Century Gothic" panose="020B0502020202020204" pitchFamily="34" charset="0"/>
              </a:rPr>
              <a:t>What</a:t>
            </a:r>
            <a:r>
              <a:rPr lang="en-US" sz="2800" dirty="0">
                <a:solidFill>
                  <a:prstClr val="black"/>
                </a:solidFill>
                <a:latin typeface="Century Gothic" panose="020B0502020202020204" pitchFamily="34" charset="0"/>
              </a:rPr>
              <a:t> does Mr Brocklehurst believe about children?</a:t>
            </a:r>
            <a:endPar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endParaRPr>
          </a:p>
          <a:p>
            <a:pPr marR="0" lvl="0" algn="l" defTabSz="914400" rtl="0" eaLnBrk="1" fontAlgn="auto" latinLnBrk="0" hangingPunct="1">
              <a:lnSpc>
                <a:spcPct val="100000"/>
              </a:lnSpc>
              <a:spcBef>
                <a:spcPts val="0"/>
              </a:spcBef>
              <a:spcAft>
                <a:spcPts val="300"/>
              </a:spcAft>
              <a:buClrTx/>
              <a:buSzTx/>
              <a:tabLst/>
              <a:defRPr/>
            </a:pPr>
            <a:endPar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Do Now</a:t>
            </a:r>
          </a:p>
        </p:txBody>
      </p:sp>
      <p:sp>
        <p:nvSpPr>
          <p:cNvPr id="3" name="TextBox 2"/>
          <p:cNvSpPr txBox="1"/>
          <p:nvPr/>
        </p:nvSpPr>
        <p:spPr>
          <a:xfrm>
            <a:off x="2411760" y="0"/>
            <a:ext cx="6732240"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86CBAB-F592-48CA-9DBC-3822CA5BD95A}" type="datetime2">
              <a:rPr kumimoji="0" lang="en-GB" sz="24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Tuesday, 14 June 2022</a:t>
            </a:fld>
            <a:endPar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8" name="TextBox 7"/>
          <p:cNvSpPr txBox="1"/>
          <p:nvPr/>
        </p:nvSpPr>
        <p:spPr>
          <a:xfrm>
            <a:off x="975614" y="303058"/>
            <a:ext cx="8168386" cy="584775"/>
          </a:xfrm>
          <a:prstGeom prst="rect">
            <a:avLst/>
          </a:prstGeom>
          <a:ln w="28575">
            <a:noFill/>
          </a:ln>
        </p:spPr>
        <p:txBody>
          <a:bodyPr wrap="square" rtlCol="0" anchor="t">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3200" b="1" i="0" u="sng"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Helen’s faith</a:t>
            </a:r>
            <a:endParaRPr kumimoji="0" lang="en-US" sz="32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87895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692" y="116632"/>
            <a:ext cx="8307507" cy="2831544"/>
          </a:xfrm>
          <a:prstGeom prst="rect">
            <a:avLst/>
          </a:prstGeom>
          <a:noFill/>
        </p:spPr>
        <p:txBody>
          <a:bodyPr wrap="square" rtlCol="0">
            <a:spAutoFit/>
          </a:bodyPr>
          <a:lstStyle/>
          <a:p>
            <a:pPr lvl="0" defTabSz="914400">
              <a:spcAft>
                <a:spcPts val="600"/>
              </a:spcAft>
              <a:defRPr/>
            </a:pPr>
            <a:r>
              <a:rPr lang="en-GB" sz="2400" dirty="0">
                <a:solidFill>
                  <a:prstClr val="black"/>
                </a:solidFill>
                <a:latin typeface="Century Gothic" panose="020B0502020202020204" pitchFamily="34" charset="0"/>
              </a:rPr>
              <a:t>Helen was whipped by Miss Scatcherd for having dirty hands, even though she was unable to clean them because the water had frozen.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We will continue reading Jane and Helen’s conversation.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They are discussing why Helen accepted her punishment from Miss Scatcherd so willingly.</a:t>
            </a:r>
          </a:p>
        </p:txBody>
      </p:sp>
      <p:sp>
        <p:nvSpPr>
          <p:cNvPr id="7" name="Rectangle 6"/>
          <p:cNvSpPr/>
          <p:nvPr/>
        </p:nvSpPr>
        <p:spPr>
          <a:xfrm>
            <a:off x="781142" y="3928407"/>
            <a:ext cx="5835842" cy="209288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Let’s read.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Read from,  </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“You say you have faults, Helen …”’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(page 67)</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rPr>
              <a:t>Read to,</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 nor vengeance that most certainly heals injury.”</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rPr>
              <a:t>’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rPr>
              <a:t>(page 69)</a:t>
            </a:r>
            <a:endPar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8" name="Picture 2" descr="http://pictures.abebooks.com/isbn/9780141441146-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3788" y="3102065"/>
            <a:ext cx="2398412" cy="370125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Tree>
    <p:extLst>
      <p:ext uri="{BB962C8B-B14F-4D97-AF65-F5344CB8AC3E}">
        <p14:creationId xmlns:p14="http://schemas.microsoft.com/office/powerpoint/2010/main" val="267657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89138" y="0"/>
            <a:ext cx="2178495" cy="4524315"/>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slatternly –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untidy, dirty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systematic arrangements –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strict rules and routines </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utterance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mention</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p.67</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31520" y="0"/>
            <a:ext cx="6233985" cy="452431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“You say you have faults, Helen: what are they?  To me you seem very good.”</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“Then learn from me, not to judge by appearances: I am, as Miss Scatcherd said, slatternly; I seldom put, and never keep, things, in order; I am careless; I forget rules; I read when I should learn my lessons; I have no method; and sometimes I say, like you, I cannot bear to be subjected to systematic arrangements.  This is all very provoking to Miss Scatcherd, who is naturally neat, punctual, and particular.”</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“And cross and cruel,” I added; but Helen Burns would not admit my addition: she kept silence.</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“Is Miss Temple as severe to you as Miss Scatcherd?”</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the utterance of Miss Temple’s name, a soft smile flitted over her grave face.</a:t>
            </a:r>
          </a:p>
        </p:txBody>
      </p:sp>
    </p:spTree>
    <p:extLst>
      <p:ext uri="{BB962C8B-B14F-4D97-AF65-F5344CB8AC3E}">
        <p14:creationId xmlns:p14="http://schemas.microsoft.com/office/powerpoint/2010/main" val="1546829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89138" y="0"/>
            <a:ext cx="2178495" cy="5355312"/>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meed</a:t>
            </a: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praise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liberally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freely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expostulations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corrections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rove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travel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assiduity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close attention</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p.67</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31520" y="0"/>
            <a:ext cx="6233985" cy="535531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“Miss Temple is full of goodness; it pains her to be severe to any one, even the worst in the school: she sees my errors, and tells me of them gently; and, if I do anything worthy of praise, she gives me my </a:t>
            </a:r>
            <a:r>
              <a:rPr kumimoji="0" lang="en-GB" sz="1800" b="0" i="0" u="none" strike="noStrike" kern="1200" cap="none" spc="0" normalizeH="0" baseline="0" noProof="0" dirty="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meed</a:t>
            </a: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liberally.  One strong proof of my wretchedly defective nature is, that even her expostulations, so mild, so rational, have not influence to cure me of my faults; and even her praise, though I value it most highly, cannot stimulate me to continued care and foresight.”</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“That is curious,” said I, “it is so easy to be careful.”</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“For you I have no doubt it is.  I observed you in your class this morning, and saw you were closely attentive: your thoughts never seemed to wander while Miss Miller explained the lesson and questioned you.  Now, mine continually rove away; when I should be listening to Miss Scatcherd, and collecting all she says with assiduity, often I lose the very sound of her voice; I fall into a sort of dream.  </a:t>
            </a:r>
          </a:p>
        </p:txBody>
      </p:sp>
    </p:spTree>
    <p:extLst>
      <p:ext uri="{BB962C8B-B14F-4D97-AF65-F5344CB8AC3E}">
        <p14:creationId xmlns:p14="http://schemas.microsoft.com/office/powerpoint/2010/main" val="4197250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89138" y="0"/>
            <a:ext cx="2178495" cy="5909310"/>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visionary –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imaginary </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integrity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honour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prerogatives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rights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p.67-68</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31520" y="0"/>
            <a:ext cx="6233985" cy="59093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Sometimes I think I am in Northumberland, and that the noises I hear round me are the bubbling of a little brook which runs through </a:t>
            </a:r>
            <a:r>
              <a:rPr kumimoji="0" lang="en-GB" sz="1800" b="0" i="0" u="none" strike="noStrike" kern="1200" cap="none" spc="0" normalizeH="0" baseline="0" noProof="0" dirty="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Deepden</a:t>
            </a: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near our house;—then, when it comes to my turn to reply, I have to be awakened; and having heard nothing of what was read for listening to the visionary brook, I have no answer ready.”</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“Yet how well you replied this afternoon.”</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“It was mere chance; the subject on which we had been reading had interested me.  This afternoon, instead of dreaming of </a:t>
            </a:r>
            <a:r>
              <a:rPr kumimoji="0" lang="en-GB" sz="1800" b="0" i="0" u="none" strike="noStrike" kern="1200" cap="none" spc="0" normalizeH="0" baseline="0" noProof="0" dirty="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Deepden</a:t>
            </a: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 was wondering how a man who wished to do right could act so unjustly and unwisely as Charles the First sometimes did; and I thought what a pity it was that, with his integrity and conscientiousness, he could see no farther than the prerogatives of the crown.  If he had but been able to look to a distance, and see how what they call the spirit of the age was tending!  Still, I like Charles—I respect him—I pity him, poor murdered king!  Yes, his enemies were the worst: they shed blood they had no right to shed.  How dared they kill him!”</a:t>
            </a:r>
          </a:p>
        </p:txBody>
      </p:sp>
    </p:spTree>
    <p:extLst>
      <p:ext uri="{BB962C8B-B14F-4D97-AF65-F5344CB8AC3E}">
        <p14:creationId xmlns:p14="http://schemas.microsoft.com/office/powerpoint/2010/main" val="2268104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89138" y="2882"/>
            <a:ext cx="2178495" cy="6186309"/>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singularly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very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agreeable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pleasant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p.68</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31520" y="0"/>
            <a:ext cx="6233985" cy="618630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Helen was talking to herself now: she had forgotten I could not very well understand her—that I was ignorant, or nearly so, of the subject she discussed.  I recalled her to my level.</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“And when Miss Temple teaches you, do your thoughts wander then?”</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“No, certainly, not often; because Miss Temple has generally something to say which is newer than my own reflections; her language is singularly agreeable to me, and the information she communicates is often just what I wished to gain.”</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“Well, then, with Miss Temple you are good?”</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“Yes, in a passive way: I make no effort; I follow as inclination guides me.  There is no merit in such goodness.”</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 great deal: you are good to those who are good to you.  It is all I ever desire to be.  If people were always kind and obedient to those who are cruel and unjust, the wicked people would have it all their own way: they would never feel afraid, and so they would never alter, but would grow worse and worse.  </a:t>
            </a:r>
          </a:p>
        </p:txBody>
      </p:sp>
    </p:spTree>
    <p:extLst>
      <p:ext uri="{BB962C8B-B14F-4D97-AF65-F5344CB8AC3E}">
        <p14:creationId xmlns:p14="http://schemas.microsoft.com/office/powerpoint/2010/main" val="2433644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89138" y="0"/>
            <a:ext cx="2178495" cy="4801314"/>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Heathens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non-religious people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doctrine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belief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disown</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reject</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p.68-69</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31520" y="0"/>
            <a:ext cx="6233985" cy="480131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When we are struck at without a reason, we should strike back again very hard; I am sure we should—so hard as to teach the person who struck us never to do it again.”</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“You will change your mind, I hope, when you grow older: as yet you are but a little untaught girl.”</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“But I feel this, Helen; I must dislike those who, whatever I do to please them, persist in disliking me; I must resist those who punish me unjustly.  It is as natural as that I should love those who show me affection, or submit to punishment when I feel it is deserved.”</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“Heathens and savage tribes hold that doctrine, but Christians and civilised nations disown it.”</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“How?  I don’t understand.”</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“It is not violence that best overcomes hate—nor vengeance that most certainly heals injury.”</a:t>
            </a:r>
          </a:p>
        </p:txBody>
      </p:sp>
    </p:spTree>
    <p:extLst>
      <p:ext uri="{BB962C8B-B14F-4D97-AF65-F5344CB8AC3E}">
        <p14:creationId xmlns:p14="http://schemas.microsoft.com/office/powerpoint/2010/main" val="305488445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spcAft>
            <a:spcPts val="300"/>
          </a:spcAft>
          <a:defRPr sz="2400" dirty="0" smtClean="0">
            <a:solidFill>
              <a:schemeClr val="bg1"/>
            </a:solidFill>
            <a:latin typeface="Century Gothic" panose="020B0502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Spring xmlns="66eb2665-5259-4d07-aae6-d909f8d4f955" xsi:nil="true"/>
    <_ip_UnifiedCompliancePolicyProperties xmlns="http://schemas.microsoft.com/sharepoint/v3" xsi:nil="true"/>
    <Ark_x0020_Department xmlns="9c6500c0-19b7-4dc1-a957-fb6bf8f5f217">English Mastery</Ark_x0020_Department>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8D4F186D698314795AF02BA8E404829" ma:contentTypeVersion="19" ma:contentTypeDescription="Create a new document." ma:contentTypeScope="" ma:versionID="2ac49cd43e7d3cbb574e390169105f02">
  <xsd:schema xmlns:xsd="http://www.w3.org/2001/XMLSchema" xmlns:xs="http://www.w3.org/2001/XMLSchema" xmlns:p="http://schemas.microsoft.com/office/2006/metadata/properties" xmlns:ns1="http://schemas.microsoft.com/sharepoint/v3" xmlns:ns2="9c6500c0-19b7-4dc1-a957-fb6bf8f5f217" xmlns:ns3="b64db6f3-d8b6-4520-ae13-60ac2c110106" xmlns:ns4="66eb2665-5259-4d07-aae6-d909f8d4f955" targetNamespace="http://schemas.microsoft.com/office/2006/metadata/properties" ma:root="true" ma:fieldsID="eebb7405bcd78acff2b4b4eba8e16250" ns1:_="" ns2:_="" ns3:_="" ns4:_="">
    <xsd:import namespace="http://schemas.microsoft.com/sharepoint/v3"/>
    <xsd:import namespace="9c6500c0-19b7-4dc1-a957-fb6bf8f5f217"/>
    <xsd:import namespace="b64db6f3-d8b6-4520-ae13-60ac2c110106"/>
    <xsd:import namespace="66eb2665-5259-4d07-aae6-d909f8d4f955"/>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Spring"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1:_ip_UnifiedCompliancePolicyProperties" minOccurs="0"/>
                <xsd:element ref="ns1:_ip_UnifiedCompliancePolicyUIAction" minOccurs="0"/>
                <xsd:element ref="ns2:Ark_x0020_Department"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6500c0-19b7-4dc1-a957-fb6bf8f5f21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Ark_x0020_Department" ma:index="23" nillable="true" ma:displayName="Ark Department" ma:format="Dropdown" ma:internalName="Ark_x0020_Department">
      <xsd:simpleType>
        <xsd:restriction base="dms:Choice">
          <xsd:enumeration value="Admin"/>
          <xsd:enumeration value="ACP"/>
          <xsd:enumeration value="Assessment, System &amp; Data"/>
          <xsd:enumeration value="ATT"/>
          <xsd:enumeration value="Communication"/>
          <xsd:enumeration value="Development"/>
          <xsd:enumeration value="Ed City"/>
          <xsd:enumeration value="Education"/>
          <xsd:enumeration value="English Mastery"/>
          <xsd:enumeration value="Estates"/>
          <xsd:enumeration value="Finance"/>
          <xsd:enumeration value="Governance"/>
          <xsd:enumeration value="HR"/>
          <xsd:enumeration value="Insight"/>
          <xsd:enumeration value="IT"/>
          <xsd:enumeration value="Management Team"/>
          <xsd:enumeration value="Maths Mastery"/>
          <xsd:enumeration value="Music"/>
          <xsd:enumeration value="Now Teach"/>
          <xsd:enumeration value="Office Management"/>
          <xsd:enumeration value="Operations"/>
          <xsd:enumeration value="Pathways &amp; Enrichment"/>
          <xsd:enumeration value="People Team"/>
          <xsd:enumeration value="Professional Learning"/>
          <xsd:enumeration value="Projects"/>
          <xsd:enumeration value="Procurement"/>
          <xsd:enumeration value="Safeguarding"/>
          <xsd:enumeration value="Ventures"/>
        </xsd:restriction>
      </xsd:simpleType>
    </xsd:element>
  </xsd:schema>
  <xsd:schema xmlns:xsd="http://www.w3.org/2001/XMLSchema" xmlns:xs="http://www.w3.org/2001/XMLSchema" xmlns:dms="http://schemas.microsoft.com/office/2006/documentManagement/types" xmlns:pc="http://schemas.microsoft.com/office/infopath/2007/PartnerControls" targetNamespace="b64db6f3-d8b6-4520-ae13-60ac2c110106" elementFormDefault="qualified">
    <xsd:import namespace="http://schemas.microsoft.com/office/2006/documentManagement/types"/>
    <xsd:import namespace="http://schemas.microsoft.com/office/infopath/2007/PartnerControls"/>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6eb2665-5259-4d07-aae6-d909f8d4f95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Spring" ma:index="14" nillable="true" ma:displayName="Term" ma:internalName="Spring">
      <xsd:simpleType>
        <xsd:restriction base="dms:Text"/>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74ABC0-433D-4D21-82C6-4EE3291BD914}">
  <ds:schemaRefs>
    <ds:schemaRef ds:uri="http://schemas.microsoft.com/sharepoint/v3"/>
    <ds:schemaRef ds:uri="http://purl.org/dc/terms/"/>
    <ds:schemaRef ds:uri="http://schemas.microsoft.com/office/2006/documentManagement/types"/>
    <ds:schemaRef ds:uri="http://purl.org/dc/elements/1.1/"/>
    <ds:schemaRef ds:uri="http://schemas.microsoft.com/office/infopath/2007/PartnerControls"/>
    <ds:schemaRef ds:uri="b64db6f3-d8b6-4520-ae13-60ac2c110106"/>
    <ds:schemaRef ds:uri="http://schemas.microsoft.com/office/2006/metadata/properties"/>
    <ds:schemaRef ds:uri="http://www.w3.org/XML/1998/namespace"/>
    <ds:schemaRef ds:uri="http://schemas.openxmlformats.org/package/2006/metadata/core-properties"/>
    <ds:schemaRef ds:uri="66eb2665-5259-4d07-aae6-d909f8d4f955"/>
    <ds:schemaRef ds:uri="9c6500c0-19b7-4dc1-a957-fb6bf8f5f217"/>
    <ds:schemaRef ds:uri="http://purl.org/dc/dcmitype/"/>
  </ds:schemaRefs>
</ds:datastoreItem>
</file>

<file path=customXml/itemProps2.xml><?xml version="1.0" encoding="utf-8"?>
<ds:datastoreItem xmlns:ds="http://schemas.openxmlformats.org/officeDocument/2006/customXml" ds:itemID="{D601A988-4EEC-4BD1-852E-FEA43F8AC1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c6500c0-19b7-4dc1-a957-fb6bf8f5f217"/>
    <ds:schemaRef ds:uri="b64db6f3-d8b6-4520-ae13-60ac2c110106"/>
    <ds:schemaRef ds:uri="66eb2665-5259-4d07-aae6-d909f8d4f9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97476E7-4C9C-4261-88A1-C9DA7AC615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280</TotalTime>
  <Words>3913</Words>
  <Application>Microsoft Office PowerPoint</Application>
  <PresentationFormat>On-screen Show (4:3)</PresentationFormat>
  <Paragraphs>333</Paragraphs>
  <Slides>24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Century Gothic</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Michlyn Caffrey</dc:creator>
  <cp:lastModifiedBy>Amelia Gann</cp:lastModifiedBy>
  <cp:revision>7</cp:revision>
  <dcterms:created xsi:type="dcterms:W3CDTF">2021-05-26T12:07:17Z</dcterms:created>
  <dcterms:modified xsi:type="dcterms:W3CDTF">2022-06-14T08:43:25Z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0x01010038D4F186D698314795AF02BA8E404829</vt:lpwstr>
  </property>
</Properties>
</file>