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4" r:id="rId2"/>
    <p:sldId id="267" r:id="rId3"/>
    <p:sldId id="256" r:id="rId4"/>
    <p:sldId id="266" r:id="rId5"/>
    <p:sldId id="269" r:id="rId6"/>
    <p:sldId id="265" r:id="rId7"/>
    <p:sldId id="268" r:id="rId8"/>
    <p:sldId id="270" r:id="rId9"/>
    <p:sldId id="271" r:id="rId10"/>
    <p:sldId id="272" r:id="rId11"/>
    <p:sldId id="273" r:id="rId12"/>
    <p:sldId id="257" r:id="rId13"/>
    <p:sldId id="258" r:id="rId14"/>
    <p:sldId id="259" r:id="rId15"/>
    <p:sldId id="260" r:id="rId16"/>
    <p:sldId id="261" r:id="rId17"/>
    <p:sldId id="262" r:id="rId18"/>
    <p:sldId id="263"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2747722-9914-4777-95FD-144971D6FBDA}" type="datetimeFigureOut">
              <a:rPr lang="en-GB" smtClean="0"/>
              <a:t>28/10/2015</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CF1444-25E4-4512-825B-1F21F9BB874A}" type="slidenum">
              <a:rPr lang="en-GB" smtClean="0"/>
              <a:t>‹#›</a:t>
            </a:fld>
            <a:endParaRPr lang="en-GB"/>
          </a:p>
        </p:txBody>
      </p:sp>
    </p:spTree>
    <p:extLst>
      <p:ext uri="{BB962C8B-B14F-4D97-AF65-F5344CB8AC3E}">
        <p14:creationId xmlns:p14="http://schemas.microsoft.com/office/powerpoint/2010/main" val="326751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5A58D59-BA7A-4AB2-AA5A-44248CDE3177}" type="datetimeFigureOut">
              <a:rPr lang="en-GB" smtClean="0"/>
              <a:t>28/10/2015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0116FF1-972D-4702-AD84-2A1ACE3F54B8}" type="slidenum">
              <a:rPr lang="en-GB" smtClean="0"/>
              <a:t>‹#›</a:t>
            </a:fld>
            <a:endParaRPr lang="en-GB"/>
          </a:p>
        </p:txBody>
      </p:sp>
    </p:spTree>
    <p:extLst>
      <p:ext uri="{BB962C8B-B14F-4D97-AF65-F5344CB8AC3E}">
        <p14:creationId xmlns:p14="http://schemas.microsoft.com/office/powerpoint/2010/main" val="372434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4760BC-B2C4-454C-9734-B1F906754B04}" type="datetimeFigureOut">
              <a:rPr lang="en-GB" smtClean="0"/>
              <a:t>28/10/2015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19570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760BC-B2C4-454C-9734-B1F906754B04}" type="datetimeFigureOut">
              <a:rPr lang="en-GB" smtClean="0"/>
              <a:t>28/10/2015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64952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760BC-B2C4-454C-9734-B1F906754B04}" type="datetimeFigureOut">
              <a:rPr lang="en-GB" smtClean="0"/>
              <a:t>28/10/2015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235018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760BC-B2C4-454C-9734-B1F906754B04}" type="datetimeFigureOut">
              <a:rPr lang="en-GB" smtClean="0"/>
              <a:t>28/10/2015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205489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760BC-B2C4-454C-9734-B1F906754B04}" type="datetimeFigureOut">
              <a:rPr lang="en-GB" smtClean="0"/>
              <a:t>28/10/2015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155982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4760BC-B2C4-454C-9734-B1F906754B04}" type="datetimeFigureOut">
              <a:rPr lang="en-GB" smtClean="0"/>
              <a:t>28/10/2015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302724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4760BC-B2C4-454C-9734-B1F906754B04}" type="datetimeFigureOut">
              <a:rPr lang="en-GB" smtClean="0"/>
              <a:t>28/10/2015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139905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4760BC-B2C4-454C-9734-B1F906754B04}" type="datetimeFigureOut">
              <a:rPr lang="en-GB" smtClean="0"/>
              <a:t>28/10/2015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392579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760BC-B2C4-454C-9734-B1F906754B04}" type="datetimeFigureOut">
              <a:rPr lang="en-GB" smtClean="0"/>
              <a:t>28/10/2015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150767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760BC-B2C4-454C-9734-B1F906754B04}" type="datetimeFigureOut">
              <a:rPr lang="en-GB" smtClean="0"/>
              <a:t>28/10/2015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31129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760BC-B2C4-454C-9734-B1F906754B04}" type="datetimeFigureOut">
              <a:rPr lang="en-GB" smtClean="0"/>
              <a:t>28/10/2015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C8798-49F6-43F2-8AF8-D06F617831D8}" type="slidenum">
              <a:rPr lang="en-GB" smtClean="0"/>
              <a:t>‹#›</a:t>
            </a:fld>
            <a:endParaRPr lang="en-GB"/>
          </a:p>
        </p:txBody>
      </p:sp>
    </p:spTree>
    <p:extLst>
      <p:ext uri="{BB962C8B-B14F-4D97-AF65-F5344CB8AC3E}">
        <p14:creationId xmlns:p14="http://schemas.microsoft.com/office/powerpoint/2010/main" val="265961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760BC-B2C4-454C-9734-B1F906754B04}" type="datetimeFigureOut">
              <a:rPr lang="en-GB" smtClean="0"/>
              <a:t>28/10/2015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C8798-49F6-43F2-8AF8-D06F617831D8}" type="slidenum">
              <a:rPr lang="en-GB" smtClean="0"/>
              <a:t>‹#›</a:t>
            </a:fld>
            <a:endParaRPr lang="en-GB"/>
          </a:p>
        </p:txBody>
      </p:sp>
    </p:spTree>
    <p:extLst>
      <p:ext uri="{BB962C8B-B14F-4D97-AF65-F5344CB8AC3E}">
        <p14:creationId xmlns:p14="http://schemas.microsoft.com/office/powerpoint/2010/main" val="19961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 – Interpretation </a:t>
            </a:r>
            <a:endParaRPr lang="en-GB" dirty="0"/>
          </a:p>
        </p:txBody>
      </p:sp>
      <p:sp>
        <p:nvSpPr>
          <p:cNvPr id="3" name="Content Placeholder 2"/>
          <p:cNvSpPr>
            <a:spLocks noGrp="1"/>
          </p:cNvSpPr>
          <p:nvPr>
            <p:ph idx="1"/>
          </p:nvPr>
        </p:nvSpPr>
        <p:spPr>
          <a:xfrm>
            <a:off x="128789" y="1825625"/>
            <a:ext cx="8603087" cy="4351338"/>
          </a:xfrm>
        </p:spPr>
        <p:txBody>
          <a:bodyPr>
            <a:normAutofit fontScale="77500" lnSpcReduction="20000"/>
          </a:bodyPr>
          <a:lstStyle/>
          <a:p>
            <a:pPr marL="0" indent="0">
              <a:buNone/>
            </a:pPr>
            <a:r>
              <a:rPr lang="en-GB" dirty="0" smtClean="0"/>
              <a:t>Benedict Cumberbatch on the 2015 National Theatre production (Lyndsey Turner, director):</a:t>
            </a:r>
          </a:p>
          <a:p>
            <a:pPr marL="0" indent="0">
              <a:buNone/>
            </a:pPr>
            <a:endParaRPr lang="en-GB" dirty="0"/>
          </a:p>
          <a:p>
            <a:r>
              <a:rPr lang="en-GB" dirty="0" smtClean="0"/>
              <a:t>About ‘intergenerational trauma’</a:t>
            </a:r>
          </a:p>
          <a:p>
            <a:r>
              <a:rPr lang="en-GB" dirty="0" smtClean="0"/>
              <a:t>Suggested the ghost who urges to Hamlet to the act of murder is traumatised by war and is laying a burden on a generation that has not experienced war directly</a:t>
            </a:r>
          </a:p>
          <a:p>
            <a:r>
              <a:rPr lang="en-GB" dirty="0" smtClean="0"/>
              <a:t>The death of the younger generation symbolises this suffering but their deaths are also necessary to purify the ‘corrupt’ kingdom of Denmark</a:t>
            </a:r>
          </a:p>
          <a:p>
            <a:r>
              <a:rPr lang="en-GB" dirty="0" smtClean="0"/>
              <a:t>Suggest Hamlet’s role is to disrupt the court and all it symbolises </a:t>
            </a:r>
          </a:p>
          <a:p>
            <a:pPr marL="0" indent="0">
              <a:buNone/>
            </a:pPr>
            <a:endParaRPr lang="en-GB" dirty="0"/>
          </a:p>
          <a:p>
            <a:pPr marL="0" indent="0">
              <a:buNone/>
            </a:pPr>
            <a:r>
              <a:rPr lang="en-GB" b="1" u="sng" dirty="0" smtClean="0"/>
              <a:t>QUESTION: How did the clothing choices in this production emphasise this?</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8839554" y="1335579"/>
            <a:ext cx="3125657" cy="4472793"/>
          </a:xfrm>
          <a:prstGeom prst="rect">
            <a:avLst/>
          </a:prstGeom>
        </p:spPr>
      </p:pic>
    </p:spTree>
    <p:extLst>
      <p:ext uri="{BB962C8B-B14F-4D97-AF65-F5344CB8AC3E}">
        <p14:creationId xmlns:p14="http://schemas.microsoft.com/office/powerpoint/2010/main" val="54627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Hamlet</a:t>
            </a:r>
            <a:endParaRPr lang="en-GB" dirty="0"/>
          </a:p>
        </p:txBody>
      </p:sp>
      <p:sp>
        <p:nvSpPr>
          <p:cNvPr id="3" name="Content Placeholder 2"/>
          <p:cNvSpPr>
            <a:spLocks noGrp="1"/>
          </p:cNvSpPr>
          <p:nvPr>
            <p:ph idx="1"/>
          </p:nvPr>
        </p:nvSpPr>
        <p:spPr/>
        <p:txBody>
          <a:bodyPr/>
          <a:lstStyle/>
          <a:p>
            <a:pPr marL="0" indent="0">
              <a:buNone/>
            </a:pPr>
            <a:r>
              <a:rPr lang="en-GB" dirty="0" smtClean="0"/>
              <a:t>Falls in to three sections (as is common with Hamlet)</a:t>
            </a:r>
          </a:p>
          <a:p>
            <a:pPr>
              <a:buFontTx/>
              <a:buChar char="-"/>
            </a:pPr>
            <a:r>
              <a:rPr lang="en-GB" dirty="0" smtClean="0"/>
              <a:t>Now is my chance to kill him</a:t>
            </a:r>
          </a:p>
          <a:p>
            <a:pPr>
              <a:buFontTx/>
              <a:buChar char="-"/>
            </a:pPr>
            <a:r>
              <a:rPr lang="en-GB" dirty="0" smtClean="0"/>
              <a:t>But he is praying so I would send him to heaven</a:t>
            </a:r>
          </a:p>
          <a:p>
            <a:pPr>
              <a:buFontTx/>
              <a:buChar char="-"/>
            </a:pPr>
            <a:r>
              <a:rPr lang="en-GB" dirty="0" smtClean="0"/>
              <a:t>I’ll wait until I can send him to hell</a:t>
            </a:r>
          </a:p>
          <a:p>
            <a:pPr marL="0" indent="0">
              <a:buNone/>
            </a:pPr>
            <a:r>
              <a:rPr lang="en-GB" dirty="0" smtClean="0"/>
              <a:t>Note:</a:t>
            </a:r>
          </a:p>
          <a:p>
            <a:pPr>
              <a:buFontTx/>
              <a:buChar char="-"/>
            </a:pPr>
            <a:r>
              <a:rPr lang="en-GB" dirty="0" smtClean="0"/>
              <a:t>Irony is that Claudius isn’t praying; he is unable to!</a:t>
            </a:r>
          </a:p>
          <a:p>
            <a:pPr>
              <a:buFontTx/>
              <a:buChar char="-"/>
            </a:pPr>
            <a:r>
              <a:rPr lang="en-GB" dirty="0" smtClean="0"/>
              <a:t>Echoes of earlier performance by players of Pyrrhus </a:t>
            </a:r>
          </a:p>
          <a:p>
            <a:pPr>
              <a:buFontTx/>
              <a:buChar char="-"/>
            </a:pPr>
            <a:r>
              <a:rPr lang="en-GB" dirty="0" smtClean="0"/>
              <a:t>Use of rhetorical questions</a:t>
            </a:r>
          </a:p>
          <a:p>
            <a:pPr>
              <a:buFontTx/>
              <a:buChar char="-"/>
            </a:pPr>
            <a:endParaRPr lang="en-GB" dirty="0"/>
          </a:p>
        </p:txBody>
      </p:sp>
    </p:spTree>
    <p:extLst>
      <p:ext uri="{BB962C8B-B14F-4D97-AF65-F5344CB8AC3E}">
        <p14:creationId xmlns:p14="http://schemas.microsoft.com/office/powerpoint/2010/main" val="134769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 Hamlet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Do we take Hamlet’s reasoning at face value here or do you think he is really reluctant to actually kill Claudius? If so, what might be the reason? Consider:</a:t>
            </a:r>
          </a:p>
          <a:p>
            <a:pPr lvl="1"/>
            <a:r>
              <a:rPr lang="en-GB" dirty="0" smtClean="0"/>
              <a:t>The opening (‘Now might I do it..’)</a:t>
            </a:r>
          </a:p>
          <a:p>
            <a:pPr lvl="1"/>
            <a:r>
              <a:rPr lang="en-GB" dirty="0" smtClean="0"/>
              <a:t>The very real belief (of Claudius too) in hell and damnation</a:t>
            </a:r>
          </a:p>
          <a:p>
            <a:pPr lvl="1"/>
            <a:r>
              <a:rPr lang="en-GB" dirty="0" smtClean="0"/>
              <a:t>What the audience would remember and believe at this point?</a:t>
            </a:r>
          </a:p>
          <a:p>
            <a:r>
              <a:rPr lang="en-GB" dirty="0" smtClean="0"/>
              <a:t>How could this be considered a turning point in the play?</a:t>
            </a:r>
          </a:p>
          <a:p>
            <a:r>
              <a:rPr lang="en-GB" dirty="0" smtClean="0"/>
              <a:t>Why doesn’t Hamlet use this opportunity to kill Claudius?</a:t>
            </a:r>
          </a:p>
          <a:p>
            <a:r>
              <a:rPr lang="en-GB" dirty="0" smtClean="0"/>
              <a:t>Are Hamlet’s reasons for not taking action merely a form of self-deception? </a:t>
            </a:r>
          </a:p>
          <a:p>
            <a:r>
              <a:rPr lang="en-GB" dirty="0" smtClean="0"/>
              <a:t>Is Hamlet’s delay his fatal flaw (hamartia) and the reason for his downfall? Or is something else to blame? </a:t>
            </a:r>
          </a:p>
          <a:p>
            <a:endParaRPr lang="en-GB" dirty="0"/>
          </a:p>
        </p:txBody>
      </p:sp>
    </p:spTree>
    <p:extLst>
      <p:ext uri="{BB962C8B-B14F-4D97-AF65-F5344CB8AC3E}">
        <p14:creationId xmlns:p14="http://schemas.microsoft.com/office/powerpoint/2010/main" val="117360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Linguistic analysis (A01/A02)</a:t>
            </a:r>
            <a:endParaRPr lang="en-GB" dirty="0"/>
          </a:p>
        </p:txBody>
      </p:sp>
      <p:sp>
        <p:nvSpPr>
          <p:cNvPr id="3" name="Content Placeholder 2"/>
          <p:cNvSpPr>
            <a:spLocks noGrp="1"/>
          </p:cNvSpPr>
          <p:nvPr>
            <p:ph idx="1"/>
          </p:nvPr>
        </p:nvSpPr>
        <p:spPr/>
        <p:txBody>
          <a:bodyPr/>
          <a:lstStyle/>
          <a:p>
            <a:pPr marL="0" indent="0" algn="ctr">
              <a:buNone/>
            </a:pPr>
            <a:r>
              <a:rPr lang="en-GB" b="1" dirty="0" smtClean="0"/>
              <a:t>AIM: Approach a text using stylistic methods, focusing on:</a:t>
            </a:r>
          </a:p>
          <a:p>
            <a:r>
              <a:rPr lang="en-GB" dirty="0" smtClean="0"/>
              <a:t>Lexis (word choices)</a:t>
            </a:r>
          </a:p>
          <a:p>
            <a:r>
              <a:rPr lang="en-GB" dirty="0" smtClean="0"/>
              <a:t>Grammar </a:t>
            </a:r>
          </a:p>
          <a:p>
            <a:r>
              <a:rPr lang="en-GB" dirty="0" smtClean="0"/>
              <a:t>Sound patterns</a:t>
            </a:r>
          </a:p>
          <a:p>
            <a:r>
              <a:rPr lang="en-GB" dirty="0" err="1" smtClean="0"/>
              <a:t>Graphological</a:t>
            </a:r>
            <a:r>
              <a:rPr lang="en-GB" dirty="0" smtClean="0"/>
              <a:t> features (punctuation, lineation, layout)</a:t>
            </a:r>
          </a:p>
        </p:txBody>
      </p:sp>
    </p:spTree>
    <p:extLst>
      <p:ext uri="{BB962C8B-B14F-4D97-AF65-F5344CB8AC3E}">
        <p14:creationId xmlns:p14="http://schemas.microsoft.com/office/powerpoint/2010/main" val="340893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Reading the text and first interpretation</a:t>
            </a:r>
            <a:endParaRPr lang="en-GB" dirty="0"/>
          </a:p>
        </p:txBody>
      </p:sp>
      <p:sp>
        <p:nvSpPr>
          <p:cNvPr id="3" name="Content Placeholder 2"/>
          <p:cNvSpPr>
            <a:spLocks noGrp="1"/>
          </p:cNvSpPr>
          <p:nvPr>
            <p:ph idx="1"/>
          </p:nvPr>
        </p:nvSpPr>
        <p:spPr/>
        <p:txBody>
          <a:bodyPr/>
          <a:lstStyle/>
          <a:p>
            <a:r>
              <a:rPr lang="en-GB" dirty="0" smtClean="0"/>
              <a:t>Read Act 3, scene 4</a:t>
            </a:r>
          </a:p>
          <a:p>
            <a:r>
              <a:rPr lang="en-GB" dirty="0" smtClean="0"/>
              <a:t>Make a note of your first thoughts, then put to one side</a:t>
            </a:r>
            <a:endParaRPr lang="en-GB" dirty="0"/>
          </a:p>
        </p:txBody>
      </p:sp>
    </p:spTree>
    <p:extLst>
      <p:ext uri="{BB962C8B-B14F-4D97-AF65-F5344CB8AC3E}">
        <p14:creationId xmlns:p14="http://schemas.microsoft.com/office/powerpoint/2010/main" val="369784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1: an initial focus on words</a:t>
            </a:r>
            <a:endParaRPr lang="en-GB" dirty="0"/>
          </a:p>
        </p:txBody>
      </p:sp>
      <p:sp>
        <p:nvSpPr>
          <p:cNvPr id="3" name="Content Placeholder 2"/>
          <p:cNvSpPr>
            <a:spLocks noGrp="1"/>
          </p:cNvSpPr>
          <p:nvPr>
            <p:ph idx="1"/>
          </p:nvPr>
        </p:nvSpPr>
        <p:spPr/>
        <p:txBody>
          <a:bodyPr/>
          <a:lstStyle/>
          <a:p>
            <a:r>
              <a:rPr lang="en-GB" dirty="0" smtClean="0"/>
              <a:t>Nouns, verbs, adjectives and most adverbs can all be described as open class (or content) words</a:t>
            </a:r>
          </a:p>
          <a:p>
            <a:r>
              <a:rPr lang="en-GB" dirty="0" smtClean="0"/>
              <a:t>Prepositions, conjunctions, determiners, pronouns are all closed class (or function) words</a:t>
            </a:r>
          </a:p>
          <a:p>
            <a:pPr marL="0" indent="0">
              <a:buNone/>
            </a:pPr>
            <a:endParaRPr lang="en-GB" dirty="0"/>
          </a:p>
          <a:p>
            <a:pPr marL="0" indent="0">
              <a:buNone/>
            </a:pPr>
            <a:r>
              <a:rPr lang="en-GB" dirty="0" smtClean="0"/>
              <a:t>TASK: Organise the section of the text you have been given (Claudius or Hamlet) into the table, allowing you to see which types of words feature in (or perhaps dominate) different sections </a:t>
            </a:r>
            <a:endParaRPr lang="en-GB" dirty="0"/>
          </a:p>
        </p:txBody>
      </p:sp>
    </p:spTree>
    <p:extLst>
      <p:ext uri="{BB962C8B-B14F-4D97-AF65-F5344CB8AC3E}">
        <p14:creationId xmlns:p14="http://schemas.microsoft.com/office/powerpoint/2010/main" val="185437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9203198"/>
              </p:ext>
            </p:extLst>
          </p:nvPr>
        </p:nvGraphicFramePr>
        <p:xfrm>
          <a:off x="412126" y="386365"/>
          <a:ext cx="10766736" cy="6144511"/>
        </p:xfrm>
        <a:graphic>
          <a:graphicData uri="http://schemas.openxmlformats.org/drawingml/2006/table">
            <a:tbl>
              <a:tblPr firstRow="1" bandRow="1">
                <a:tableStyleId>{5C22544A-7EE6-4342-B048-85BDC9FD1C3A}</a:tableStyleId>
              </a:tblPr>
              <a:tblGrid>
                <a:gridCol w="1794456"/>
                <a:gridCol w="1794456"/>
                <a:gridCol w="1794456"/>
                <a:gridCol w="1794456"/>
                <a:gridCol w="1794456"/>
                <a:gridCol w="1794456"/>
              </a:tblGrid>
              <a:tr h="1481071">
                <a:tc>
                  <a:txBody>
                    <a:bodyPr/>
                    <a:lstStyle/>
                    <a:p>
                      <a:r>
                        <a:rPr lang="en-GB" dirty="0" smtClean="0"/>
                        <a:t>Sentence</a:t>
                      </a:r>
                      <a:r>
                        <a:rPr lang="en-GB" baseline="0" dirty="0" smtClean="0"/>
                        <a:t> or line</a:t>
                      </a:r>
                      <a:endParaRPr lang="en-GB" dirty="0"/>
                    </a:p>
                  </a:txBody>
                  <a:tcPr/>
                </a:tc>
                <a:tc>
                  <a:txBody>
                    <a:bodyPr/>
                    <a:lstStyle/>
                    <a:p>
                      <a:r>
                        <a:rPr lang="en-GB" dirty="0" smtClean="0"/>
                        <a:t>Nouns</a:t>
                      </a:r>
                      <a:endParaRPr lang="en-GB" dirty="0"/>
                    </a:p>
                  </a:txBody>
                  <a:tcPr/>
                </a:tc>
                <a:tc>
                  <a:txBody>
                    <a:bodyPr/>
                    <a:lstStyle/>
                    <a:p>
                      <a:r>
                        <a:rPr lang="en-GB" dirty="0" smtClean="0"/>
                        <a:t>Main verbs</a:t>
                      </a:r>
                      <a:endParaRPr lang="en-GB" dirty="0"/>
                    </a:p>
                  </a:txBody>
                  <a:tcPr/>
                </a:tc>
                <a:tc>
                  <a:txBody>
                    <a:bodyPr/>
                    <a:lstStyle/>
                    <a:p>
                      <a:r>
                        <a:rPr lang="en-GB" dirty="0" smtClean="0"/>
                        <a:t>Adverbs</a:t>
                      </a:r>
                      <a:endParaRPr lang="en-GB" dirty="0"/>
                    </a:p>
                  </a:txBody>
                  <a:tcPr/>
                </a:tc>
                <a:tc>
                  <a:txBody>
                    <a:bodyPr/>
                    <a:lstStyle/>
                    <a:p>
                      <a:r>
                        <a:rPr lang="en-GB" dirty="0" smtClean="0"/>
                        <a:t>Adjectives</a:t>
                      </a:r>
                      <a:endParaRPr lang="en-GB" dirty="0"/>
                    </a:p>
                  </a:txBody>
                  <a:tcPr/>
                </a:tc>
                <a:tc>
                  <a:txBody>
                    <a:bodyPr/>
                    <a:lstStyle/>
                    <a:p>
                      <a:r>
                        <a:rPr lang="en-GB" dirty="0" smtClean="0"/>
                        <a:t>Prepositions,</a:t>
                      </a:r>
                      <a:r>
                        <a:rPr lang="en-GB" baseline="0" dirty="0" smtClean="0"/>
                        <a:t> conjunctions, determiners, pronouns</a:t>
                      </a:r>
                      <a:endParaRPr lang="en-GB" dirty="0"/>
                    </a:p>
                  </a:txBody>
                  <a:tcPr/>
                </a:tc>
              </a:tr>
              <a:tr h="571893">
                <a:tc>
                  <a:txBody>
                    <a:bodyPr/>
                    <a:lstStyle/>
                    <a:p>
                      <a:r>
                        <a:rPr lang="en-GB" dirty="0" smtClean="0"/>
                        <a:t>36</a:t>
                      </a:r>
                      <a:endParaRPr lang="en-GB" dirty="0"/>
                    </a:p>
                  </a:txBody>
                  <a:tcPr/>
                </a:tc>
                <a:tc>
                  <a:txBody>
                    <a:bodyPr/>
                    <a:lstStyle/>
                    <a:p>
                      <a:r>
                        <a:rPr lang="en-GB" dirty="0" smtClean="0"/>
                        <a:t>offence</a:t>
                      </a:r>
                    </a:p>
                    <a:p>
                      <a:r>
                        <a:rPr lang="en-GB" dirty="0" smtClean="0"/>
                        <a:t>heaven </a:t>
                      </a:r>
                      <a:endParaRPr lang="en-GB" dirty="0"/>
                    </a:p>
                  </a:txBody>
                  <a:tcPr/>
                </a:tc>
                <a:tc>
                  <a:txBody>
                    <a:bodyPr/>
                    <a:lstStyle/>
                    <a:p>
                      <a:r>
                        <a:rPr lang="en-GB" dirty="0" smtClean="0"/>
                        <a:t>smells</a:t>
                      </a:r>
                    </a:p>
                    <a:p>
                      <a:r>
                        <a:rPr lang="en-GB" dirty="0" smtClean="0"/>
                        <a:t>is</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my</a:t>
                      </a:r>
                    </a:p>
                    <a:p>
                      <a:r>
                        <a:rPr lang="en-GB" dirty="0" smtClean="0"/>
                        <a:t>it </a:t>
                      </a:r>
                    </a:p>
                    <a:p>
                      <a:r>
                        <a:rPr lang="en-GB" dirty="0" smtClean="0"/>
                        <a:t>To</a:t>
                      </a:r>
                      <a:r>
                        <a:rPr lang="en-GB" baseline="0" dirty="0" smtClean="0"/>
                        <a:t> </a:t>
                      </a:r>
                    </a:p>
                  </a:txBody>
                  <a:tcPr/>
                </a:tc>
              </a:tr>
              <a:tr h="571893">
                <a:tc>
                  <a:txBody>
                    <a:bodyPr/>
                    <a:lstStyle/>
                    <a:p>
                      <a:r>
                        <a:rPr lang="en-GB" dirty="0" smtClean="0"/>
                        <a:t>37</a:t>
                      </a:r>
                      <a:endParaRPr lang="en-GB" dirty="0"/>
                    </a:p>
                  </a:txBody>
                  <a:tcPr/>
                </a:tc>
                <a:tc>
                  <a:txBody>
                    <a:bodyPr/>
                    <a:lstStyle/>
                    <a:p>
                      <a:r>
                        <a:rPr lang="en-GB" dirty="0" smtClean="0"/>
                        <a:t>curse</a:t>
                      </a:r>
                      <a:endParaRPr lang="en-GB" dirty="0"/>
                    </a:p>
                  </a:txBody>
                  <a:tcPr/>
                </a:tc>
                <a:tc>
                  <a:txBody>
                    <a:bodyPr/>
                    <a:lstStyle/>
                    <a:p>
                      <a:r>
                        <a:rPr lang="en-GB" dirty="0" smtClean="0"/>
                        <a:t>Hath </a:t>
                      </a:r>
                      <a:endParaRPr lang="en-GB" dirty="0"/>
                    </a:p>
                  </a:txBody>
                  <a:tcPr/>
                </a:tc>
                <a:tc>
                  <a:txBody>
                    <a:bodyPr/>
                    <a:lstStyle/>
                    <a:p>
                      <a:endParaRPr lang="en-GB" dirty="0"/>
                    </a:p>
                  </a:txBody>
                  <a:tcPr/>
                </a:tc>
                <a:tc>
                  <a:txBody>
                    <a:bodyPr/>
                    <a:lstStyle/>
                    <a:p>
                      <a:r>
                        <a:rPr lang="en-GB" dirty="0" smtClean="0"/>
                        <a:t>Eldest </a:t>
                      </a:r>
                    </a:p>
                    <a:p>
                      <a:r>
                        <a:rPr lang="en-GB" dirty="0" smtClean="0"/>
                        <a:t>primal</a:t>
                      </a:r>
                      <a:endParaRPr lang="en-GB" dirty="0"/>
                    </a:p>
                  </a:txBody>
                  <a:tcPr/>
                </a:tc>
                <a:tc>
                  <a:txBody>
                    <a:bodyPr/>
                    <a:lstStyle/>
                    <a:p>
                      <a:r>
                        <a:rPr lang="en-GB" dirty="0" smtClean="0"/>
                        <a:t>it</a:t>
                      </a:r>
                    </a:p>
                    <a:p>
                      <a:r>
                        <a:rPr lang="en-GB" dirty="0" err="1" smtClean="0"/>
                        <a:t>upon’t</a:t>
                      </a:r>
                      <a:endParaRPr lang="en-GB" dirty="0" smtClean="0"/>
                    </a:p>
                    <a:p>
                      <a:r>
                        <a:rPr lang="en-GB" dirty="0" smtClean="0"/>
                        <a:t>the</a:t>
                      </a:r>
                      <a:endParaRPr lang="en-GB" dirty="0"/>
                    </a:p>
                  </a:txBody>
                  <a:tcPr/>
                </a:tc>
              </a:tr>
              <a:tr h="571893">
                <a:tc>
                  <a:txBody>
                    <a:bodyPr/>
                    <a:lstStyle/>
                    <a:p>
                      <a:r>
                        <a:rPr lang="en-GB" dirty="0" smtClean="0"/>
                        <a:t>38</a:t>
                      </a:r>
                      <a:endParaRPr lang="en-GB" dirty="0"/>
                    </a:p>
                  </a:txBody>
                  <a:tcPr/>
                </a:tc>
                <a:tc>
                  <a:txBody>
                    <a:bodyPr/>
                    <a:lstStyle/>
                    <a:p>
                      <a:r>
                        <a:rPr lang="en-GB" dirty="0" smtClean="0"/>
                        <a:t>brother</a:t>
                      </a:r>
                    </a:p>
                    <a:p>
                      <a:r>
                        <a:rPr lang="en-GB" dirty="0" smtClean="0"/>
                        <a:t>murder</a:t>
                      </a:r>
                      <a:endParaRPr lang="en-GB" dirty="0"/>
                    </a:p>
                  </a:txBody>
                  <a:tcPr/>
                </a:tc>
                <a:tc>
                  <a:txBody>
                    <a:bodyPr/>
                    <a:lstStyle/>
                    <a:p>
                      <a:r>
                        <a:rPr lang="en-GB" dirty="0" smtClean="0"/>
                        <a:t>pray </a:t>
                      </a:r>
                    </a:p>
                    <a:p>
                      <a:endParaRPr lang="en-GB" dirty="0"/>
                    </a:p>
                  </a:txBody>
                  <a:tcPr/>
                </a:tc>
                <a:tc>
                  <a:txBody>
                    <a:bodyPr/>
                    <a:lstStyle/>
                    <a:p>
                      <a:r>
                        <a:rPr lang="en-GB" dirty="0" smtClean="0"/>
                        <a:t>not </a:t>
                      </a:r>
                      <a:endParaRPr lang="en-GB" dirty="0"/>
                    </a:p>
                  </a:txBody>
                  <a:tcPr/>
                </a:tc>
                <a:tc>
                  <a:txBody>
                    <a:bodyPr/>
                    <a:lstStyle/>
                    <a:p>
                      <a:endParaRPr lang="en-GB" dirty="0"/>
                    </a:p>
                  </a:txBody>
                  <a:tcPr/>
                </a:tc>
                <a:tc>
                  <a:txBody>
                    <a:bodyPr/>
                    <a:lstStyle/>
                    <a:p>
                      <a:r>
                        <a:rPr lang="en-GB" dirty="0" smtClean="0"/>
                        <a:t>a</a:t>
                      </a:r>
                    </a:p>
                    <a:p>
                      <a:r>
                        <a:rPr lang="en-GB" dirty="0" smtClean="0"/>
                        <a:t>I </a:t>
                      </a:r>
                      <a:endParaRPr lang="en-GB" dirty="0"/>
                    </a:p>
                  </a:txBody>
                  <a:tcPr/>
                </a:tc>
              </a:tr>
              <a:tr h="571893">
                <a:tc>
                  <a:txBody>
                    <a:bodyPr/>
                    <a:lstStyle/>
                    <a:p>
                      <a:r>
                        <a:rPr lang="en-GB" dirty="0" smtClean="0"/>
                        <a:t>39</a:t>
                      </a:r>
                      <a:endParaRPr lang="en-GB" dirty="0"/>
                    </a:p>
                  </a:txBody>
                  <a:tcPr/>
                </a:tc>
                <a:tc>
                  <a:txBody>
                    <a:bodyPr/>
                    <a:lstStyle/>
                    <a:p>
                      <a:r>
                        <a:rPr lang="en-GB" dirty="0" smtClean="0"/>
                        <a:t>inclination</a:t>
                      </a:r>
                    </a:p>
                    <a:p>
                      <a:r>
                        <a:rPr lang="en-GB" dirty="0" smtClean="0"/>
                        <a:t>will </a:t>
                      </a:r>
                      <a:endParaRPr lang="en-GB" dirty="0"/>
                    </a:p>
                  </a:txBody>
                  <a:tcPr/>
                </a:tc>
                <a:tc>
                  <a:txBody>
                    <a:bodyPr/>
                    <a:lstStyle/>
                    <a:p>
                      <a:r>
                        <a:rPr lang="en-GB" dirty="0" smtClean="0"/>
                        <a:t>be</a:t>
                      </a:r>
                      <a:endParaRPr lang="en-GB" dirty="0"/>
                    </a:p>
                  </a:txBody>
                  <a:tcPr/>
                </a:tc>
                <a:tc>
                  <a:txBody>
                    <a:bodyPr/>
                    <a:lstStyle/>
                    <a:p>
                      <a:endParaRPr lang="en-GB" dirty="0"/>
                    </a:p>
                  </a:txBody>
                  <a:tcPr/>
                </a:tc>
                <a:tc>
                  <a:txBody>
                    <a:bodyPr/>
                    <a:lstStyle/>
                    <a:p>
                      <a:r>
                        <a:rPr lang="en-GB" dirty="0" smtClean="0"/>
                        <a:t>Sharp</a:t>
                      </a:r>
                      <a:r>
                        <a:rPr lang="en-GB" baseline="0" dirty="0" smtClean="0"/>
                        <a:t> </a:t>
                      </a:r>
                      <a:endParaRPr lang="en-GB" dirty="0"/>
                    </a:p>
                  </a:txBody>
                  <a:tcPr/>
                </a:tc>
                <a:tc>
                  <a:txBody>
                    <a:bodyPr/>
                    <a:lstStyle/>
                    <a:p>
                      <a:r>
                        <a:rPr lang="en-GB" dirty="0" smtClean="0"/>
                        <a:t>though</a:t>
                      </a:r>
                      <a:endParaRPr lang="en-GB" dirty="0"/>
                    </a:p>
                  </a:txBody>
                  <a:tcPr/>
                </a:tc>
              </a:tr>
              <a:tr h="571893">
                <a:tc>
                  <a:txBody>
                    <a:bodyPr/>
                    <a:lstStyle/>
                    <a:p>
                      <a:r>
                        <a:rPr lang="en-GB" dirty="0" smtClean="0"/>
                        <a:t>40</a:t>
                      </a:r>
                      <a:endParaRPr lang="en-GB" dirty="0"/>
                    </a:p>
                  </a:txBody>
                  <a:tcPr/>
                </a:tc>
                <a:tc>
                  <a:txBody>
                    <a:bodyPr/>
                    <a:lstStyle/>
                    <a:p>
                      <a:r>
                        <a:rPr lang="en-GB" dirty="0" smtClean="0"/>
                        <a:t>guilt</a:t>
                      </a:r>
                    </a:p>
                    <a:p>
                      <a:r>
                        <a:rPr lang="en-GB" dirty="0" smtClean="0"/>
                        <a:t>intent </a:t>
                      </a:r>
                      <a:endParaRPr lang="en-GB" dirty="0"/>
                    </a:p>
                  </a:txBody>
                  <a:tcPr/>
                </a:tc>
                <a:tc>
                  <a:txBody>
                    <a:bodyPr/>
                    <a:lstStyle/>
                    <a:p>
                      <a:r>
                        <a:rPr lang="en-GB" dirty="0" smtClean="0"/>
                        <a:t>defeats</a:t>
                      </a:r>
                      <a:r>
                        <a:rPr lang="en-GB" baseline="0" dirty="0" smtClean="0"/>
                        <a:t> </a:t>
                      </a:r>
                      <a:endParaRPr lang="en-GB" dirty="0"/>
                    </a:p>
                  </a:txBody>
                  <a:tcPr/>
                </a:tc>
                <a:tc>
                  <a:txBody>
                    <a:bodyPr/>
                    <a:lstStyle/>
                    <a:p>
                      <a:endParaRPr lang="en-GB" dirty="0"/>
                    </a:p>
                  </a:txBody>
                  <a:tcPr/>
                </a:tc>
                <a:tc>
                  <a:txBody>
                    <a:bodyPr/>
                    <a:lstStyle/>
                    <a:p>
                      <a:r>
                        <a:rPr lang="en-GB" dirty="0" smtClean="0"/>
                        <a:t>Stronger</a:t>
                      </a:r>
                    </a:p>
                    <a:p>
                      <a:r>
                        <a:rPr lang="en-GB" dirty="0" smtClean="0"/>
                        <a:t>Strong </a:t>
                      </a:r>
                      <a:endParaRPr lang="en-GB" dirty="0"/>
                    </a:p>
                  </a:txBody>
                  <a:tcPr/>
                </a:tc>
                <a:tc>
                  <a:txBody>
                    <a:bodyPr/>
                    <a:lstStyle/>
                    <a:p>
                      <a:r>
                        <a:rPr lang="en-GB" dirty="0" smtClean="0"/>
                        <a:t>my</a:t>
                      </a:r>
                    </a:p>
                    <a:p>
                      <a:r>
                        <a:rPr lang="en-GB" dirty="0" smtClean="0"/>
                        <a:t>my</a:t>
                      </a:r>
                      <a:endParaRPr lang="en-GB" dirty="0"/>
                    </a:p>
                  </a:txBody>
                  <a:tcPr/>
                </a:tc>
              </a:tr>
              <a:tr h="571893">
                <a:tc>
                  <a:txBody>
                    <a:bodyPr/>
                    <a:lstStyle/>
                    <a:p>
                      <a:r>
                        <a:rPr lang="en-GB" dirty="0" smtClean="0"/>
                        <a:t>41</a:t>
                      </a:r>
                      <a:endParaRPr lang="en-GB" dirty="0"/>
                    </a:p>
                  </a:txBody>
                  <a:tcPr/>
                </a:tc>
                <a:tc>
                  <a:txBody>
                    <a:bodyPr/>
                    <a:lstStyle/>
                    <a:p>
                      <a:r>
                        <a:rPr lang="en-GB" dirty="0" smtClean="0"/>
                        <a:t>man</a:t>
                      </a:r>
                    </a:p>
                    <a:p>
                      <a:r>
                        <a:rPr lang="en-GB" dirty="0" smtClean="0"/>
                        <a:t>business</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double</a:t>
                      </a:r>
                    </a:p>
                    <a:p>
                      <a:r>
                        <a:rPr lang="en-GB" dirty="0" smtClean="0"/>
                        <a:t>bound </a:t>
                      </a:r>
                      <a:endParaRPr lang="en-GB" dirty="0"/>
                    </a:p>
                  </a:txBody>
                  <a:tcPr/>
                </a:tc>
                <a:tc>
                  <a:txBody>
                    <a:bodyPr/>
                    <a:lstStyle/>
                    <a:p>
                      <a:r>
                        <a:rPr lang="en-GB" dirty="0" smtClean="0"/>
                        <a:t>and</a:t>
                      </a:r>
                    </a:p>
                    <a:p>
                      <a:r>
                        <a:rPr lang="en-GB" dirty="0" smtClean="0"/>
                        <a:t>a</a:t>
                      </a:r>
                    </a:p>
                    <a:p>
                      <a:r>
                        <a:rPr lang="en-GB" dirty="0" smtClean="0"/>
                        <a:t>to</a:t>
                      </a:r>
                      <a:endParaRPr lang="en-GB" dirty="0"/>
                    </a:p>
                  </a:txBody>
                  <a:tcPr/>
                </a:tc>
              </a:tr>
            </a:tbl>
          </a:graphicData>
        </a:graphic>
      </p:graphicFrame>
    </p:spTree>
    <p:extLst>
      <p:ext uri="{BB962C8B-B14F-4D97-AF65-F5344CB8AC3E}">
        <p14:creationId xmlns:p14="http://schemas.microsoft.com/office/powerpoint/2010/main" val="161763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2: closer look at word classes</a:t>
            </a:r>
            <a:endParaRPr lang="en-GB" dirty="0"/>
          </a:p>
        </p:txBody>
      </p:sp>
      <p:sp>
        <p:nvSpPr>
          <p:cNvPr id="3" name="Content Placeholder 2"/>
          <p:cNvSpPr>
            <a:spLocks noGrp="1"/>
          </p:cNvSpPr>
          <p:nvPr>
            <p:ph idx="1"/>
          </p:nvPr>
        </p:nvSpPr>
        <p:spPr>
          <a:xfrm>
            <a:off x="0" y="1249252"/>
            <a:ext cx="11353800" cy="5743976"/>
          </a:xfrm>
        </p:spPr>
        <p:txBody>
          <a:bodyPr>
            <a:normAutofit fontScale="92500" lnSpcReduction="20000"/>
          </a:bodyPr>
          <a:lstStyle/>
          <a:p>
            <a:r>
              <a:rPr lang="en-GB" dirty="0" smtClean="0"/>
              <a:t>NOUNS</a:t>
            </a:r>
          </a:p>
          <a:p>
            <a:pPr lvl="1"/>
            <a:r>
              <a:rPr lang="en-GB" dirty="0" smtClean="0"/>
              <a:t>Can you recognise any lexical groupings?</a:t>
            </a:r>
          </a:p>
          <a:p>
            <a:pPr lvl="1"/>
            <a:r>
              <a:rPr lang="en-GB" dirty="0" smtClean="0"/>
              <a:t>Concrete or abstract nouns?</a:t>
            </a:r>
          </a:p>
          <a:p>
            <a:pPr lvl="1"/>
            <a:r>
              <a:rPr lang="en-GB" dirty="0" smtClean="0"/>
              <a:t>Any unusual words which stand out from the rest?</a:t>
            </a:r>
          </a:p>
          <a:p>
            <a:pPr lvl="1"/>
            <a:r>
              <a:rPr lang="en-GB" dirty="0" smtClean="0"/>
              <a:t>Particular use of monosyllabic or polysyllabic words?</a:t>
            </a:r>
          </a:p>
          <a:p>
            <a:r>
              <a:rPr lang="en-GB" dirty="0" smtClean="0"/>
              <a:t>VERBS</a:t>
            </a:r>
          </a:p>
          <a:p>
            <a:pPr lvl="1"/>
            <a:r>
              <a:rPr lang="en-GB" dirty="0" smtClean="0"/>
              <a:t>Tense</a:t>
            </a:r>
          </a:p>
          <a:p>
            <a:pPr lvl="1"/>
            <a:r>
              <a:rPr lang="en-GB" dirty="0" smtClean="0"/>
              <a:t>Concrete/abstract</a:t>
            </a:r>
          </a:p>
          <a:p>
            <a:pPr lvl="1"/>
            <a:r>
              <a:rPr lang="en-GB" dirty="0" smtClean="0"/>
              <a:t>Active/passive</a:t>
            </a:r>
          </a:p>
          <a:p>
            <a:pPr lvl="1"/>
            <a:r>
              <a:rPr lang="en-GB" dirty="0" smtClean="0"/>
              <a:t>The mood of the verb: declarative (declares something to be the case); interrogative (asks a question); imperative (expresses commands, advises, prohibits); conditional or modal (expresses possibility or necessity e.g. we </a:t>
            </a:r>
            <a:r>
              <a:rPr lang="en-GB" u="sng" dirty="0" smtClean="0"/>
              <a:t>must</a:t>
            </a:r>
            <a:r>
              <a:rPr lang="en-GB" dirty="0" smtClean="0"/>
              <a:t> go)</a:t>
            </a:r>
          </a:p>
          <a:p>
            <a:r>
              <a:rPr lang="en-GB" dirty="0" smtClean="0"/>
              <a:t>ADJECTIVES AND ADVERBS</a:t>
            </a:r>
          </a:p>
          <a:p>
            <a:pPr lvl="1"/>
            <a:r>
              <a:rPr lang="en-GB" dirty="0" smtClean="0"/>
              <a:t>The number and type of adverbs and adjectives</a:t>
            </a:r>
          </a:p>
          <a:p>
            <a:pPr lvl="1"/>
            <a:r>
              <a:rPr lang="en-GB" dirty="0" smtClean="0"/>
              <a:t>How the adverbs and adjectives are used</a:t>
            </a:r>
          </a:p>
          <a:p>
            <a:r>
              <a:rPr lang="en-GB" dirty="0" smtClean="0"/>
              <a:t>OTHER WORDS</a:t>
            </a:r>
          </a:p>
          <a:p>
            <a:pPr lvl="1"/>
            <a:r>
              <a:rPr lang="en-GB" dirty="0" smtClean="0"/>
              <a:t>Is there anything to note about these words?</a:t>
            </a:r>
            <a:endParaRPr lang="en-GB" dirty="0"/>
          </a:p>
        </p:txBody>
      </p:sp>
    </p:spTree>
    <p:extLst>
      <p:ext uri="{BB962C8B-B14F-4D97-AF65-F5344CB8AC3E}">
        <p14:creationId xmlns:p14="http://schemas.microsoft.com/office/powerpoint/2010/main" val="111160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3: Repetition</a:t>
            </a:r>
            <a:endParaRPr lang="en-GB" dirty="0"/>
          </a:p>
        </p:txBody>
      </p:sp>
      <p:sp>
        <p:nvSpPr>
          <p:cNvPr id="3" name="Content Placeholder 2"/>
          <p:cNvSpPr>
            <a:spLocks noGrp="1"/>
          </p:cNvSpPr>
          <p:nvPr>
            <p:ph idx="1"/>
          </p:nvPr>
        </p:nvSpPr>
        <p:spPr>
          <a:xfrm>
            <a:off x="838200" y="1825625"/>
            <a:ext cx="10515600" cy="4742600"/>
          </a:xfrm>
        </p:spPr>
        <p:txBody>
          <a:bodyPr/>
          <a:lstStyle/>
          <a:p>
            <a:r>
              <a:rPr lang="en-GB" dirty="0" smtClean="0"/>
              <a:t>Is there repetition in the text? What is foregrounded/suggested/implied by it? Try to consider repetition of:</a:t>
            </a:r>
          </a:p>
          <a:p>
            <a:pPr lvl="1"/>
            <a:r>
              <a:rPr lang="en-GB" dirty="0" smtClean="0"/>
              <a:t>Lexis</a:t>
            </a:r>
          </a:p>
          <a:p>
            <a:pPr lvl="1"/>
            <a:r>
              <a:rPr lang="en-GB" dirty="0" smtClean="0"/>
              <a:t>Sounds (alliteration, assonance, rhyme)</a:t>
            </a:r>
          </a:p>
          <a:p>
            <a:pPr lvl="1"/>
            <a:r>
              <a:rPr lang="en-GB" dirty="0" smtClean="0"/>
              <a:t>Images</a:t>
            </a:r>
          </a:p>
          <a:p>
            <a:pPr lvl="1"/>
            <a:r>
              <a:rPr lang="en-GB" dirty="0" smtClean="0"/>
              <a:t>Grammatical structures </a:t>
            </a:r>
          </a:p>
        </p:txBody>
      </p:sp>
    </p:spTree>
    <p:extLst>
      <p:ext uri="{BB962C8B-B14F-4D97-AF65-F5344CB8AC3E}">
        <p14:creationId xmlns:p14="http://schemas.microsoft.com/office/powerpoint/2010/main" val="180517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4: pulling it all together</a:t>
            </a:r>
            <a:endParaRPr lang="en-GB" dirty="0"/>
          </a:p>
        </p:txBody>
      </p:sp>
      <p:sp>
        <p:nvSpPr>
          <p:cNvPr id="3" name="Content Placeholder 2"/>
          <p:cNvSpPr>
            <a:spLocks noGrp="1"/>
          </p:cNvSpPr>
          <p:nvPr>
            <p:ph idx="1"/>
          </p:nvPr>
        </p:nvSpPr>
        <p:spPr/>
        <p:txBody>
          <a:bodyPr/>
          <a:lstStyle/>
          <a:p>
            <a:r>
              <a:rPr lang="en-GB" dirty="0" smtClean="0"/>
              <a:t>After completing a detailed linguistic textual analysis, step back and consider the insights you have gained.</a:t>
            </a:r>
          </a:p>
          <a:p>
            <a:pPr lvl="1"/>
            <a:r>
              <a:rPr lang="en-GB" dirty="0" smtClean="0"/>
              <a:t>What strikes you as particularly interesting or meaningful? </a:t>
            </a:r>
            <a:endParaRPr lang="en-GB" dirty="0"/>
          </a:p>
          <a:p>
            <a:pPr lvl="1"/>
            <a:r>
              <a:rPr lang="en-GB" dirty="0" smtClean="0"/>
              <a:t>How could you use these insights to develop your interpretation of the text?</a:t>
            </a:r>
          </a:p>
          <a:p>
            <a:pPr lvl="1"/>
            <a:r>
              <a:rPr lang="en-GB" dirty="0" smtClean="0"/>
              <a:t>Look back at your initial thoughts on the scene – have your ideas moved on? Changed? Been clarified? </a:t>
            </a:r>
            <a:endParaRPr lang="en-GB" dirty="0"/>
          </a:p>
        </p:txBody>
      </p:sp>
    </p:spTree>
    <p:extLst>
      <p:ext uri="{BB962C8B-B14F-4D97-AF65-F5344CB8AC3E}">
        <p14:creationId xmlns:p14="http://schemas.microsoft.com/office/powerpoint/2010/main" val="334279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19" y="153071"/>
            <a:ext cx="3402070" cy="4779538"/>
          </a:xfrm>
          <a:prstGeom prst="rect">
            <a:avLst/>
          </a:prstGeom>
        </p:spPr>
      </p:pic>
      <p:pic>
        <p:nvPicPr>
          <p:cNvPr id="3" name="Picture 2"/>
          <p:cNvPicPr>
            <a:picLocks noChangeAspect="1"/>
          </p:cNvPicPr>
          <p:nvPr/>
        </p:nvPicPr>
        <p:blipFill>
          <a:blip r:embed="rId3"/>
          <a:stretch>
            <a:fillRect/>
          </a:stretch>
        </p:blipFill>
        <p:spPr>
          <a:xfrm>
            <a:off x="9478851" y="243223"/>
            <a:ext cx="2207653" cy="3587436"/>
          </a:xfrm>
          <a:prstGeom prst="rect">
            <a:avLst/>
          </a:prstGeom>
        </p:spPr>
      </p:pic>
      <p:pic>
        <p:nvPicPr>
          <p:cNvPr id="5" name="Picture 4"/>
          <p:cNvPicPr>
            <a:picLocks noChangeAspect="1"/>
          </p:cNvPicPr>
          <p:nvPr/>
        </p:nvPicPr>
        <p:blipFill>
          <a:blip r:embed="rId4"/>
          <a:stretch>
            <a:fillRect/>
          </a:stretch>
        </p:blipFill>
        <p:spPr>
          <a:xfrm>
            <a:off x="3778977" y="243223"/>
            <a:ext cx="2657304" cy="3982523"/>
          </a:xfrm>
          <a:prstGeom prst="rect">
            <a:avLst/>
          </a:prstGeom>
        </p:spPr>
      </p:pic>
      <p:pic>
        <p:nvPicPr>
          <p:cNvPr id="6" name="Picture 5"/>
          <p:cNvPicPr>
            <a:picLocks noChangeAspect="1"/>
          </p:cNvPicPr>
          <p:nvPr/>
        </p:nvPicPr>
        <p:blipFill>
          <a:blip r:embed="rId5"/>
          <a:stretch>
            <a:fillRect/>
          </a:stretch>
        </p:blipFill>
        <p:spPr>
          <a:xfrm>
            <a:off x="8087932" y="4225746"/>
            <a:ext cx="3598572" cy="2345438"/>
          </a:xfrm>
          <a:prstGeom prst="rect">
            <a:avLst/>
          </a:prstGeom>
        </p:spPr>
      </p:pic>
      <p:pic>
        <p:nvPicPr>
          <p:cNvPr id="7" name="Picture 6"/>
          <p:cNvPicPr>
            <a:picLocks noChangeAspect="1"/>
          </p:cNvPicPr>
          <p:nvPr/>
        </p:nvPicPr>
        <p:blipFill>
          <a:blip r:embed="rId6"/>
          <a:stretch>
            <a:fillRect/>
          </a:stretch>
        </p:blipFill>
        <p:spPr>
          <a:xfrm>
            <a:off x="6803652" y="243223"/>
            <a:ext cx="2307828" cy="3744532"/>
          </a:xfrm>
          <a:prstGeom prst="rect">
            <a:avLst/>
          </a:prstGeom>
        </p:spPr>
      </p:pic>
      <p:sp>
        <p:nvSpPr>
          <p:cNvPr id="8" name="TextBox 7"/>
          <p:cNvSpPr txBox="1"/>
          <p:nvPr/>
        </p:nvSpPr>
        <p:spPr>
          <a:xfrm>
            <a:off x="4172755" y="4539859"/>
            <a:ext cx="2807594" cy="2031325"/>
          </a:xfrm>
          <a:prstGeom prst="rect">
            <a:avLst/>
          </a:prstGeom>
          <a:noFill/>
        </p:spPr>
        <p:txBody>
          <a:bodyPr wrap="square" rtlCol="0">
            <a:spAutoFit/>
          </a:bodyPr>
          <a:lstStyle/>
          <a:p>
            <a:r>
              <a:rPr lang="en-GB" b="1" dirty="0" smtClean="0"/>
              <a:t>“This </a:t>
            </a:r>
            <a:r>
              <a:rPr lang="en-GB" b="1" dirty="0"/>
              <a:t>is a Hamlet for a world on the edge: a warning from history, and a plea for new ideas from a new </a:t>
            </a:r>
            <a:r>
              <a:rPr lang="en-GB" b="1" dirty="0" smtClean="0"/>
              <a:t>generation”</a:t>
            </a:r>
            <a:endParaRPr lang="en-GB" b="1" dirty="0"/>
          </a:p>
          <a:p>
            <a:r>
              <a:rPr lang="en-GB" b="1" dirty="0"/>
              <a:t>Variety</a:t>
            </a:r>
          </a:p>
          <a:p>
            <a:endParaRPr lang="en-GB" dirty="0"/>
          </a:p>
        </p:txBody>
      </p:sp>
    </p:spTree>
    <p:extLst>
      <p:ext uri="{BB962C8B-B14F-4D97-AF65-F5344CB8AC3E}">
        <p14:creationId xmlns:p14="http://schemas.microsoft.com/office/powerpoint/2010/main" val="72043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2596" y="529935"/>
            <a:ext cx="6533882" cy="2387600"/>
          </a:xfrm>
        </p:spPr>
        <p:txBody>
          <a:bodyPr>
            <a:normAutofit fontScale="90000"/>
          </a:bodyPr>
          <a:lstStyle/>
          <a:p>
            <a:r>
              <a:rPr lang="en-GB" dirty="0" smtClean="0"/>
              <a:t>Act 3, scene 4 – Claudius’s guilt and Hamlet’s delay</a:t>
            </a:r>
            <a:endParaRPr lang="en-GB" dirty="0"/>
          </a:p>
        </p:txBody>
      </p:sp>
      <p:pic>
        <p:nvPicPr>
          <p:cNvPr id="4" name="Picture 3"/>
          <p:cNvPicPr>
            <a:picLocks noChangeAspect="1"/>
          </p:cNvPicPr>
          <p:nvPr/>
        </p:nvPicPr>
        <p:blipFill>
          <a:blip r:embed="rId2"/>
          <a:stretch>
            <a:fillRect/>
          </a:stretch>
        </p:blipFill>
        <p:spPr>
          <a:xfrm>
            <a:off x="280584" y="288366"/>
            <a:ext cx="3106560" cy="36468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924" y="712362"/>
            <a:ext cx="2314575" cy="30194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548" y="3296991"/>
            <a:ext cx="2038759" cy="291753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017" y="4231985"/>
            <a:ext cx="3524518" cy="1982541"/>
          </a:xfrm>
          <a:prstGeom prst="rect">
            <a:avLst/>
          </a:prstGeom>
        </p:spPr>
      </p:pic>
    </p:spTree>
    <p:extLst>
      <p:ext uri="{BB962C8B-B14F-4D97-AF65-F5344CB8AC3E}">
        <p14:creationId xmlns:p14="http://schemas.microsoft.com/office/powerpoint/2010/main" val="239261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3.3, LINES 1-27 – Techniques (AO2)</a:t>
            </a:r>
            <a:endParaRPr lang="en-GB" dirty="0"/>
          </a:p>
        </p:txBody>
      </p:sp>
      <p:sp>
        <p:nvSpPr>
          <p:cNvPr id="3" name="Content Placeholder 2"/>
          <p:cNvSpPr>
            <a:spLocks noGrp="1"/>
          </p:cNvSpPr>
          <p:nvPr>
            <p:ph idx="1"/>
          </p:nvPr>
        </p:nvSpPr>
        <p:spPr/>
        <p:txBody>
          <a:bodyPr/>
          <a:lstStyle/>
          <a:p>
            <a:pPr>
              <a:buFontTx/>
              <a:buChar char="-"/>
            </a:pPr>
            <a:r>
              <a:rPr lang="en-GB" dirty="0" smtClean="0"/>
              <a:t>Irony</a:t>
            </a:r>
          </a:p>
          <a:p>
            <a:pPr>
              <a:buFontTx/>
              <a:buChar char="-"/>
            </a:pPr>
            <a:r>
              <a:rPr lang="en-GB" dirty="0" smtClean="0"/>
              <a:t>Metaphor of the body politic</a:t>
            </a:r>
          </a:p>
          <a:p>
            <a:pPr>
              <a:buFontTx/>
              <a:buChar char="-"/>
            </a:pPr>
            <a:r>
              <a:rPr lang="en-GB" dirty="0" smtClean="0"/>
              <a:t>Imagery of feeding/ cannibalism/ parasites</a:t>
            </a:r>
          </a:p>
          <a:p>
            <a:pPr>
              <a:buFontTx/>
              <a:buChar char="-"/>
            </a:pPr>
            <a:r>
              <a:rPr lang="en-GB" dirty="0" smtClean="0"/>
              <a:t>Enjambment</a:t>
            </a:r>
          </a:p>
          <a:p>
            <a:pPr>
              <a:buFontTx/>
              <a:buChar char="-"/>
            </a:pPr>
            <a:r>
              <a:rPr lang="en-GB" dirty="0" smtClean="0"/>
              <a:t>Lexical patterns associated with connection</a:t>
            </a:r>
            <a:endParaRPr lang="en-GB" dirty="0"/>
          </a:p>
        </p:txBody>
      </p:sp>
    </p:spTree>
    <p:extLst>
      <p:ext uri="{BB962C8B-B14F-4D97-AF65-F5344CB8AC3E}">
        <p14:creationId xmlns:p14="http://schemas.microsoft.com/office/powerpoint/2010/main" val="56500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body politic in Shakespeare</a:t>
            </a:r>
            <a:endParaRPr lang="en-GB" dirty="0"/>
          </a:p>
        </p:txBody>
      </p:sp>
      <p:sp>
        <p:nvSpPr>
          <p:cNvPr id="3" name="Content Placeholder 2"/>
          <p:cNvSpPr>
            <a:spLocks noGrp="1"/>
          </p:cNvSpPr>
          <p:nvPr>
            <p:ph idx="1"/>
          </p:nvPr>
        </p:nvSpPr>
        <p:spPr>
          <a:xfrm>
            <a:off x="541986" y="1877140"/>
            <a:ext cx="6322453" cy="4678205"/>
          </a:xfrm>
        </p:spPr>
        <p:txBody>
          <a:bodyPr>
            <a:normAutofit fontScale="77500" lnSpcReduction="20000"/>
          </a:bodyPr>
          <a:lstStyle/>
          <a:p>
            <a:r>
              <a:rPr lang="en-GB" dirty="0"/>
              <a:t>T</a:t>
            </a:r>
            <a:r>
              <a:rPr lang="en-GB" dirty="0" smtClean="0"/>
              <a:t>he </a:t>
            </a:r>
            <a:r>
              <a:rPr lang="en-GB" dirty="0"/>
              <a:t>power of the King lies ultimately in the people. </a:t>
            </a:r>
            <a:endParaRPr lang="en-GB" dirty="0" smtClean="0"/>
          </a:p>
          <a:p>
            <a:r>
              <a:rPr lang="en-GB" dirty="0" smtClean="0"/>
              <a:t>Together</a:t>
            </a:r>
            <a:r>
              <a:rPr lang="en-GB" dirty="0"/>
              <a:t>, they form the body politic, with King as the head and the people as the hands, feet, and other necessary organs. </a:t>
            </a:r>
            <a:endParaRPr lang="en-GB" dirty="0" smtClean="0"/>
          </a:p>
          <a:p>
            <a:r>
              <a:rPr lang="en-GB" dirty="0" smtClean="0"/>
              <a:t>The </a:t>
            </a:r>
            <a:r>
              <a:rPr lang="en-GB" dirty="0"/>
              <a:t>King has the power to lead, but not without the people to support him. </a:t>
            </a:r>
            <a:endParaRPr lang="en-GB" dirty="0" smtClean="0"/>
          </a:p>
          <a:p>
            <a:r>
              <a:rPr lang="en-GB" dirty="0" smtClean="0"/>
              <a:t>Shakespeare </a:t>
            </a:r>
            <a:r>
              <a:rPr lang="en-GB" dirty="0"/>
              <a:t>sees this relationship is symbiotic, with the king's death as a sign of possible disease in the body politic. The process of succession can introduce infectious elements, which can threaten the health of the state. </a:t>
            </a:r>
            <a:endParaRPr lang="en-GB" dirty="0" smtClean="0"/>
          </a:p>
          <a:p>
            <a:r>
              <a:rPr lang="en-GB" dirty="0" smtClean="0"/>
              <a:t>The </a:t>
            </a:r>
            <a:r>
              <a:rPr lang="en-GB" dirty="0"/>
              <a:t>body politic, with the King as the head, remains a powerful metaphor, which resonated with Shakespeare's Elizabethan </a:t>
            </a:r>
            <a:r>
              <a:rPr lang="en-GB" dirty="0" smtClean="0"/>
              <a:t>times.</a:t>
            </a:r>
            <a:r>
              <a:rPr lang="en-GB" dirty="0"/>
              <a:t/>
            </a:r>
            <a:br>
              <a:rPr lang="en-GB" dirty="0"/>
            </a:b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7243175" y="2164456"/>
            <a:ext cx="4330369" cy="3141640"/>
          </a:xfrm>
          <a:prstGeom prst="rect">
            <a:avLst/>
          </a:prstGeom>
        </p:spPr>
      </p:pic>
    </p:spTree>
    <p:extLst>
      <p:ext uri="{BB962C8B-B14F-4D97-AF65-F5344CB8AC3E}">
        <p14:creationId xmlns:p14="http://schemas.microsoft.com/office/powerpoint/2010/main" val="332624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397" y="175685"/>
            <a:ext cx="7304937" cy="6308425"/>
          </a:xfrm>
          <a:prstGeom prst="rect">
            <a:avLst/>
          </a:prstGeom>
        </p:spPr>
      </p:pic>
      <p:sp>
        <p:nvSpPr>
          <p:cNvPr id="3" name="TextBox 2"/>
          <p:cNvSpPr txBox="1"/>
          <p:nvPr/>
        </p:nvSpPr>
        <p:spPr>
          <a:xfrm>
            <a:off x="8075053" y="502276"/>
            <a:ext cx="3425781" cy="5078313"/>
          </a:xfrm>
          <a:prstGeom prst="rect">
            <a:avLst/>
          </a:prstGeom>
          <a:noFill/>
        </p:spPr>
        <p:txBody>
          <a:bodyPr wrap="square" rtlCol="0">
            <a:spAutoFit/>
          </a:bodyPr>
          <a:lstStyle/>
          <a:p>
            <a:r>
              <a:rPr lang="en-GB" b="1" dirty="0" err="1" smtClean="0"/>
              <a:t>Frontpiece</a:t>
            </a:r>
            <a:r>
              <a:rPr lang="en-GB" b="1" dirty="0" smtClean="0"/>
              <a:t> of </a:t>
            </a:r>
          </a:p>
          <a:p>
            <a:r>
              <a:rPr lang="en-GB" b="1" dirty="0" smtClean="0"/>
              <a:t>Thomas Hobbes ‘Leviathan’ 1651 </a:t>
            </a:r>
          </a:p>
          <a:p>
            <a:endParaRPr lang="en-GB" dirty="0"/>
          </a:p>
          <a:p>
            <a:r>
              <a:rPr lang="en-GB" dirty="0" smtClean="0"/>
              <a:t>‘Social contract theory’ of Ethics</a:t>
            </a:r>
          </a:p>
          <a:p>
            <a:r>
              <a:rPr lang="en-GB" dirty="0" smtClean="0"/>
              <a:t>All citizens are bound by laws because the laws are of the consent of the governed – BUT the King doesn’t rule by Divine Right but by </a:t>
            </a:r>
            <a:r>
              <a:rPr lang="en-GB" b="1" dirty="0" smtClean="0"/>
              <a:t>the full and rightful consent </a:t>
            </a:r>
            <a:r>
              <a:rPr lang="en-GB" dirty="0" smtClean="0"/>
              <a:t>of the governed majority. </a:t>
            </a:r>
          </a:p>
          <a:p>
            <a:endParaRPr lang="en-GB" dirty="0"/>
          </a:p>
          <a:p>
            <a:r>
              <a:rPr lang="en-GB" dirty="0" smtClean="0"/>
              <a:t>Shakespeare’s work (predates this of course!) is full of references to the body politic.</a:t>
            </a:r>
          </a:p>
          <a:p>
            <a:endParaRPr lang="en-GB" dirty="0"/>
          </a:p>
          <a:p>
            <a:r>
              <a:rPr lang="en-GB" dirty="0" smtClean="0"/>
              <a:t>Citizens are often seen as </a:t>
            </a:r>
            <a:r>
              <a:rPr lang="en-GB" dirty="0"/>
              <a:t>assets to be exploited in the body </a:t>
            </a:r>
            <a:r>
              <a:rPr lang="en-GB" dirty="0" smtClean="0"/>
              <a:t>politic. </a:t>
            </a:r>
            <a:r>
              <a:rPr lang="en-GB" dirty="0"/>
              <a:t/>
            </a:r>
            <a:br>
              <a:rPr lang="en-GB" dirty="0"/>
            </a:br>
            <a:endParaRPr lang="en-GB" dirty="0"/>
          </a:p>
        </p:txBody>
      </p:sp>
    </p:spTree>
    <p:extLst>
      <p:ext uri="{BB962C8B-B14F-4D97-AF65-F5344CB8AC3E}">
        <p14:creationId xmlns:p14="http://schemas.microsoft.com/office/powerpoint/2010/main" val="3921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consider about the ‘body politic’</a:t>
            </a:r>
            <a:endParaRPr lang="en-GB" dirty="0"/>
          </a:p>
        </p:txBody>
      </p:sp>
      <p:sp>
        <p:nvSpPr>
          <p:cNvPr id="3" name="Content Placeholder 2"/>
          <p:cNvSpPr>
            <a:spLocks noGrp="1"/>
          </p:cNvSpPr>
          <p:nvPr>
            <p:ph idx="1"/>
          </p:nvPr>
        </p:nvSpPr>
        <p:spPr/>
        <p:txBody>
          <a:bodyPr/>
          <a:lstStyle/>
          <a:p>
            <a:r>
              <a:rPr lang="en-GB" dirty="0" smtClean="0"/>
              <a:t>If the head of the body politic is a corrupt individual, what are the implications? </a:t>
            </a:r>
          </a:p>
          <a:p>
            <a:r>
              <a:rPr lang="en-GB" dirty="0"/>
              <a:t>To what extent should the needs of the </a:t>
            </a:r>
            <a:r>
              <a:rPr lang="en-GB" u="sng" dirty="0"/>
              <a:t>whole</a:t>
            </a:r>
            <a:r>
              <a:rPr lang="en-GB" dirty="0"/>
              <a:t> outweigh the needs of the </a:t>
            </a:r>
            <a:r>
              <a:rPr lang="en-GB" u="sng" dirty="0"/>
              <a:t>individual</a:t>
            </a:r>
            <a:r>
              <a:rPr lang="en-GB" dirty="0"/>
              <a:t>? </a:t>
            </a:r>
          </a:p>
          <a:p>
            <a:r>
              <a:rPr lang="en-GB" dirty="0" smtClean="0"/>
              <a:t>Is the compromise of individual liberty necessary if the ‘body’ is to function well as a whole?</a:t>
            </a:r>
          </a:p>
          <a:p>
            <a:r>
              <a:rPr lang="en-GB" dirty="0" smtClean="0"/>
              <a:t>How do these ideas link to ‘Hamlet’? </a:t>
            </a:r>
            <a:endParaRPr lang="en-GB" dirty="0"/>
          </a:p>
        </p:txBody>
      </p:sp>
    </p:spTree>
    <p:extLst>
      <p:ext uri="{BB962C8B-B14F-4D97-AF65-F5344CB8AC3E}">
        <p14:creationId xmlns:p14="http://schemas.microsoft.com/office/powerpoint/2010/main" val="412147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Claudius</a:t>
            </a:r>
            <a:endParaRPr lang="en-GB" dirty="0"/>
          </a:p>
        </p:txBody>
      </p:sp>
      <p:sp>
        <p:nvSpPr>
          <p:cNvPr id="3" name="Content Placeholder 2"/>
          <p:cNvSpPr>
            <a:spLocks noGrp="1"/>
          </p:cNvSpPr>
          <p:nvPr>
            <p:ph idx="1"/>
          </p:nvPr>
        </p:nvSpPr>
        <p:spPr>
          <a:xfrm>
            <a:off x="180304" y="1825625"/>
            <a:ext cx="11173496" cy="4351338"/>
          </a:xfrm>
        </p:spPr>
        <p:txBody>
          <a:bodyPr>
            <a:normAutofit/>
          </a:bodyPr>
          <a:lstStyle/>
          <a:p>
            <a:pPr marL="0" indent="0">
              <a:buNone/>
            </a:pPr>
            <a:r>
              <a:rPr lang="en-GB" sz="2400" dirty="0" smtClean="0"/>
              <a:t>Note:</a:t>
            </a:r>
          </a:p>
          <a:p>
            <a:r>
              <a:rPr lang="en-GB" sz="3200" dirty="0" smtClean="0"/>
              <a:t>The word ‘offence’ is used four times</a:t>
            </a:r>
          </a:p>
          <a:p>
            <a:r>
              <a:rPr lang="en-GB" sz="3200" dirty="0" smtClean="0"/>
              <a:t>The use of the word ‘rank’ – foul smelling</a:t>
            </a:r>
          </a:p>
          <a:p>
            <a:r>
              <a:rPr lang="en-GB" sz="3200" dirty="0" smtClean="0"/>
              <a:t>The order in which he places the reasons for killing his brother</a:t>
            </a:r>
          </a:p>
          <a:p>
            <a:r>
              <a:rPr lang="en-GB" sz="3200" dirty="0" smtClean="0"/>
              <a:t>The recurrence of plosive ‘b’ and ‘d’, and consonance with the use of sharp ‘c’</a:t>
            </a:r>
          </a:p>
          <a:p>
            <a:r>
              <a:rPr lang="en-GB" sz="3200" dirty="0" smtClean="0"/>
              <a:t>Monosyllabic words  and their effect on rhythm</a:t>
            </a:r>
          </a:p>
        </p:txBody>
      </p:sp>
    </p:spTree>
    <p:extLst>
      <p:ext uri="{BB962C8B-B14F-4D97-AF65-F5344CB8AC3E}">
        <p14:creationId xmlns:p14="http://schemas.microsoft.com/office/powerpoint/2010/main" val="362289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 Claudius </a:t>
            </a:r>
            <a:endParaRPr lang="en-GB" dirty="0"/>
          </a:p>
        </p:txBody>
      </p:sp>
      <p:sp>
        <p:nvSpPr>
          <p:cNvPr id="3" name="Content Placeholder 2"/>
          <p:cNvSpPr>
            <a:spLocks noGrp="1"/>
          </p:cNvSpPr>
          <p:nvPr>
            <p:ph idx="1"/>
          </p:nvPr>
        </p:nvSpPr>
        <p:spPr/>
        <p:txBody>
          <a:bodyPr>
            <a:normAutofit/>
          </a:bodyPr>
          <a:lstStyle/>
          <a:p>
            <a:r>
              <a:rPr lang="en-GB" dirty="0"/>
              <a:t>How genuine is Claudius’s regret/repentance? </a:t>
            </a:r>
          </a:p>
          <a:p>
            <a:r>
              <a:rPr lang="en-GB" dirty="0"/>
              <a:t>What ‘offence’ does Claudius think he has committed? </a:t>
            </a:r>
          </a:p>
          <a:p>
            <a:r>
              <a:rPr lang="en-GB" dirty="0"/>
              <a:t>How do the words ‘rank’ and ‘smell’ link to Hamlet’s preoccupation with ‘things rank and gross and nature’?</a:t>
            </a:r>
          </a:p>
          <a:p>
            <a:r>
              <a:rPr lang="en-GB" dirty="0" smtClean="0"/>
              <a:t>What </a:t>
            </a:r>
            <a:r>
              <a:rPr lang="en-GB" dirty="0"/>
              <a:t>state of mind is Claudius in here? How do the punctuation, pauses, line division, metre and use of rhetorical questions display his mood?</a:t>
            </a:r>
          </a:p>
          <a:p>
            <a:r>
              <a:rPr lang="en-GB" dirty="0"/>
              <a:t>Is Claudius remorseful? Self-pitying? </a:t>
            </a:r>
            <a:endParaRPr lang="en-GB" dirty="0" smtClean="0"/>
          </a:p>
          <a:p>
            <a:r>
              <a:rPr lang="en-GB" dirty="0" smtClean="0"/>
              <a:t>What similarities can you find here between Claudius and Hamlet? </a:t>
            </a:r>
            <a:endParaRPr lang="en-GB" dirty="0"/>
          </a:p>
          <a:p>
            <a:endParaRPr lang="en-GB" dirty="0"/>
          </a:p>
        </p:txBody>
      </p:sp>
    </p:spTree>
    <p:extLst>
      <p:ext uri="{BB962C8B-B14F-4D97-AF65-F5344CB8AC3E}">
        <p14:creationId xmlns:p14="http://schemas.microsoft.com/office/powerpoint/2010/main" val="4121400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1215</Words>
  <Application>Microsoft Office PowerPoint</Application>
  <PresentationFormat>Widescreen</PresentationFormat>
  <Paragraphs>162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AO3 – Interpretation </vt:lpstr>
      <vt:lpstr>PowerPoint Presentation</vt:lpstr>
      <vt:lpstr>Act 3, scene 4 – Claudius’s guilt and Hamlet’s delay</vt:lpstr>
      <vt:lpstr>3.3, LINES 1-27 – Techniques (AO2)</vt:lpstr>
      <vt:lpstr>The body politic in Shakespeare</vt:lpstr>
      <vt:lpstr>PowerPoint Presentation</vt:lpstr>
      <vt:lpstr>Questions to consider about the ‘body politic’</vt:lpstr>
      <vt:lpstr>Claudius</vt:lpstr>
      <vt:lpstr>Questions – Claudius </vt:lpstr>
      <vt:lpstr>Hamlet</vt:lpstr>
      <vt:lpstr>Questions - Hamlet</vt:lpstr>
      <vt:lpstr>Linguistic analysis (A01/A02)</vt:lpstr>
      <vt:lpstr>INTRO: Reading the text and first interpretation</vt:lpstr>
      <vt:lpstr>STAGE 1: an initial focus on words</vt:lpstr>
      <vt:lpstr>PowerPoint Presentation</vt:lpstr>
      <vt:lpstr>Stage 2: closer look at word classes</vt:lpstr>
      <vt:lpstr>Stage 3: Repetition</vt:lpstr>
      <vt:lpstr>Stage 4: pulling it all together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16</cp:revision>
  <cp:lastPrinted>2015-10-12T12:20:10Z</cp:lastPrinted>
  <dcterms:created xsi:type="dcterms:W3CDTF">2015-10-12T11:41:51Z</dcterms:created>
  <dcterms:modified xsi:type="dcterms:W3CDTF">2015-10-28T13:35:51Z</dcterms:modified>
</cp:coreProperties>
</file>