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6" r:id="rId5"/>
  </p:sldMasterIdLst>
  <p:notesMasterIdLst>
    <p:notesMasterId r:id="rId27"/>
  </p:notesMasterIdLst>
  <p:sldIdLst>
    <p:sldId id="273" r:id="rId6"/>
    <p:sldId id="274" r:id="rId7"/>
    <p:sldId id="656" r:id="rId8"/>
    <p:sldId id="451" r:id="rId9"/>
    <p:sldId id="633" r:id="rId10"/>
    <p:sldId id="634" r:id="rId11"/>
    <p:sldId id="635" r:id="rId12"/>
    <p:sldId id="636" r:id="rId13"/>
    <p:sldId id="641" r:id="rId14"/>
    <p:sldId id="642" r:id="rId15"/>
    <p:sldId id="637" r:id="rId16"/>
    <p:sldId id="638" r:id="rId17"/>
    <p:sldId id="639" r:id="rId18"/>
    <p:sldId id="640" r:id="rId19"/>
    <p:sldId id="620" r:id="rId20"/>
    <p:sldId id="644" r:id="rId21"/>
    <p:sldId id="648" r:id="rId22"/>
    <p:sldId id="650" r:id="rId23"/>
    <p:sldId id="476" r:id="rId24"/>
    <p:sldId id="627" r:id="rId25"/>
    <p:sldId id="32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EEFE6-3FA0-4960-BB5B-634DEB557F34}" v="1" dt="2022-06-14T08:49:43.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68"/>
    <p:restoredTop sz="95679"/>
  </p:normalViewPr>
  <p:slideViewPr>
    <p:cSldViewPr snapToGrid="0" snapToObjects="1">
      <p:cViewPr varScale="1">
        <p:scale>
          <a:sx n="68" d="100"/>
          <a:sy n="68" d="100"/>
        </p:scale>
        <p:origin x="8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lyn Caffrey" userId="762c582e-cfa0-4eba-9e72-f878cb725417" providerId="ADAL" clId="{C43456FE-086A-154B-8AE4-BFB7AED1FC37}"/>
    <pc:docChg chg="custSel addSld delSld modSld">
      <pc:chgData name="Michlyn Caffrey" userId="762c582e-cfa0-4eba-9e72-f878cb725417" providerId="ADAL" clId="{C43456FE-086A-154B-8AE4-BFB7AED1FC37}" dt="2021-06-23T09:01:37.495" v="36" actId="20577"/>
      <pc:docMkLst>
        <pc:docMk/>
      </pc:docMkLst>
      <pc:sldChg chg="addSp modSp mod">
        <pc:chgData name="Michlyn Caffrey" userId="762c582e-cfa0-4eba-9e72-f878cb725417" providerId="ADAL" clId="{C43456FE-086A-154B-8AE4-BFB7AED1FC37}" dt="2021-06-23T08:59:20.221" v="3" actId="1076"/>
        <pc:sldMkLst>
          <pc:docMk/>
          <pc:sldMk cId="404193484" sldId="273"/>
        </pc:sldMkLst>
        <pc:picChg chg="add mod">
          <ac:chgData name="Michlyn Caffrey" userId="762c582e-cfa0-4eba-9e72-f878cb725417" providerId="ADAL" clId="{C43456FE-086A-154B-8AE4-BFB7AED1FC37}" dt="2021-06-23T08:59:20.221" v="3" actId="1076"/>
          <ac:picMkLst>
            <pc:docMk/>
            <pc:sldMk cId="404193484" sldId="273"/>
            <ac:picMk id="5" creationId="{F6A2853C-A353-FA4E-A438-77E125CEB203}"/>
          </ac:picMkLst>
        </pc:picChg>
      </pc:sldChg>
      <pc:sldChg chg="modSp mod">
        <pc:chgData name="Michlyn Caffrey" userId="762c582e-cfa0-4eba-9e72-f878cb725417" providerId="ADAL" clId="{C43456FE-086A-154B-8AE4-BFB7AED1FC37}" dt="2021-06-14T16:41:34.468" v="1" actId="14734"/>
        <pc:sldMkLst>
          <pc:docMk/>
          <pc:sldMk cId="4267983176" sldId="274"/>
        </pc:sldMkLst>
        <pc:graphicFrameChg chg="modGraphic">
          <ac:chgData name="Michlyn Caffrey" userId="762c582e-cfa0-4eba-9e72-f878cb725417" providerId="ADAL" clId="{C43456FE-086A-154B-8AE4-BFB7AED1FC37}" dt="2021-06-14T16:41:34.468" v="1" actId="14734"/>
          <ac:graphicFrameMkLst>
            <pc:docMk/>
            <pc:sldMk cId="4267983176" sldId="274"/>
            <ac:graphicFrameMk id="4" creationId="{00000000-0000-0000-0000-000000000000}"/>
          </ac:graphicFrameMkLst>
        </pc:graphicFrameChg>
      </pc:sldChg>
      <pc:sldChg chg="modSp add mod">
        <pc:chgData name="Michlyn Caffrey" userId="762c582e-cfa0-4eba-9e72-f878cb725417" providerId="ADAL" clId="{C43456FE-086A-154B-8AE4-BFB7AED1FC37}" dt="2021-06-23T08:59:42.891" v="8" actId="20577"/>
        <pc:sldMkLst>
          <pc:docMk/>
          <pc:sldMk cId="1086401928" sldId="476"/>
        </pc:sldMkLst>
        <pc:spChg chg="mod">
          <ac:chgData name="Michlyn Caffrey" userId="762c582e-cfa0-4eba-9e72-f878cb725417" providerId="ADAL" clId="{C43456FE-086A-154B-8AE4-BFB7AED1FC37}" dt="2021-06-23T08:59:42.891" v="8" actId="20577"/>
          <ac:spMkLst>
            <pc:docMk/>
            <pc:sldMk cId="1086401928" sldId="476"/>
            <ac:spMk id="16387" creationId="{00000000-0000-0000-0000-000000000000}"/>
          </ac:spMkLst>
        </pc:spChg>
      </pc:sldChg>
      <pc:sldChg chg="del">
        <pc:chgData name="Michlyn Caffrey" userId="762c582e-cfa0-4eba-9e72-f878cb725417" providerId="ADAL" clId="{C43456FE-086A-154B-8AE4-BFB7AED1FC37}" dt="2021-06-23T08:59:38.420" v="5" actId="2696"/>
        <pc:sldMkLst>
          <pc:docMk/>
          <pc:sldMk cId="1305028663" sldId="572"/>
        </pc:sldMkLst>
      </pc:sldChg>
      <pc:sldChg chg="modSp add mod">
        <pc:chgData name="Michlyn Caffrey" userId="762c582e-cfa0-4eba-9e72-f878cb725417" providerId="ADAL" clId="{C43456FE-086A-154B-8AE4-BFB7AED1FC37}" dt="2021-06-23T09:01:37.495" v="36" actId="20577"/>
        <pc:sldMkLst>
          <pc:docMk/>
          <pc:sldMk cId="2965571175" sldId="627"/>
        </pc:sldMkLst>
        <pc:spChg chg="mod">
          <ac:chgData name="Michlyn Caffrey" userId="762c582e-cfa0-4eba-9e72-f878cb725417" providerId="ADAL" clId="{C43456FE-086A-154B-8AE4-BFB7AED1FC37}" dt="2021-06-23T09:00:43.476" v="23" actId="20577"/>
          <ac:spMkLst>
            <pc:docMk/>
            <pc:sldMk cId="2965571175" sldId="627"/>
            <ac:spMk id="17411" creationId="{00000000-0000-0000-0000-000000000000}"/>
          </ac:spMkLst>
        </pc:spChg>
        <pc:spChg chg="mod">
          <ac:chgData name="Michlyn Caffrey" userId="762c582e-cfa0-4eba-9e72-f878cb725417" providerId="ADAL" clId="{C43456FE-086A-154B-8AE4-BFB7AED1FC37}" dt="2021-06-23T09:01:37.495" v="36" actId="20577"/>
          <ac:spMkLst>
            <pc:docMk/>
            <pc:sldMk cId="2965571175" sldId="627"/>
            <ac:spMk id="17412" creationId="{00000000-0000-0000-0000-000000000000}"/>
          </ac:spMkLst>
        </pc:spChg>
      </pc:sldChg>
      <pc:sldChg chg="del">
        <pc:chgData name="Michlyn Caffrey" userId="762c582e-cfa0-4eba-9e72-f878cb725417" providerId="ADAL" clId="{C43456FE-086A-154B-8AE4-BFB7AED1FC37}" dt="2021-06-23T08:59:39.059" v="6" actId="2696"/>
        <pc:sldMkLst>
          <pc:docMk/>
          <pc:sldMk cId="3139098272" sldId="655"/>
        </pc:sldMkLst>
      </pc:sldChg>
    </pc:docChg>
  </pc:docChgLst>
  <pc:docChgLst>
    <pc:chgData name="Amelia Gann" userId="a95102bd-f64e-4ce2-9edd-ab4cfddf1826" providerId="ADAL" clId="{957EEFE6-3FA0-4960-BB5B-634DEB557F34}"/>
    <pc:docChg chg="addSld modSld">
      <pc:chgData name="Amelia Gann" userId="a95102bd-f64e-4ce2-9edd-ab4cfddf1826" providerId="ADAL" clId="{957EEFE6-3FA0-4960-BB5B-634DEB557F34}" dt="2022-06-14T08:49:43.203" v="0"/>
      <pc:docMkLst>
        <pc:docMk/>
      </pc:docMkLst>
      <pc:sldChg chg="add">
        <pc:chgData name="Amelia Gann" userId="a95102bd-f64e-4ce2-9edd-ab4cfddf1826" providerId="ADAL" clId="{957EEFE6-3FA0-4960-BB5B-634DEB557F34}" dt="2022-06-14T08:49:43.203" v="0"/>
        <pc:sldMkLst>
          <pc:docMk/>
          <pc:sldMk cId="4248340963" sldId="326"/>
        </pc:sldMkLst>
      </pc:sldChg>
    </pc:docChg>
  </pc:docChgLst>
  <pc:docChgLst>
    <pc:chgData name="Nick Wallace" userId="4013747d-563c-42aa-bf01-70dd3c96ac1a" providerId="ADAL" clId="{E803C545-9E29-42EC-BCED-8F46062DC9A8}"/>
    <pc:docChg chg="custSel delSld modSld delMainMaster">
      <pc:chgData name="Nick Wallace" userId="4013747d-563c-42aa-bf01-70dd3c96ac1a" providerId="ADAL" clId="{E803C545-9E29-42EC-BCED-8F46062DC9A8}" dt="2021-08-27T11:52:48.866" v="5" actId="47"/>
      <pc:docMkLst>
        <pc:docMk/>
      </pc:docMkLst>
      <pc:sldChg chg="del">
        <pc:chgData name="Nick Wallace" userId="4013747d-563c-42aa-bf01-70dd3c96ac1a" providerId="ADAL" clId="{E803C545-9E29-42EC-BCED-8F46062DC9A8}" dt="2021-08-27T11:52:48.866" v="5" actId="47"/>
        <pc:sldMkLst>
          <pc:docMk/>
          <pc:sldMk cId="2962779521" sldId="328"/>
        </pc:sldMkLst>
      </pc:sldChg>
      <pc:sldChg chg="modSp mod">
        <pc:chgData name="Nick Wallace" userId="4013747d-563c-42aa-bf01-70dd3c96ac1a" providerId="ADAL" clId="{E803C545-9E29-42EC-BCED-8F46062DC9A8}" dt="2021-08-26T16:23:45.180" v="4" actId="6549"/>
        <pc:sldMkLst>
          <pc:docMk/>
          <pc:sldMk cId="2965571175" sldId="627"/>
        </pc:sldMkLst>
        <pc:spChg chg="mod">
          <ac:chgData name="Nick Wallace" userId="4013747d-563c-42aa-bf01-70dd3c96ac1a" providerId="ADAL" clId="{E803C545-9E29-42EC-BCED-8F46062DC9A8}" dt="2021-08-26T16:23:45.180" v="4" actId="6549"/>
          <ac:spMkLst>
            <pc:docMk/>
            <pc:sldMk cId="2965571175" sldId="627"/>
            <ac:spMk id="17412" creationId="{00000000-0000-0000-0000-000000000000}"/>
          </ac:spMkLst>
        </pc:spChg>
      </pc:sldChg>
      <pc:sldMasterChg chg="del delSldLayout">
        <pc:chgData name="Nick Wallace" userId="4013747d-563c-42aa-bf01-70dd3c96ac1a" providerId="ADAL" clId="{E803C545-9E29-42EC-BCED-8F46062DC9A8}" dt="2021-08-27T11:52:48.866" v="5" actId="47"/>
        <pc:sldMasterMkLst>
          <pc:docMk/>
          <pc:sldMasterMk cId="3766439676" sldId="2147483674"/>
        </pc:sldMasterMkLst>
        <pc:sldLayoutChg chg="del">
          <pc:chgData name="Nick Wallace" userId="4013747d-563c-42aa-bf01-70dd3c96ac1a" providerId="ADAL" clId="{E803C545-9E29-42EC-BCED-8F46062DC9A8}" dt="2021-08-27T11:52:48.866" v="5" actId="47"/>
          <pc:sldLayoutMkLst>
            <pc:docMk/>
            <pc:sldMasterMk cId="3766439676" sldId="2147483674"/>
            <pc:sldLayoutMk cId="3596950475"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5F476-145E-C74D-BF47-D1B4ED60D44D}"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220D3-3D5D-2147-8D74-46D062B7C44A}" type="slidenum">
              <a:rPr lang="en-US" smtClean="0"/>
              <a:t>‹#›</a:t>
            </a:fld>
            <a:endParaRPr lang="en-US"/>
          </a:p>
        </p:txBody>
      </p:sp>
    </p:spTree>
    <p:extLst>
      <p:ext uri="{BB962C8B-B14F-4D97-AF65-F5344CB8AC3E}">
        <p14:creationId xmlns:p14="http://schemas.microsoft.com/office/powerpoint/2010/main" val="94121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21</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7764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6502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BBD88B-46BC-4FAE-8CE6-F8D311DC530C}" type="datetimeFigureOut">
              <a:rPr lang="en-GB" altLang="en-US"/>
              <a:pPr>
                <a:defRPr/>
              </a:pPr>
              <a:t>14/06/2022</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FF0EF6-39B1-4440-8876-9CB993967845}" type="slidenum">
              <a:rPr lang="en-GB" altLang="en-US"/>
              <a:pPr>
                <a:defRPr/>
              </a:pPr>
              <a:t>‹#›</a:t>
            </a:fld>
            <a:endParaRPr lang="en-GB" altLang="en-US"/>
          </a:p>
        </p:txBody>
      </p:sp>
    </p:spTree>
    <p:extLst>
      <p:ext uri="{BB962C8B-B14F-4D97-AF65-F5344CB8AC3E}">
        <p14:creationId xmlns:p14="http://schemas.microsoft.com/office/powerpoint/2010/main" val="224084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87FADC6-C4DC-4B88-AB55-601AA728DF12}" type="datetimeFigureOut">
              <a:rPr lang="en-GB" altLang="en-US"/>
              <a:pPr>
                <a:defRPr/>
              </a:pPr>
              <a:t>14/06/2022</a:t>
            </a:fld>
            <a:endParaRPr lang="en-GB"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0D283F-2DDF-4AB2-BD0B-7F4101A90A3D}" type="slidenum">
              <a:rPr lang="en-GB" altLang="en-US"/>
              <a:pPr>
                <a:defRPr/>
              </a:pPr>
              <a:t>‹#›</a:t>
            </a:fld>
            <a:endParaRPr lang="en-GB" altLang="en-US"/>
          </a:p>
        </p:txBody>
      </p:sp>
    </p:spTree>
    <p:extLst>
      <p:ext uri="{BB962C8B-B14F-4D97-AF65-F5344CB8AC3E}">
        <p14:creationId xmlns:p14="http://schemas.microsoft.com/office/powerpoint/2010/main" val="24621564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2477169692"/>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261103438"/>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136339"/>
            <a:ext cx="830333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enjoys the springtime at Lowood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Disease sweeps through the school and lots of girls fall ill; of these, many die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Brontë juxtaposes the joy and elation of spring with the tragedy of death at Lowood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Jane’s childhood is tragic, but not entirely so</a:t>
            </a:r>
          </a:p>
          <a:p>
            <a:pPr marR="0" lvl="0" algn="l" defTabSz="914400" rtl="0" eaLnBrk="1" fontAlgn="auto" latinLnBrk="0" hangingPunct="1">
              <a:lnSpc>
                <a:spcPct val="100000"/>
              </a:lnSpc>
              <a:spcBef>
                <a:spcPts val="0"/>
              </a:spcBef>
              <a:spcAft>
                <a:spcPts val="0"/>
              </a:spcAft>
              <a:buClrTx/>
              <a:buSzTx/>
              <a:tabLst/>
              <a:defRPr/>
            </a:pPr>
            <a:r>
              <a:rPr lang="en-GB" b="1" dirty="0">
                <a:solidFill>
                  <a:prstClr val="black"/>
                </a:solidFill>
                <a:latin typeface="Century Gothic" panose="020B0502020202020204" pitchFamily="34" charset="0"/>
              </a:rPr>
              <a:t>Learning Objective:</a:t>
            </a:r>
          </a:p>
          <a:p>
            <a:pPr lvl="0" defTabSz="914400"/>
            <a:r>
              <a:rPr lang="en-GB" dirty="0">
                <a:solidFill>
                  <a:prstClr val="black"/>
                </a:solidFill>
                <a:latin typeface="Century Gothic" panose="020B0502020202020204" pitchFamily="34" charset="0"/>
              </a:rPr>
              <a:t>To explore how Jane reacts to more suffering at Lowood.</a:t>
            </a:r>
            <a:endParaRPr kumimoji="0" lang="en-GB" sz="1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 Content</a:t>
            </a:r>
          </a:p>
        </p:txBody>
      </p:sp>
      <p:pic>
        <p:nvPicPr>
          <p:cNvPr id="5" name="Picture 4">
            <a:extLst>
              <a:ext uri="{FF2B5EF4-FFF2-40B4-BE49-F238E27FC236}">
                <a16:creationId xmlns:a16="http://schemas.microsoft.com/office/drawing/2014/main" id="{F6A2853C-A353-FA4E-A438-77E125CEB2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59" t="2665" r="9492" b="16814"/>
          <a:stretch/>
        </p:blipFill>
        <p:spPr>
          <a:xfrm>
            <a:off x="7499707" y="5414769"/>
            <a:ext cx="1083884" cy="1079495"/>
          </a:xfrm>
          <a:prstGeom prst="rect">
            <a:avLst/>
          </a:prstGeom>
        </p:spPr>
      </p:pic>
    </p:spTree>
    <p:extLst>
      <p:ext uri="{BB962C8B-B14F-4D97-AF65-F5344CB8AC3E}">
        <p14:creationId xmlns:p14="http://schemas.microsoft.com/office/powerpoint/2010/main" val="4041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44624"/>
            <a:ext cx="8307507"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All this I enjoyed often and fully, free, unwatched, and almost alone: for this unwonted liberty and pleasure there was a cause.</a:t>
            </a: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endParaRP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5" name="TextBox 14"/>
          <p:cNvSpPr txBox="1"/>
          <p:nvPr/>
        </p:nvSpPr>
        <p:spPr>
          <a:xfrm>
            <a:off x="4128763" y="1610102"/>
            <a:ext cx="4943435" cy="43858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Jane was able to enjoy the countryside around Lowood School by herself a lot. There was a reason for this.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Let’s find out why Jane was able to spend so much time outside by herself.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from,</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‘That forest dell…’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page 91</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to,</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‘…our mutual intercourse.’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page 93</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6" name="Picture 4" descr="http://janeeyreillustrated.com/Dulac_JE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3" y="1403722"/>
            <a:ext cx="3307264" cy="479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p.91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That forest dell, where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lay, was the cradle of fog and fog-bred pestilence; which, quickening with the quickening spring, crept into the Orphan Asylum, breathed typhus through its crowded schoolroom and dormitory, and, ere May arrived, transformed the seminary into a hospital.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Semi-starvation and neglected colds had predisposed most of the pupils to receive infection: forty-five out of the eighty girls lay ill at one time. Classes were broken up, rules relaxed. The few who continued well were allowed almost unlimited licence; because the medical attendant insisted on the necessity of frequent exercise to keep them in health: and had it been otherwise, no one had leisure to watch or restrain them. Miss Temple’s whole attention was absorbed by the patients: she lived in the sick-room, never quitting it except to snatch a few hours’ rest at night.</a:t>
            </a:r>
          </a:p>
        </p:txBody>
      </p:sp>
      <p:sp>
        <p:nvSpPr>
          <p:cNvPr id="8" name="Rectangle 7"/>
          <p:cNvSpPr/>
          <p:nvPr/>
        </p:nvSpPr>
        <p:spPr>
          <a:xfrm>
            <a:off x="6989138" y="2882"/>
            <a:ext cx="2178495" cy="507831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typhus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an infectious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predisposed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made them more vulnerable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licence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freedom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9" name="Rectangle 8"/>
          <p:cNvSpPr/>
          <p:nvPr/>
        </p:nvSpPr>
        <p:spPr>
          <a:xfrm>
            <a:off x="811440" y="5157192"/>
            <a:ext cx="8225056"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‘fog-bred pestilence’ </a:t>
            </a: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This refers to the ancient concept of ‘miasma’ (an unhealthy smell) believed to be the source of plague: toxic fumes and effluvia (harmful smells) were believed to rise as contaminants from the bowels of the earth. The existence of bacteria was not known yet. Therefore the marshy air of Lowood (literally ‘low wood’) carries the disease the marsh releases.  Brontë attributed physical health to high ground. </a:t>
            </a:r>
          </a:p>
        </p:txBody>
      </p:sp>
    </p:spTree>
    <p:extLst>
      <p:ext uri="{BB962C8B-B14F-4D97-AF65-F5344CB8AC3E}">
        <p14:creationId xmlns:p14="http://schemas.microsoft.com/office/powerpoint/2010/main" val="295872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p.91-92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7" y="0"/>
            <a:ext cx="6281251" cy="70173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 teachers were fully occupied with packing up and making other necessary preparations for the departure of those girls who were fortunate enough to have friends and relations able and willing to remove them from the seat of contagion. Many, already smitten, went home only to die: some died at the school, and were buried quietly and quickly, the nature of the malady forbidding delay.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While disease had thus become an inhabitant of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death its frequent visitor; while there was gloom and fear within its walls; while its rooms and passages steamed with hospital smells, the drug and the pastille striving vainly to overcome the effluvia of mortality, that bright May shone unclouded over the bold hills and beautiful woodland out of doors. Its garden, too, glowed with flowers: hollyhocks had sprung up tall as trees, lilies had opened, tulips and roses were in bloom; the borders of the little beds were gay with pink thrift and crimson double daisies; the sweetbriars gave out, morning and evening, their scent of spice and apples; and these fragrant treasures were all useless for most of the inmates of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except to furnish now and then a handful of herbs and blossoms to put in a coffin.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contagion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smitten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stricken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malady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illness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pastille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aromatic paste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effluvia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harmful smell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mortality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2148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p.92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 I, and the rest who continued well, enjoyed fully the beauties of the scene, and season: they let us ramble in the wood, like gipsies, from morning till night; we did what we liked, went where we liked: we lived better too. Mr Brocklehurst and his family never came near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now: household matters were not scrutinised into; the cross housekeeper was gone, driven away by the fear of infection; her successor, who had been matron at the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Lowton</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Dispensary, unused to the ways of her new abode, provided with comparative liberality. Besides, there were fewer to feed: the sick could eat little; our breakfast-basins were better filled: when there was no time to prepare a regular dinner, which often happened, she would give us a large piece of cold pie, or a thick slice of bread and cheese, and this we carried away with us to the wood, were we each chose the spot we liked best, and dined sumptuously.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My favourite seat was a smooth and broad stone, rising white and dry from the very middle of the beck, and only to be got at by wading through the water; a feat I accomplished barefoot.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ramble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stroll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abode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liberality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kindness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sumptuously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extravagantly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3235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p.92-93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20047" y="0"/>
            <a:ext cx="6269091"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 stone was just broad enough to accommodate, comfortably, another girl and me, at that time my chosen comrade – one Mary Ann Wilson; a shrewd, observant personage, whose society I took pleasure in, partly because she was witty and original, and partly because she had a manner which set me at my ease. Some years older than I, she knew more of the world, and could tell me many things I liked to hear: with her my curiosity found gratification: to my faults also she gave ample indulgence, never imposing curb or rein on anything I said. She had a turn for narrative, I for analysis; she liked to inform, I to question; so we got on swimmingly together, deriving much entertainment, if not much improvement, from our mutual intercourse.</a:t>
            </a:r>
          </a:p>
        </p:txBody>
      </p:sp>
      <p:sp>
        <p:nvSpPr>
          <p:cNvPr id="8" name="Rectangle 7"/>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comrade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friend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shrewd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smart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personage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gratification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satisfaction, pleasure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6467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15" name="Picture 4" descr="http://partleton.co.uk/CholeraVictim2.jpg"/>
          <p:cNvPicPr>
            <a:picLocks noChangeAspect="1" noChangeArrowheads="1"/>
          </p:cNvPicPr>
          <p:nvPr/>
        </p:nvPicPr>
        <p:blipFill rotWithShape="1">
          <a:blip r:embed="rId2">
            <a:extLst>
              <a:ext uri="{28A0092B-C50C-407E-A947-70E740481C1C}">
                <a14:useLocalDpi xmlns:a14="http://schemas.microsoft.com/office/drawing/2010/main" val="0"/>
              </a:ext>
            </a:extLst>
          </a:blip>
          <a:srcRect l="1886" r="3080"/>
          <a:stretch/>
        </p:blipFill>
        <p:spPr bwMode="auto">
          <a:xfrm>
            <a:off x="5013837" y="1052736"/>
            <a:ext cx="3728012" cy="2182500"/>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044" y="1052736"/>
            <a:ext cx="3240000" cy="2182500"/>
          </a:xfrm>
          <a:prstGeom prst="rect">
            <a:avLst/>
          </a:prstGeom>
        </p:spPr>
      </p:pic>
      <p:pic>
        <p:nvPicPr>
          <p:cNvPr id="17" name="Picture 16" descr="http://www.infection-research.de/fileadmin/user_upload/Perspectives2009/May2009/deaths_dispensary_1866_IR_HK.jpg"/>
          <p:cNvPicPr>
            <a:picLocks noChangeAspect="1"/>
          </p:cNvPicPr>
          <p:nvPr/>
        </p:nvPicPr>
        <p:blipFill rotWithShape="1">
          <a:blip r:embed="rId4" cstate="print">
            <a:extLst>
              <a:ext uri="{28A0092B-C50C-407E-A947-70E740481C1C}">
                <a14:useLocalDpi xmlns:a14="http://schemas.microsoft.com/office/drawing/2010/main" val="0"/>
              </a:ext>
            </a:extLst>
          </a:blip>
          <a:srcRect l="11045" r="7526" b="3903"/>
          <a:stretch/>
        </p:blipFill>
        <p:spPr bwMode="auto">
          <a:xfrm>
            <a:off x="789902" y="3429000"/>
            <a:ext cx="2584054" cy="3240000"/>
          </a:xfrm>
          <a:prstGeom prst="rect">
            <a:avLst/>
          </a:prstGeom>
          <a:noFill/>
        </p:spPr>
      </p:pic>
      <p:pic>
        <p:nvPicPr>
          <p:cNvPr id="18" name="Picture 17"/>
          <p:cNvPicPr>
            <a:picLocks noChangeAspect="1"/>
          </p:cNvPicPr>
          <p:nvPr/>
        </p:nvPicPr>
        <p:blipFill>
          <a:blip r:embed="rId5"/>
          <a:stretch>
            <a:fillRect/>
          </a:stretch>
        </p:blipFill>
        <p:spPr>
          <a:xfrm>
            <a:off x="3696916" y="3429000"/>
            <a:ext cx="2673268" cy="3240000"/>
          </a:xfrm>
          <a:prstGeom prst="rect">
            <a:avLst/>
          </a:prstGeom>
        </p:spPr>
      </p:pic>
      <p:pic>
        <p:nvPicPr>
          <p:cNvPr id="19" name="Picture 2" descr="https://upload.wikimedia.org/wikipedia/commons/e/e6/Caricature%3B_Faraday_giving_his_card_to_Father_Thames._Wellcome_M00125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3144" y="3429000"/>
            <a:ext cx="2368841" cy="3240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64692" y="77723"/>
            <a:ext cx="830750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Which image(s) best illustrate the passage we have just read?</a:t>
            </a:r>
          </a:p>
        </p:txBody>
      </p:sp>
      <p:sp>
        <p:nvSpPr>
          <p:cNvPr id="21" name="TextBox 20"/>
          <p:cNvSpPr txBox="1"/>
          <p:nvPr/>
        </p:nvSpPr>
        <p:spPr>
          <a:xfrm>
            <a:off x="1354044" y="2773571"/>
            <a:ext cx="396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a:t>
            </a:r>
          </a:p>
        </p:txBody>
      </p:sp>
      <p:sp>
        <p:nvSpPr>
          <p:cNvPr id="22" name="TextBox 21"/>
          <p:cNvSpPr txBox="1"/>
          <p:nvPr/>
        </p:nvSpPr>
        <p:spPr>
          <a:xfrm>
            <a:off x="5013837" y="2773570"/>
            <a:ext cx="396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B</a:t>
            </a:r>
          </a:p>
        </p:txBody>
      </p:sp>
      <p:sp>
        <p:nvSpPr>
          <p:cNvPr id="23" name="TextBox 22"/>
          <p:cNvSpPr txBox="1"/>
          <p:nvPr/>
        </p:nvSpPr>
        <p:spPr>
          <a:xfrm>
            <a:off x="789902" y="6207335"/>
            <a:ext cx="396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C</a:t>
            </a:r>
          </a:p>
        </p:txBody>
      </p:sp>
      <p:sp>
        <p:nvSpPr>
          <p:cNvPr id="24" name="TextBox 23"/>
          <p:cNvSpPr txBox="1"/>
          <p:nvPr/>
        </p:nvSpPr>
        <p:spPr>
          <a:xfrm>
            <a:off x="3698239" y="6207335"/>
            <a:ext cx="396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D</a:t>
            </a:r>
          </a:p>
        </p:txBody>
      </p:sp>
      <p:sp>
        <p:nvSpPr>
          <p:cNvPr id="25" name="TextBox 24"/>
          <p:cNvSpPr txBox="1"/>
          <p:nvPr/>
        </p:nvSpPr>
        <p:spPr>
          <a:xfrm>
            <a:off x="6693144" y="6207335"/>
            <a:ext cx="396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E</a:t>
            </a:r>
          </a:p>
        </p:txBody>
      </p:sp>
      <p:sp>
        <p:nvSpPr>
          <p:cNvPr id="4" name="Rectangle 3"/>
          <p:cNvSpPr/>
          <p:nvPr/>
        </p:nvSpPr>
        <p:spPr>
          <a:xfrm>
            <a:off x="1354044" y="1052737"/>
            <a:ext cx="3240000" cy="2182498"/>
          </a:xfrm>
          <a:prstGeom prst="rect">
            <a:avLst/>
          </a:prstGeom>
          <a:noFill/>
          <a:ln>
            <a:solidFill>
              <a:srgbClr val="00B050"/>
            </a:solidFill>
          </a:ln>
          <a:effectLst>
            <a:glow rad="50800">
              <a:srgbClr val="00B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5013837" y="1069251"/>
            <a:ext cx="3728012" cy="2165984"/>
          </a:xfrm>
          <a:prstGeom prst="rect">
            <a:avLst/>
          </a:prstGeom>
          <a:noFill/>
          <a:ln>
            <a:solidFill>
              <a:srgbClr val="00B050"/>
            </a:solidFill>
          </a:ln>
          <a:effectLst>
            <a:glow rad="50800">
              <a:srgbClr val="00B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 name="Picture 27">
            <a:extLst>
              <a:ext uri="{FF2B5EF4-FFF2-40B4-BE49-F238E27FC236}">
                <a16:creationId xmlns:a16="http://schemas.microsoft.com/office/drawing/2014/main" id="{8DDDD1EC-5EA5-4A99-AAB4-5A56A63E21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31301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4"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15" name="Picture 4" descr="http://partleton.co.uk/CholeraVictim2.jpg"/>
          <p:cNvPicPr>
            <a:picLocks noChangeAspect="1" noChangeArrowheads="1"/>
          </p:cNvPicPr>
          <p:nvPr/>
        </p:nvPicPr>
        <p:blipFill rotWithShape="1">
          <a:blip r:embed="rId2">
            <a:extLst>
              <a:ext uri="{28A0092B-C50C-407E-A947-70E740481C1C}">
                <a14:useLocalDpi xmlns:a14="http://schemas.microsoft.com/office/drawing/2010/main" val="0"/>
              </a:ext>
            </a:extLst>
          </a:blip>
          <a:srcRect l="1886" r="3080"/>
          <a:stretch/>
        </p:blipFill>
        <p:spPr bwMode="auto">
          <a:xfrm>
            <a:off x="5013837" y="1052736"/>
            <a:ext cx="3728012" cy="2182500"/>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044" y="1052736"/>
            <a:ext cx="3240000" cy="2182500"/>
          </a:xfrm>
          <a:prstGeom prst="rect">
            <a:avLst/>
          </a:prstGeom>
        </p:spPr>
      </p:pic>
      <p:sp>
        <p:nvSpPr>
          <p:cNvPr id="20" name="TextBox 19"/>
          <p:cNvSpPr txBox="1"/>
          <p:nvPr/>
        </p:nvSpPr>
        <p:spPr>
          <a:xfrm>
            <a:off x="764692" y="77723"/>
            <a:ext cx="830750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Which image(s) best illustrate the passage we have just read?</a:t>
            </a:r>
          </a:p>
        </p:txBody>
      </p:sp>
      <p:sp>
        <p:nvSpPr>
          <p:cNvPr id="21" name="TextBox 20"/>
          <p:cNvSpPr txBox="1"/>
          <p:nvPr/>
        </p:nvSpPr>
        <p:spPr>
          <a:xfrm>
            <a:off x="1354044" y="2773571"/>
            <a:ext cx="396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a:t>
            </a:r>
          </a:p>
        </p:txBody>
      </p:sp>
      <p:sp>
        <p:nvSpPr>
          <p:cNvPr id="22" name="TextBox 21"/>
          <p:cNvSpPr txBox="1"/>
          <p:nvPr/>
        </p:nvSpPr>
        <p:spPr>
          <a:xfrm>
            <a:off x="5013837" y="2773570"/>
            <a:ext cx="396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B</a:t>
            </a:r>
          </a:p>
        </p:txBody>
      </p:sp>
      <p:sp>
        <p:nvSpPr>
          <p:cNvPr id="4" name="Rectangle 3"/>
          <p:cNvSpPr/>
          <p:nvPr/>
        </p:nvSpPr>
        <p:spPr>
          <a:xfrm>
            <a:off x="1354044" y="1052737"/>
            <a:ext cx="3240000" cy="2182498"/>
          </a:xfrm>
          <a:prstGeom prst="rect">
            <a:avLst/>
          </a:prstGeom>
          <a:noFill/>
          <a:ln>
            <a:solidFill>
              <a:srgbClr val="00B050"/>
            </a:solidFill>
          </a:ln>
          <a:effectLst>
            <a:glow rad="50800">
              <a:srgbClr val="00B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5013837" y="1069251"/>
            <a:ext cx="3728012" cy="2165984"/>
          </a:xfrm>
          <a:prstGeom prst="rect">
            <a:avLst/>
          </a:prstGeom>
          <a:noFill/>
          <a:ln>
            <a:solidFill>
              <a:srgbClr val="00B050"/>
            </a:solidFill>
          </a:ln>
          <a:effectLst>
            <a:glow rad="50800">
              <a:srgbClr val="00B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764691" y="3784391"/>
            <a:ext cx="8307507" cy="20928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You could have chosen either of these images.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Image A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shows how doctors were trying to treat the girls at Lowood from their sicknesses.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Image B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shows that many girls died from typhus at Lowood School.</a:t>
            </a:r>
          </a:p>
        </p:txBody>
      </p:sp>
    </p:spTree>
    <p:extLst>
      <p:ext uri="{BB962C8B-B14F-4D97-AF65-F5344CB8AC3E}">
        <p14:creationId xmlns:p14="http://schemas.microsoft.com/office/powerpoint/2010/main" val="2383523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Childhood</a:t>
            </a:r>
          </a:p>
        </p:txBody>
      </p:sp>
      <p:pic>
        <p:nvPicPr>
          <p:cNvPr id="4098" name="Picture 2" descr="http://emojipedia-us.s3.amazonaws.com/cache/f6/6f/f66fd3770f0a8a64c2e1f4731bae03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6" y="218139"/>
            <a:ext cx="1428340" cy="1428341"/>
          </a:xfrm>
          <a:prstGeom prst="rect">
            <a:avLst/>
          </a:prstGeom>
          <a:noFill/>
          <a:effectLst>
            <a:glow rad="88900">
              <a:srgbClr val="FF0000"/>
            </a:glow>
          </a:effectLst>
          <a:extLst>
            <a:ext uri="{909E8E84-426E-40DD-AFC4-6F175D3DCCD1}">
              <a14:hiddenFill xmlns:a14="http://schemas.microsoft.com/office/drawing/2010/main">
                <a:solidFill>
                  <a:srgbClr val="FFFFFF"/>
                </a:solidFill>
              </a14:hiddenFill>
            </a:ext>
          </a:extLst>
        </p:spPr>
      </p:pic>
      <p:pic>
        <p:nvPicPr>
          <p:cNvPr id="4100" name="Picture 4" descr="http://emojipedia-us.s3.amazonaws.com/cache/d1/ae/d1aee7a9e6208a43f2f32971262cd0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159" y="2654459"/>
            <a:ext cx="1275040" cy="1275041"/>
          </a:xfrm>
          <a:prstGeom prst="rect">
            <a:avLst/>
          </a:prstGeom>
          <a:noFill/>
          <a:effectLst>
            <a:glow rad="88900">
              <a:srgbClr val="00B050"/>
            </a:glo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195736" y="63987"/>
            <a:ext cx="6876463" cy="1736646"/>
          </a:xfrm>
          <a:prstGeom prst="wedgeRoundRectCallout">
            <a:avLst>
              <a:gd name="adj1" fmla="val -55185"/>
              <a:gd name="adj2" fmla="val 13357"/>
              <a:gd name="adj3" fmla="val 16667"/>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Charlotte Brontë shows Jane’s childhood experiences as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entirely miserable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Any happiness she might be able to feel is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cancelled out by a new tragedy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in her life. </a:t>
            </a:r>
          </a:p>
        </p:txBody>
      </p:sp>
      <p:sp>
        <p:nvSpPr>
          <p:cNvPr id="13" name="TextBox 12"/>
          <p:cNvSpPr txBox="1"/>
          <p:nvPr/>
        </p:nvSpPr>
        <p:spPr>
          <a:xfrm>
            <a:off x="764693" y="2219836"/>
            <a:ext cx="6975659" cy="2145268"/>
          </a:xfrm>
          <a:prstGeom prst="wedgeRoundRectCallout">
            <a:avLst>
              <a:gd name="adj1" fmla="val 55196"/>
              <a:gd name="adj2" fmla="val 12062"/>
              <a:gd name="adj3" fmla="val 16667"/>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B.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Even though Jane has a difficult childhood, Brontë shows a reader that there is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always a reason for Jane to remain optimistic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about the future. She always has at least one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positive influence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in her life.</a:t>
            </a:r>
          </a:p>
        </p:txBody>
      </p:sp>
      <p:sp>
        <p:nvSpPr>
          <p:cNvPr id="14" name="TextBox 13"/>
          <p:cNvSpPr txBox="1"/>
          <p:nvPr/>
        </p:nvSpPr>
        <p:spPr>
          <a:xfrm>
            <a:off x="767507" y="5373216"/>
            <a:ext cx="8307507" cy="135421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You are going to debate these two statements in pairs.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One person will agree with statement 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The other person will agree with statement B. </a:t>
            </a:r>
          </a:p>
        </p:txBody>
      </p:sp>
      <p:pic>
        <p:nvPicPr>
          <p:cNvPr id="10" name="Picture 9">
            <a:extLst>
              <a:ext uri="{FF2B5EF4-FFF2-40B4-BE49-F238E27FC236}">
                <a16:creationId xmlns:a16="http://schemas.microsoft.com/office/drawing/2014/main" id="{7151050A-515A-446C-8217-24256F571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979489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Childhood</a:t>
            </a:r>
          </a:p>
        </p:txBody>
      </p:sp>
      <p:pic>
        <p:nvPicPr>
          <p:cNvPr id="4098" name="Picture 2" descr="http://emojipedia-us.s3.amazonaws.com/cache/f6/6f/f66fd3770f0a8a64c2e1f4731bae03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6" y="218139"/>
            <a:ext cx="1428340" cy="1428341"/>
          </a:xfrm>
          <a:prstGeom prst="rect">
            <a:avLst/>
          </a:prstGeom>
          <a:noFill/>
          <a:effectLst>
            <a:glow rad="88900">
              <a:srgbClr val="FF0000"/>
            </a:glow>
          </a:effectLst>
          <a:extLst>
            <a:ext uri="{909E8E84-426E-40DD-AFC4-6F175D3DCCD1}">
              <a14:hiddenFill xmlns:a14="http://schemas.microsoft.com/office/drawing/2010/main">
                <a:solidFill>
                  <a:srgbClr val="FFFFFF"/>
                </a:solidFill>
              </a14:hiddenFill>
            </a:ext>
          </a:extLst>
        </p:spPr>
      </p:pic>
      <p:pic>
        <p:nvPicPr>
          <p:cNvPr id="4100" name="Picture 4" descr="http://emojipedia-us.s3.amazonaws.com/cache/d1/ae/d1aee7a9e6208a43f2f32971262cd0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159" y="2654459"/>
            <a:ext cx="1275040" cy="1275041"/>
          </a:xfrm>
          <a:prstGeom prst="rect">
            <a:avLst/>
          </a:prstGeom>
          <a:noFill/>
          <a:effectLst>
            <a:glow rad="88900">
              <a:srgbClr val="00B050"/>
            </a:glo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195736" y="63987"/>
            <a:ext cx="6876463" cy="1736646"/>
          </a:xfrm>
          <a:prstGeom prst="wedgeRoundRectCallout">
            <a:avLst>
              <a:gd name="adj1" fmla="val -55185"/>
              <a:gd name="adj2" fmla="val 13357"/>
              <a:gd name="adj3" fmla="val 16667"/>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Charlotte Brontë shows Jane’s childhood experiences as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entirely miserable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Any happiness she might be able to feel is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cancelled out by a new tragedy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in her life. </a:t>
            </a:r>
          </a:p>
        </p:txBody>
      </p:sp>
      <p:sp>
        <p:nvSpPr>
          <p:cNvPr id="13" name="TextBox 12"/>
          <p:cNvSpPr txBox="1"/>
          <p:nvPr/>
        </p:nvSpPr>
        <p:spPr>
          <a:xfrm>
            <a:off x="764693" y="2219836"/>
            <a:ext cx="6975659" cy="2145268"/>
          </a:xfrm>
          <a:prstGeom prst="wedgeRoundRectCallout">
            <a:avLst>
              <a:gd name="adj1" fmla="val 55196"/>
              <a:gd name="adj2" fmla="val 12062"/>
              <a:gd name="adj3" fmla="val 16667"/>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B.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Even though Jane has a difficult childhood, Brontë shows a reader that there is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always a reason for Jane to remain optimistic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about the future. She always has at least one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positive influence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in her life.</a:t>
            </a:r>
          </a:p>
        </p:txBody>
      </p:sp>
      <p:sp>
        <p:nvSpPr>
          <p:cNvPr id="14" name="TextBox 13"/>
          <p:cNvSpPr txBox="1"/>
          <p:nvPr/>
        </p:nvSpPr>
        <p:spPr>
          <a:xfrm>
            <a:off x="767507" y="5373216"/>
            <a:ext cx="8307507" cy="127727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Which statement do you agree with?</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Write down your answer with reasons. You should use evidence from the novel to support your opinion. </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endParaRPr>
          </a:p>
        </p:txBody>
      </p:sp>
      <p:pic>
        <p:nvPicPr>
          <p:cNvPr id="15" name="Picture 14">
            <a:extLst>
              <a:ext uri="{FF2B5EF4-FFF2-40B4-BE49-F238E27FC236}">
                <a16:creationId xmlns:a16="http://schemas.microsoft.com/office/drawing/2014/main" id="{71684F23-4D5B-40DB-8AC2-2ACB77426D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16" name="Picture 15">
            <a:extLst>
              <a:ext uri="{FF2B5EF4-FFF2-40B4-BE49-F238E27FC236}">
                <a16:creationId xmlns:a16="http://schemas.microsoft.com/office/drawing/2014/main" id="{27D329E2-4A53-4D9C-B990-63CAFC3330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585200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07887" y="274638"/>
            <a:ext cx="8436113" cy="1143000"/>
          </a:xfrm>
        </p:spPr>
        <p:txBody>
          <a:bodyPr/>
          <a:lstStyle/>
          <a:p>
            <a:r>
              <a:rPr lang="en-GB" altLang="en-US" dirty="0">
                <a:solidFill>
                  <a:schemeClr val="bg1"/>
                </a:solidFill>
                <a:latin typeface="Century Gothic" panose="020B0502020202020204" pitchFamily="34" charset="0"/>
              </a:rPr>
              <a:t>Quiz time!</a:t>
            </a:r>
          </a:p>
        </p:txBody>
      </p:sp>
      <p:sp>
        <p:nvSpPr>
          <p:cNvPr id="16387" name="Content Placeholder 2"/>
          <p:cNvSpPr>
            <a:spLocks noGrp="1"/>
          </p:cNvSpPr>
          <p:nvPr>
            <p:ph idx="1"/>
          </p:nvPr>
        </p:nvSpPr>
        <p:spPr>
          <a:xfrm>
            <a:off x="971550" y="1600200"/>
            <a:ext cx="7715250" cy="4525963"/>
          </a:xfrm>
        </p:spPr>
        <p:txBody>
          <a:bodyPr/>
          <a:lstStyle/>
          <a:p>
            <a:pPr marL="0" indent="0" algn="ctr">
              <a:buNone/>
            </a:pPr>
            <a:r>
              <a:rPr lang="en-GB" altLang="en-US" dirty="0">
                <a:solidFill>
                  <a:schemeClr val="bg1"/>
                </a:solidFill>
                <a:latin typeface="Century Gothic" panose="020B0502020202020204" pitchFamily="34" charset="0"/>
              </a:rPr>
              <a:t>Circle the correct answers for quiz 5.</a:t>
            </a: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Fortnightly quiz</a:t>
            </a:r>
          </a:p>
        </p:txBody>
      </p:sp>
    </p:spTree>
    <p:extLst>
      <p:ext uri="{BB962C8B-B14F-4D97-AF65-F5344CB8AC3E}">
        <p14:creationId xmlns:p14="http://schemas.microsoft.com/office/powerpoint/2010/main" val="108640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650110641"/>
              </p:ext>
            </p:extLst>
          </p:nvPr>
        </p:nvGraphicFramePr>
        <p:xfrm>
          <a:off x="707887" y="37070"/>
          <a:ext cx="8436113" cy="5928360"/>
        </p:xfrm>
        <a:graphic>
          <a:graphicData uri="http://schemas.openxmlformats.org/drawingml/2006/table">
            <a:tbl>
              <a:tblPr firstRow="1" bandRow="1">
                <a:tableStyleId>{69CF1AB2-1976-4502-BF36-3FF5EA218861}</a:tableStyleId>
              </a:tblPr>
              <a:tblGrid>
                <a:gridCol w="4346027">
                  <a:extLst>
                    <a:ext uri="{9D8B030D-6E8A-4147-A177-3AD203B41FA5}">
                      <a16:colId xmlns:a16="http://schemas.microsoft.com/office/drawing/2014/main" val="20000"/>
                    </a:ext>
                  </a:extLst>
                </a:gridCol>
                <a:gridCol w="4090086">
                  <a:extLst>
                    <a:ext uri="{9D8B030D-6E8A-4147-A177-3AD203B41FA5}">
                      <a16:colId xmlns:a16="http://schemas.microsoft.com/office/drawing/2014/main" val="20001"/>
                    </a:ext>
                  </a:extLst>
                </a:gridCol>
              </a:tblGrid>
              <a:tr h="44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Century Gothic" panose="020B0502020202020204" pitchFamily="34" charset="0"/>
                        </a:rPr>
                        <a:t>Do Now: </a:t>
                      </a:r>
                      <a:endParaRPr lang="en-GB" sz="1000" b="0" dirty="0">
                        <a:solidFill>
                          <a:schemeClr val="bg1"/>
                        </a:solidFill>
                        <a:latin typeface="Century Gothic" panose="020B0502020202020204" pitchFamily="34" charset="0"/>
                      </a:endParaRPr>
                    </a:p>
                    <a:p>
                      <a:pPr marL="457200" indent="-457200" defTabSz="914400">
                        <a:buFont typeface="+mj-lt"/>
                        <a:buAutoNum type="arabicPeriod"/>
                        <a:defRPr/>
                      </a:pPr>
                      <a:r>
                        <a:rPr lang="en-US" sz="1000" b="0" dirty="0">
                          <a:solidFill>
                            <a:prstClr val="black"/>
                          </a:solidFill>
                          <a:latin typeface="Century Gothic" panose="020B0502020202020204" pitchFamily="34" charset="0"/>
                        </a:rPr>
                        <a:t>Disease affected both rich and poor people. True or False?</a:t>
                      </a:r>
                    </a:p>
                    <a:p>
                      <a:pPr marL="457200" indent="-457200" defTabSz="914400">
                        <a:buFont typeface="+mj-lt"/>
                        <a:buAutoNum type="arabicPeriod"/>
                        <a:defRPr/>
                      </a:pPr>
                      <a:r>
                        <a:rPr lang="en-US" sz="1000" b="0" dirty="0">
                          <a:solidFill>
                            <a:prstClr val="black"/>
                          </a:solidFill>
                          <a:latin typeface="Century Gothic" panose="020B0502020202020204" pitchFamily="34" charset="0"/>
                        </a:rPr>
                        <a:t>Why did disease spread quickly in the Victorian era?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the Victorian</a:t>
                      </a:r>
                      <a:r>
                        <a:rPr kumimoji="0" lang="en-US" sz="10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era, bacteria had not been discovered. True or False?</a:t>
                      </a:r>
                      <a:endPar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lvl="0" indent="-457200" defTabSz="914400">
                        <a:buFont typeface="+mj-lt"/>
                        <a:buAutoNum type="arabicPeriod"/>
                        <a:defRPr/>
                      </a:pPr>
                      <a:r>
                        <a:rPr lang="en-US" sz="900" b="0" dirty="0">
                          <a:solidFill>
                            <a:prstClr val="black"/>
                          </a:solidFill>
                          <a:latin typeface="Century Gothic" panose="020B0502020202020204" pitchFamily="34" charset="0"/>
                        </a:rPr>
                        <a:t>What did Charlotte Brontë and all of her siblings die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 characters</a:t>
                      </a:r>
                      <a:r>
                        <a:rPr kumimoji="0" lang="en-GB" sz="10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have a positive influence on Jane at Lowood? Explain how they positively influence Jane.</a:t>
                      </a:r>
                      <a:endPar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68400" marR="68400" marT="0" marB="0"/>
                </a:tc>
                <a:tc>
                  <a:txBody>
                    <a:bodyPr/>
                    <a:lstStyle/>
                    <a:p>
                      <a:pPr>
                        <a:lnSpc>
                          <a:spcPct val="100000"/>
                        </a:lnSpc>
                        <a:spcBef>
                          <a:spcPts val="0"/>
                        </a:spcBef>
                        <a:spcAft>
                          <a:spcPts val="0"/>
                        </a:spcAft>
                      </a:pPr>
                      <a:endParaRPr lang="en-GB" sz="10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0">
                <a:tc>
                  <a:txBody>
                    <a:bodyPr/>
                    <a:lstStyle/>
                    <a:p>
                      <a:pPr>
                        <a:lnSpc>
                          <a:spcPct val="100000"/>
                        </a:lnSpc>
                        <a:spcBef>
                          <a:spcPts val="0"/>
                        </a:spcBef>
                        <a:spcAft>
                          <a:spcPts val="0"/>
                        </a:spcAft>
                      </a:pPr>
                      <a:r>
                        <a:rPr lang="en-GB" sz="1000" b="1" baseline="0" dirty="0">
                          <a:solidFill>
                            <a:schemeClr val="bg1"/>
                          </a:solidFill>
                          <a:effectLst/>
                          <a:latin typeface="Century Gothic" panose="020B0502020202020204" pitchFamily="34" charset="0"/>
                          <a:ea typeface="Calibri"/>
                          <a:cs typeface="Times New Roman"/>
                        </a:rPr>
                        <a:t>Reading</a:t>
                      </a:r>
                    </a:p>
                    <a:p>
                      <a:pPr>
                        <a:lnSpc>
                          <a:spcPct val="100000"/>
                        </a:lnSpc>
                        <a:spcBef>
                          <a:spcPts val="0"/>
                        </a:spcBef>
                        <a:spcAft>
                          <a:spcPts val="0"/>
                        </a:spcAft>
                      </a:pPr>
                      <a:r>
                        <a:rPr lang="en-GB" sz="1000" b="0" baseline="0" dirty="0">
                          <a:solidFill>
                            <a:schemeClr val="bg1"/>
                          </a:solidFill>
                          <a:effectLst/>
                          <a:latin typeface="Century Gothic" panose="020B0502020202020204" pitchFamily="34" charset="0"/>
                          <a:ea typeface="Calibri"/>
                          <a:cs typeface="Times New Roman"/>
                        </a:rPr>
                        <a:t>Before reading, explain the the season has changed from winter to spring. </a:t>
                      </a:r>
                    </a:p>
                    <a:p>
                      <a:pPr>
                        <a:lnSpc>
                          <a:spcPct val="100000"/>
                        </a:lnSpc>
                        <a:spcBef>
                          <a:spcPts val="0"/>
                        </a:spcBef>
                        <a:spcAft>
                          <a:spcPts val="0"/>
                        </a:spcAft>
                      </a:pPr>
                      <a:r>
                        <a:rPr lang="en-GB" sz="1000" b="0" baseline="0" dirty="0">
                          <a:solidFill>
                            <a:schemeClr val="bg1"/>
                          </a:solidFill>
                          <a:effectLst/>
                          <a:latin typeface="Century Gothic" panose="020B0502020202020204" pitchFamily="34" charset="0"/>
                          <a:ea typeface="Calibri"/>
                          <a:cs typeface="Times New Roman"/>
                        </a:rPr>
                        <a:t>Read from, ‘But the privations…’ (page 90)</a:t>
                      </a:r>
                    </a:p>
                    <a:p>
                      <a:pPr>
                        <a:lnSpc>
                          <a:spcPct val="100000"/>
                        </a:lnSpc>
                        <a:spcBef>
                          <a:spcPts val="0"/>
                        </a:spcBef>
                        <a:spcAft>
                          <a:spcPts val="0"/>
                        </a:spcAft>
                      </a:pPr>
                      <a:r>
                        <a:rPr lang="en-GB" sz="1000" b="0" baseline="0" dirty="0">
                          <a:solidFill>
                            <a:schemeClr val="bg1"/>
                          </a:solidFill>
                          <a:effectLst/>
                          <a:latin typeface="Century Gothic" panose="020B0502020202020204" pitchFamily="34" charset="0"/>
                          <a:ea typeface="Calibri"/>
                          <a:cs typeface="Times New Roman"/>
                        </a:rPr>
                        <a:t>Read to, ‘…is another question.’ (page 91)</a:t>
                      </a:r>
                    </a:p>
                    <a:p>
                      <a:pPr>
                        <a:lnSpc>
                          <a:spcPct val="100000"/>
                        </a:lnSpc>
                        <a:spcBef>
                          <a:spcPts val="0"/>
                        </a:spcBef>
                        <a:spcAft>
                          <a:spcPts val="0"/>
                        </a:spcAft>
                      </a:pPr>
                      <a:r>
                        <a:rPr lang="en-GB" sz="1000" b="0" baseline="0" dirty="0">
                          <a:solidFill>
                            <a:schemeClr val="bg1"/>
                          </a:solidFill>
                          <a:effectLst/>
                          <a:latin typeface="Century Gothic" panose="020B0502020202020204" pitchFamily="34" charset="0"/>
                          <a:ea typeface="Calibri"/>
                          <a:cs typeface="Times New Roman"/>
                        </a:rPr>
                        <a:t>The quotations and image following the reading can be used to assess students’ comprehension of the preceding passage. In any case, the selected quotations all illustrate how life at Lowood become more tolerable and less severe. Reinforce this with students.</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solidFill>
                            <a:schemeClr val="bg1"/>
                          </a:solidFill>
                          <a:latin typeface="Century Gothic" panose="020B0502020202020204" pitchFamily="34" charset="0"/>
                        </a:rPr>
                        <a:t>Reading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bg1"/>
                          </a:solidFill>
                          <a:latin typeface="Century Gothic" panose="020B0502020202020204" pitchFamily="34" charset="0"/>
                        </a:rPr>
                        <a:t>Read from, ‘That forest dell…’ (page 91)</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bg1"/>
                          </a:solidFill>
                          <a:latin typeface="Century Gothic" panose="020B0502020202020204" pitchFamily="34" charset="0"/>
                        </a:rPr>
                        <a:t>Read to, ‘…our mutual intercourse.’ (page 93)</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bg1"/>
                          </a:solidFill>
                          <a:latin typeface="Century Gothic" panose="020B0502020202020204" pitchFamily="34" charset="0"/>
                        </a:rPr>
                        <a:t>Make link to Do Now: hygiene was poor in Victorian era, and people did not know that disease was spread by bacteria. Brontë here suggests that the disease comes from the bad water at Lowood, which we now know is not true. She is accurate in saying that the girls’ starvation does not help their health, through.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bg1"/>
                          </a:solidFill>
                          <a:latin typeface="Century Gothic" panose="020B0502020202020204" pitchFamily="34" charset="0"/>
                        </a:rPr>
                        <a:t>The images after reading will allow you to assess students’ comprehension of the previous passage. Note that the wrong images show built up areas, and people contracting illnesses through dirty water – this is not what happens in ‘Jane Eyre’.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4"/>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solidFill>
                            <a:schemeClr val="bg1"/>
                          </a:solidFill>
                          <a:latin typeface="Century Gothic" panose="020B0502020202020204" pitchFamily="34" charset="0"/>
                        </a:rPr>
                        <a:t>Jane’s childhood</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bg1"/>
                          </a:solidFill>
                          <a:latin typeface="Century Gothic" panose="020B0502020202020204" pitchFamily="34" charset="0"/>
                        </a:rPr>
                        <a:t>There are two statements on Jane’s childhood. Students work in pairs to debate these statements using evidence from the novel to support their viewpoint. Following this, students can write down their own opinion on the statements.</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solidFill>
                            <a:schemeClr val="bg1"/>
                          </a:solidFill>
                          <a:effectLst/>
                          <a:latin typeface="Century Gothic" panose="020B0502020202020204" pitchFamily="34" charset="0"/>
                          <a:ea typeface="Calibri"/>
                          <a:cs typeface="Times New Roman"/>
                        </a:rPr>
                        <a:t>Consider</a:t>
                      </a:r>
                      <a:r>
                        <a:rPr lang="en-GB" sz="1000" b="0" baseline="0">
                          <a:solidFill>
                            <a:schemeClr val="bg1"/>
                          </a:solidFill>
                          <a:effectLst/>
                          <a:latin typeface="Century Gothic" panose="020B0502020202020204" pitchFamily="34" charset="0"/>
                          <a:ea typeface="Calibri"/>
                          <a:cs typeface="Times New Roman"/>
                        </a:rPr>
                        <a:t> how you will allocate the viewpoints. They are deliberately polarising. There is enough support and information presented throughout this lesson (and previous lessons) to allow either viewpoint to devise a sustained argument.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a:solidFill>
                            <a:schemeClr val="bg1"/>
                          </a:solidFill>
                          <a:effectLst/>
                          <a:latin typeface="Century Gothic" panose="020B0502020202020204" pitchFamily="34" charset="0"/>
                          <a:ea typeface="Calibri"/>
                          <a:cs typeface="Times New Roman"/>
                        </a:rPr>
                        <a:t>You may also wish to open this activity into a larger group debate: if so, consider how you will allocate roles and manage the class in this context. </a:t>
                      </a:r>
                      <a:endParaRPr lang="en-GB" sz="10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6"/>
                  </a:ext>
                </a:extLst>
              </a:tr>
              <a:tr h="0">
                <a:tc>
                  <a:txBody>
                    <a:bodyPr/>
                    <a:lstStyle/>
                    <a:p>
                      <a:pPr algn="l">
                        <a:lnSpc>
                          <a:spcPct val="100000"/>
                        </a:lnSpc>
                        <a:spcAft>
                          <a:spcPts val="0"/>
                        </a:spcAft>
                      </a:pPr>
                      <a:r>
                        <a:rPr lang="en-GB" sz="1000" b="1">
                          <a:effectLst/>
                          <a:latin typeface="Century Gothic" pitchFamily="34" charset="0"/>
                          <a:ea typeface="Calibri"/>
                          <a:cs typeface="Times New Roman"/>
                        </a:rPr>
                        <a:t>Fortnightly </a:t>
                      </a:r>
                      <a:r>
                        <a:rPr lang="en-GB" sz="1000" b="1" dirty="0">
                          <a:effectLst/>
                          <a:latin typeface="Century Gothic" pitchFamily="34" charset="0"/>
                          <a:ea typeface="Calibri"/>
                          <a:cs typeface="Times New Roman"/>
                        </a:rPr>
                        <a:t>Quiz</a:t>
                      </a:r>
                    </a:p>
                    <a:p>
                      <a:pPr algn="l">
                        <a:lnSpc>
                          <a:spcPct val="100000"/>
                        </a:lnSpc>
                        <a:spcAft>
                          <a:spcPts val="0"/>
                        </a:spcAft>
                      </a:pPr>
                      <a:r>
                        <a:rPr lang="en-GB" sz="1000" dirty="0">
                          <a:effectLst/>
                          <a:latin typeface="Century Gothic" pitchFamily="34" charset="0"/>
                          <a:ea typeface="Calibri"/>
                          <a:cs typeface="Times New Roman"/>
                        </a:rPr>
                        <a:t>Ask students to complete fortnightly quiz</a:t>
                      </a:r>
                    </a:p>
                    <a:p>
                      <a:pPr algn="l">
                        <a:lnSpc>
                          <a:spcPct val="100000"/>
                        </a:lnSpc>
                        <a:spcAft>
                          <a:spcPts val="0"/>
                        </a:spcAft>
                      </a:pPr>
                      <a:endParaRPr lang="en-GB" sz="1000" b="0" dirty="0">
                        <a:effectLst/>
                        <a:latin typeface="Century Gothic" panose="020B0502020202020204" pitchFamily="34" charset="0"/>
                        <a:ea typeface="Calibri"/>
                        <a:cs typeface="Times New Roman"/>
                      </a:endParaRPr>
                    </a:p>
                  </a:txBody>
                  <a:tcPr marL="68400" marR="68400" marT="0" marB="0"/>
                </a:tc>
                <a:tc>
                  <a:txBody>
                    <a:bodyPr/>
                    <a:lstStyle/>
                    <a:p>
                      <a:pPr>
                        <a:lnSpc>
                          <a:spcPct val="100000"/>
                        </a:lnSpc>
                        <a:spcAft>
                          <a:spcPts val="0"/>
                        </a:spcAft>
                      </a:pP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858170819"/>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07886" y="274638"/>
            <a:ext cx="8436113" cy="1143000"/>
          </a:xfrm>
        </p:spPr>
        <p:txBody>
          <a:bodyPr/>
          <a:lstStyle/>
          <a:p>
            <a:r>
              <a:rPr lang="en-GB" altLang="en-US" dirty="0">
                <a:solidFill>
                  <a:schemeClr val="bg1"/>
                </a:solidFill>
                <a:latin typeface="Century Gothic" panose="020B0502020202020204" pitchFamily="34" charset="0"/>
              </a:rPr>
              <a:t>Quiz answers</a:t>
            </a:r>
          </a:p>
        </p:txBody>
      </p:sp>
      <p:sp>
        <p:nvSpPr>
          <p:cNvPr id="17411" name="Content Placeholder 2"/>
          <p:cNvSpPr>
            <a:spLocks noGrp="1"/>
          </p:cNvSpPr>
          <p:nvPr>
            <p:ph sz="half" idx="1"/>
          </p:nvPr>
        </p:nvSpPr>
        <p:spPr>
          <a:xfrm>
            <a:off x="1042988" y="1600200"/>
            <a:ext cx="3745036" cy="4525963"/>
          </a:xfrm>
        </p:spPr>
        <p:txBody>
          <a:bodyPr/>
          <a:lstStyle/>
          <a:p>
            <a:pPr marL="900113" indent="-900113">
              <a:buFont typeface="+mj-lt"/>
              <a:buAutoNum type="arabicPeriod"/>
            </a:pPr>
            <a:r>
              <a:rPr lang="en-US" altLang="en-US" sz="3600" dirty="0">
                <a:solidFill>
                  <a:schemeClr val="bg1"/>
                </a:solidFill>
                <a:latin typeface="Century Gothic" panose="020B0502020202020204" pitchFamily="34" charset="0"/>
              </a:rPr>
              <a:t>a e  </a:t>
            </a:r>
          </a:p>
          <a:p>
            <a:pPr marL="900113" indent="-900113">
              <a:buFont typeface="+mj-lt"/>
              <a:buAutoNum type="arabicPeriod"/>
            </a:pPr>
            <a:r>
              <a:rPr lang="en-US" altLang="en-US" sz="3600" dirty="0">
                <a:solidFill>
                  <a:schemeClr val="bg1"/>
                </a:solidFill>
                <a:latin typeface="Century Gothic" panose="020B0502020202020204" pitchFamily="34" charset="0"/>
              </a:rPr>
              <a:t>e</a:t>
            </a:r>
          </a:p>
          <a:p>
            <a:pPr marL="900113" indent="-900113">
              <a:buFont typeface="+mj-lt"/>
              <a:buAutoNum type="arabicPeriod"/>
            </a:pPr>
            <a:r>
              <a:rPr lang="en-US" altLang="en-US" sz="3600" dirty="0">
                <a:solidFill>
                  <a:schemeClr val="bg1"/>
                </a:solidFill>
                <a:latin typeface="Century Gothic" panose="020B0502020202020204" pitchFamily="34" charset="0"/>
              </a:rPr>
              <a:t>b</a:t>
            </a:r>
          </a:p>
          <a:p>
            <a:pPr marL="900113" indent="-900113">
              <a:buFont typeface="+mj-lt"/>
              <a:buAutoNum type="arabicPeriod"/>
            </a:pPr>
            <a:r>
              <a:rPr lang="en-US" altLang="en-US" sz="3600" dirty="0">
                <a:solidFill>
                  <a:schemeClr val="bg1"/>
                </a:solidFill>
                <a:latin typeface="Century Gothic" panose="020B0502020202020204" pitchFamily="34" charset="0"/>
              </a:rPr>
              <a:t>a d e</a:t>
            </a:r>
          </a:p>
          <a:p>
            <a:pPr marL="900113" indent="-900113">
              <a:buFont typeface="+mj-lt"/>
              <a:buAutoNum type="arabicPeriod"/>
            </a:pPr>
            <a:r>
              <a:rPr lang="en-US" altLang="en-US" sz="3600" dirty="0">
                <a:solidFill>
                  <a:schemeClr val="bg1"/>
                </a:solidFill>
                <a:latin typeface="Century Gothic" panose="020B0502020202020204" pitchFamily="34" charset="0"/>
              </a:rPr>
              <a:t>a b</a:t>
            </a:r>
          </a:p>
        </p:txBody>
      </p:sp>
      <p:sp>
        <p:nvSpPr>
          <p:cNvPr id="17412" name="Content Placeholder 1"/>
          <p:cNvSpPr>
            <a:spLocks noGrp="1"/>
          </p:cNvSpPr>
          <p:nvPr>
            <p:ph sz="half" idx="2"/>
          </p:nvPr>
        </p:nvSpPr>
        <p:spPr>
          <a:xfrm>
            <a:off x="5030375" y="1703231"/>
            <a:ext cx="4392488" cy="4525963"/>
          </a:xfrm>
        </p:spPr>
        <p:txBody>
          <a:bodyPr/>
          <a:lstStyle/>
          <a:p>
            <a:pPr marL="900113" indent="-900113">
              <a:buFont typeface="+mj-lt"/>
              <a:buAutoNum type="arabicPeriod" startAt="6"/>
            </a:pPr>
            <a:r>
              <a:rPr lang="en-US" altLang="en-US" sz="3600" dirty="0">
                <a:solidFill>
                  <a:schemeClr val="bg1"/>
                </a:solidFill>
                <a:latin typeface="Century Gothic" panose="020B0502020202020204" pitchFamily="34" charset="0"/>
              </a:rPr>
              <a:t>a d </a:t>
            </a:r>
          </a:p>
          <a:p>
            <a:pPr marL="900113" indent="-900113">
              <a:buFont typeface="+mj-lt"/>
              <a:buAutoNum type="arabicPeriod" startAt="6"/>
            </a:pPr>
            <a:r>
              <a:rPr lang="en-US" altLang="en-US" sz="3600" dirty="0">
                <a:solidFill>
                  <a:schemeClr val="bg1"/>
                </a:solidFill>
                <a:latin typeface="Century Gothic" panose="020B0502020202020204" pitchFamily="34" charset="0"/>
              </a:rPr>
              <a:t>b c</a:t>
            </a:r>
          </a:p>
          <a:p>
            <a:pPr marL="900113" indent="-900113">
              <a:buFont typeface="+mj-lt"/>
              <a:buAutoNum type="arabicPeriod" startAt="6"/>
            </a:pPr>
            <a:r>
              <a:rPr lang="en-US" altLang="en-US" sz="3600" dirty="0">
                <a:solidFill>
                  <a:schemeClr val="bg1"/>
                </a:solidFill>
                <a:latin typeface="Century Gothic" panose="020B0502020202020204" pitchFamily="34" charset="0"/>
              </a:rPr>
              <a:t>b </a:t>
            </a:r>
          </a:p>
          <a:p>
            <a:pPr marL="900113" indent="-900113">
              <a:buFont typeface="+mj-lt"/>
              <a:buAutoNum type="arabicPeriod" startAt="6"/>
            </a:pPr>
            <a:r>
              <a:rPr lang="en-US" altLang="en-US" sz="3600" dirty="0">
                <a:solidFill>
                  <a:schemeClr val="bg1"/>
                </a:solidFill>
                <a:latin typeface="Century Gothic" panose="020B0502020202020204" pitchFamily="34" charset="0"/>
              </a:rPr>
              <a:t>b d e</a:t>
            </a:r>
          </a:p>
          <a:p>
            <a:pPr marL="900113" indent="-900113">
              <a:buFont typeface="+mj-lt"/>
              <a:buAutoNum type="arabicPeriod" startAt="6"/>
            </a:pPr>
            <a:r>
              <a:rPr lang="en-US" altLang="en-US" sz="3600" dirty="0">
                <a:solidFill>
                  <a:schemeClr val="bg1"/>
                </a:solidFill>
                <a:latin typeface="Century Gothic" panose="020B0502020202020204" pitchFamily="34" charset="0"/>
              </a:rPr>
              <a:t>b d</a:t>
            </a:r>
            <a:endParaRPr lang="en-GB" altLang="en-US" sz="2000" dirty="0">
              <a:solidFill>
                <a:schemeClr val="bg1"/>
              </a:solidFill>
              <a:latin typeface="Century Gothic" panose="020B0502020202020204" pitchFamily="34" charset="0"/>
            </a:endParaRPr>
          </a:p>
        </p:txBody>
      </p:sp>
      <p:sp>
        <p:nvSpPr>
          <p:cNvPr id="5" name="TextBox 4"/>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Answers</a:t>
            </a:r>
          </a:p>
        </p:txBody>
      </p:sp>
    </p:spTree>
    <p:extLst>
      <p:ext uri="{BB962C8B-B14F-4D97-AF65-F5344CB8AC3E}">
        <p14:creationId xmlns:p14="http://schemas.microsoft.com/office/powerpoint/2010/main" val="2965571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3FFF2ED-5101-BE43-8F63-343867DAD9A0}"/>
              </a:ext>
            </a:extLst>
          </p:cNvPr>
          <p:cNvSpPr txBox="1"/>
          <p:nvPr/>
        </p:nvSpPr>
        <p:spPr>
          <a:xfrm>
            <a:off x="976920" y="4929993"/>
            <a:ext cx="7710614" cy="1569660"/>
          </a:xfrm>
          <a:prstGeom prst="rect">
            <a:avLst/>
          </a:prstGeom>
          <a:solidFill>
            <a:schemeClr val="tx1"/>
          </a:solidFill>
          <a:ln w="25400">
            <a:solidFill>
              <a:schemeClr val="dk1"/>
            </a:solidFill>
          </a:ln>
        </p:spPr>
        <p:txBody>
          <a:bodyPr wrap="square" rtlCol="0" anchor="t">
            <a:noAutofit/>
          </a:bodyPr>
          <a:lstStyle/>
          <a:p>
            <a:pPr lvl="0" defTabSz="914400">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GB" sz="2400" b="1" noProof="0" dirty="0">
                <a:solidFill>
                  <a:srgbClr val="00B050"/>
                </a:solidFill>
                <a:latin typeface="Century Gothic" panose="020B0502020202020204" pitchFamily="34" charset="0"/>
              </a:rPr>
              <a:t>Through meeting </a:t>
            </a:r>
            <a:r>
              <a:rPr lang="en-GB" sz="2400" b="1" dirty="0">
                <a:solidFill>
                  <a:srgbClr val="00B050"/>
                </a:solidFill>
                <a:latin typeface="Century Gothic" panose="020B0502020202020204" pitchFamily="34" charset="0"/>
              </a:rPr>
              <a:t>Helen Burns and Miss Temple, Jane has become more mature and thoughtful at Lowood School.</a:t>
            </a:r>
            <a:endParaRPr kumimoji="0" lang="en-US" sz="2800" b="1" i="0" u="none" strike="noStrike" kern="1200" cap="none" spc="0" normalizeH="0" baseline="0" noProof="0" dirty="0">
              <a:ln>
                <a:noFill/>
              </a:ln>
              <a:solidFill>
                <a:srgbClr val="00B050"/>
              </a:solidFill>
              <a:effectLst/>
              <a:uLnTx/>
              <a:uFillTx/>
              <a:latin typeface="Century Gothic" panose="020B0502020202020204" pitchFamily="34" charset="0"/>
            </a:endParaRPr>
          </a:p>
        </p:txBody>
      </p:sp>
      <p:sp>
        <p:nvSpPr>
          <p:cNvPr id="12" name="Rectangle 11">
            <a:extLst>
              <a:ext uri="{FF2B5EF4-FFF2-40B4-BE49-F238E27FC236}">
                <a16:creationId xmlns:a16="http://schemas.microsoft.com/office/drawing/2014/main" id="{C4F427C8-27FA-2E40-B2ED-D7D36F2D10BE}"/>
              </a:ext>
            </a:extLst>
          </p:cNvPr>
          <p:cNvSpPr/>
          <p:nvPr/>
        </p:nvSpPr>
        <p:spPr>
          <a:xfrm>
            <a:off x="955987" y="913484"/>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entury Gothic" panose="020B0502020202020204" pitchFamily="34" charset="0"/>
              </a:rPr>
              <a:t>Do Now:</a:t>
            </a:r>
            <a:endPar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457200" indent="-457200" defTabSz="914400">
              <a:buFont typeface="+mj-lt"/>
              <a:buAutoNum type="arabicPeriod"/>
              <a:defRPr/>
            </a:pPr>
            <a:r>
              <a:rPr lang="en-US" sz="2200" b="1" dirty="0">
                <a:solidFill>
                  <a:srgbClr val="00B050"/>
                </a:solidFill>
                <a:latin typeface="Century Gothic" panose="020B0502020202020204" pitchFamily="34" charset="0"/>
              </a:rPr>
              <a:t>Disease affected both rich and poor people. True.</a:t>
            </a:r>
          </a:p>
          <a:p>
            <a:pPr marL="457200" indent="-457200" defTabSz="914400">
              <a:buFont typeface="+mj-lt"/>
              <a:buAutoNum type="arabicPeriod"/>
              <a:defRPr/>
            </a:pPr>
            <a:r>
              <a:rPr lang="en-US" sz="2200" b="1" dirty="0">
                <a:solidFill>
                  <a:srgbClr val="00B050"/>
                </a:solidFill>
                <a:latin typeface="Century Gothic" panose="020B0502020202020204" pitchFamily="34" charset="0"/>
              </a:rPr>
              <a:t>Many places were unhygienic and overcrowded. Because of this, diseases spread quickly.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1" i="0" u="none" strike="noStrike" kern="1200" cap="none" spc="0" normalizeH="0" baseline="0" noProof="0" dirty="0">
                <a:ln>
                  <a:noFill/>
                </a:ln>
                <a:solidFill>
                  <a:srgbClr val="00B050"/>
                </a:solidFill>
                <a:effectLst/>
                <a:uLnTx/>
                <a:uFillTx/>
                <a:latin typeface="Century Gothic" panose="020B0502020202020204" pitchFamily="34" charset="0"/>
              </a:rPr>
              <a:t>In the Victorian</a:t>
            </a:r>
            <a:r>
              <a:rPr kumimoji="0" lang="en-US" sz="2200" b="1" i="0" u="none" strike="noStrike" kern="1200" cap="none" spc="0" normalizeH="0" noProof="0" dirty="0">
                <a:ln>
                  <a:noFill/>
                </a:ln>
                <a:solidFill>
                  <a:srgbClr val="00B050"/>
                </a:solidFill>
                <a:effectLst/>
                <a:uLnTx/>
                <a:uFillTx/>
                <a:latin typeface="Century Gothic" panose="020B0502020202020204" pitchFamily="34" charset="0"/>
              </a:rPr>
              <a:t> era, bacteria had not been discovered. True.</a:t>
            </a:r>
          </a:p>
          <a:p>
            <a:pPr marL="457200" lvl="0" indent="-457200" defTabSz="914400">
              <a:buFont typeface="+mj-lt"/>
              <a:buAutoNum type="arabicPeriod"/>
              <a:defRPr/>
            </a:pPr>
            <a:r>
              <a:rPr lang="en-US" sz="2200" b="1" dirty="0">
                <a:solidFill>
                  <a:srgbClr val="00B050"/>
                </a:solidFill>
                <a:latin typeface="Century Gothic" panose="020B0502020202020204" pitchFamily="34" charset="0"/>
              </a:rPr>
              <a:t>Charlotte Brontë and all of her siblings died of tuberculosis. In the Victorian era, this disease was known as consumption. </a:t>
            </a:r>
          </a:p>
          <a:p>
            <a:pPr marL="457200" lvl="0" indent="-457200" defTabSz="914400">
              <a:buFont typeface="+mj-lt"/>
              <a:buAutoNum type="arabicPeriod"/>
              <a:defRPr/>
            </a:pPr>
            <a:endParaRPr lang="en-US" sz="2200" b="1" dirty="0">
              <a:solidFill>
                <a:srgbClr val="00B05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976920" y="4929993"/>
            <a:ext cx="7710614" cy="1569660"/>
          </a:xfrm>
          <a:prstGeom prst="rect">
            <a:avLst/>
          </a:prstGeom>
          <a:solidFill>
            <a:schemeClr val="tx1"/>
          </a:solidFill>
          <a:ln w="25400">
            <a:solidFill>
              <a:schemeClr val="dk1"/>
            </a:solidFill>
          </a:ln>
        </p:spPr>
        <p:txBody>
          <a:bodyPr wrap="square" rtlCol="0" anchor="t">
            <a:noAutofit/>
          </a:bodyPr>
          <a:lstStyle/>
          <a:p>
            <a:pPr lvl="0" defTabSz="914400">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kumimoji="0" lang="en-GB" sz="2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 characters</a:t>
            </a:r>
            <a:r>
              <a:rPr kumimoji="0" lang="en-GB" sz="280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have a positive influence on Jane at Lowood? Explain how they positively influence Jane.</a:t>
            </a: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Rectangle 3"/>
          <p:cNvSpPr/>
          <p:nvPr/>
        </p:nvSpPr>
        <p:spPr>
          <a:xfrm>
            <a:off x="955987" y="913484"/>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endPar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indent="-457200" defTabSz="914400">
              <a:buFont typeface="+mj-lt"/>
              <a:buAutoNum type="arabicPeriod"/>
              <a:defRPr/>
            </a:pPr>
            <a:r>
              <a:rPr lang="en-US" sz="2600" dirty="0">
                <a:solidFill>
                  <a:prstClr val="black"/>
                </a:solidFill>
                <a:latin typeface="Century Gothic" panose="020B0502020202020204" pitchFamily="34" charset="0"/>
              </a:rPr>
              <a:t>Disease affected both rich and poor people. True or False?</a:t>
            </a:r>
          </a:p>
          <a:p>
            <a:pPr marL="457200" indent="-457200" defTabSz="914400">
              <a:buFont typeface="+mj-lt"/>
              <a:buAutoNum type="arabicPeriod"/>
              <a:defRPr/>
            </a:pPr>
            <a:r>
              <a:rPr lang="en-US" sz="2600" dirty="0">
                <a:solidFill>
                  <a:prstClr val="black"/>
                </a:solidFill>
                <a:latin typeface="Century Gothic" panose="020B0502020202020204" pitchFamily="34" charset="0"/>
              </a:rPr>
              <a:t>Why did disease spread quickly in the Victorian era?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the Victorian</a:t>
            </a:r>
            <a:r>
              <a:rPr kumimoji="0" lang="en-US" sz="26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era, bacteria had not been discovered. True or False?</a:t>
            </a:r>
            <a:endPar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lvl="0" indent="-457200" defTabSz="914400">
              <a:buFont typeface="+mj-lt"/>
              <a:buAutoNum type="arabicPeriod"/>
              <a:defRPr/>
            </a:pPr>
            <a:r>
              <a:rPr lang="en-US" sz="2400" dirty="0">
                <a:solidFill>
                  <a:prstClr val="black"/>
                </a:solidFill>
                <a:latin typeface="Century Gothic" panose="020B0502020202020204" pitchFamily="34" charset="0"/>
              </a:rPr>
              <a:t>What did Charlotte Brontë and all of her siblings die of?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975614" y="264421"/>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3200" b="1" u="sng" dirty="0">
                <a:solidFill>
                  <a:srgbClr val="000000"/>
                </a:solidFill>
                <a:latin typeface="Century Gothic" panose="020B0502020202020204" pitchFamily="34" charset="0"/>
              </a:rPr>
              <a:t>More suffering for Jane</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44624"/>
            <a:ext cx="8307507"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So far, we have read about winter at Lowood School.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today’s lesson, Jane will describe her life at Lowood School in the spring. </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2050" name="Picture 2" descr="http://janeeyreillustrated.com/Muller-JE-6.gif"/>
          <p:cNvPicPr>
            <a:picLocks noChangeAspect="1" noChangeArrowheads="1"/>
          </p:cNvPicPr>
          <p:nvPr/>
        </p:nvPicPr>
        <p:blipFill rotWithShape="1">
          <a:blip r:embed="rId2">
            <a:extLst>
              <a:ext uri="{28A0092B-C50C-407E-A947-70E740481C1C}">
                <a14:useLocalDpi xmlns:a14="http://schemas.microsoft.com/office/drawing/2010/main" val="0"/>
              </a:ext>
            </a:extLst>
          </a:blip>
          <a:srcRect l="3673" t="2137" r="3762" b="2486"/>
          <a:stretch/>
        </p:blipFill>
        <p:spPr bwMode="auto">
          <a:xfrm>
            <a:off x="1370929" y="1340768"/>
            <a:ext cx="3625045" cy="5419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79912" y="1628800"/>
            <a:ext cx="5094312"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‘Spring drew on – she was indeed already come; the frosts of winter had ceased.’</a:t>
            </a:r>
            <a:endParaRPr kumimoji="0" lang="en-GB" sz="2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65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44624"/>
            <a:ext cx="83075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Let’s find out what happens to Jane next at Lowood School.</a:t>
            </a: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endParaRP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10" name="Picture 4" descr="http://janeeyreillustrated.com/Dulac_JE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3" y="1615850"/>
            <a:ext cx="3307264" cy="47985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128762" y="2910859"/>
            <a:ext cx="4943435" cy="1646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from,</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‘But the privations…’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page 90</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to,</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 ‘…is another question.’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page 91</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84354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ameliorated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improved</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wretched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tormented </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flayed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beaten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genial</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friendly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freshing</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newly made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traversed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crossed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p.90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 the privations, or rather hardships, of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lessened. Spring drew on – she was indeed already come; the frosts of winter had ceased; its snows were melted, its cutting winds ameliorated. My wretched feet, flayed and swollen to lameness by the sharp air of January, began to heal and subside under the gentler breathings of April; the nights and mornings no longer by their Canadian temperature froze the very blood in our veins; we could now endure the play-hour passed in the garden; sometimes on a sunny day it began even to be pleasant and genial, and a greenness grew over those brown beds, which,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freshing</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daily, suggested the thought that Hope traversed them at night, and left each morning brighter traces of her steps. Flowers peeped out amongst the leaves: snowdrops, crocuses, purple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auriculas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golden-eyed pansies. On Thursday afternoons (half-holidays) we now took walks, and found still sweeter flowers opening by the wayside under the hedges.</a:t>
            </a:r>
          </a:p>
        </p:txBody>
      </p:sp>
    </p:spTree>
    <p:extLst>
      <p:ext uri="{BB962C8B-B14F-4D97-AF65-F5344CB8AC3E}">
        <p14:creationId xmlns:p14="http://schemas.microsoft.com/office/powerpoint/2010/main" val="113299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verdure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greenery</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beck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stream</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eddies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whirlpools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ing</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meadow</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holm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flood plain</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torrent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violent stream</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turbid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muddy </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curbless</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no restraint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asunder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apart </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placid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gentle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p.90-91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discovered, too, that a great pleasure, an enjoyment which the horizon only bounded, lay all outside the high and spike-guarded walls of our garden: this pleasure consisted in prospect of noble summits girdling a great hill-hollow, rich in verdure and shadow; in a bright beck, full of dark stones and sparkling eddies. How different had this scene looked when I viewed it laid out beneath the iron sky of winter, stiffened in frost, shrouded with snow! – when mists as chill as death wandered to the impulse of east winds along those purple peaks, and rolled down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ing</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holm till they blended with the frozen fog of the beck! That beck itself was then a torrent, turbid and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curbless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it tore asunder the wood, and sent a raving sound through the air, often thickened with wild rain or whirling sleet; and for the forest on its banks, that showed only ranks of skeletons.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April advanced to May – a bright serene May it was; days of blue sky, placid sunshine, and soft western or southern gales filled up its duration. </a:t>
            </a:r>
          </a:p>
        </p:txBody>
      </p:sp>
    </p:spTree>
    <p:extLst>
      <p:ext uri="{BB962C8B-B14F-4D97-AF65-F5344CB8AC3E}">
        <p14:creationId xmlns:p14="http://schemas.microsoft.com/office/powerpoint/2010/main" val="123089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p.91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now vegetation matured with vigour;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shook loose its tresses; it became all green, all flowery; its greater elm, ash, and oak skeletons were restored to majestic life; woodland plants sprang up profusely in its recesses; unnumbered varieties of moss filled its hollows, and it made a strange ground-sunshine out of the wealth of its wild primrose plants: I have seen their pale gold gleam in overshadowed spots like scatterings of the sweetest lustre. All this I enjoyed often and fully, free, unwatched, and almost alone: for this unwonted liberty and pleasure there was a cause, to which it now becomes my task to advert.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Have I not described a pleasant site for a dwelling, when I speak of it as bosomed in hill and wood, and rising from the verge of a stream? Assuredly, pleasant enough, but whether healthy or not is another question.</a:t>
            </a:r>
          </a:p>
        </p:txBody>
      </p:sp>
      <p:sp>
        <p:nvSpPr>
          <p:cNvPr id="8" name="Rectangle 7"/>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vegetation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plants</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vigour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force</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profusely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plentifully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unwonted liberty-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unusual freedom</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dwelling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home</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8012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224800"/>
            <a:ext cx="830750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Which quotation best describes this image?</a:t>
            </a:r>
            <a:endPar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endParaRP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10" name="Picture 4" descr="http://janeeyreillustrated.com/Dulac_JE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3" y="1403722"/>
            <a:ext cx="3307264" cy="47985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210172" y="972820"/>
            <a:ext cx="42840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My wretched feet, flayed and swollen to lameness by the sharp air of January, began to heal</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6" name="TextBox 5"/>
          <p:cNvSpPr txBox="1"/>
          <p:nvPr/>
        </p:nvSpPr>
        <p:spPr>
          <a:xfrm>
            <a:off x="5003918" y="2213283"/>
            <a:ext cx="406828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 could now endure the play-hour passed in the garden</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 name="TextBox 6"/>
          <p:cNvSpPr txBox="1"/>
          <p:nvPr/>
        </p:nvSpPr>
        <p:spPr>
          <a:xfrm>
            <a:off x="4680199" y="5309761"/>
            <a:ext cx="43920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On Thursday afternoons (half-holidays) we now took walks, and found still sweeter flowers opening by the wayside under the hedges.</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4128022" y="3145969"/>
            <a:ext cx="494417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discovered, too, that a great pleasure lay all outside the high and spike-guarded walls of our garden: this pleasure consisted in a bright beck, full of dark stones and sparkling eddies.</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3" name="Rectangle 2"/>
          <p:cNvSpPr/>
          <p:nvPr/>
        </p:nvSpPr>
        <p:spPr>
          <a:xfrm>
            <a:off x="4128023" y="3145969"/>
            <a:ext cx="4944176" cy="1938991"/>
          </a:xfrm>
          <a:prstGeom prst="rect">
            <a:avLst/>
          </a:prstGeom>
          <a:noFill/>
          <a:ln>
            <a:solidFill>
              <a:srgbClr val="00B050"/>
            </a:solidFill>
          </a:ln>
          <a:effectLst>
            <a:glow rad="50800">
              <a:srgbClr val="00B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228A59AE-95F7-4153-9E6F-75DCFF1E8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43056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animBg="1"/>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ring xmlns="66eb2665-5259-4d07-aae6-d909f8d4f955" xsi:nil="true"/>
    <Ark_x0020_Department xmlns="9c6500c0-19b7-4dc1-a957-fb6bf8f5f217">English Mastery</Ark_x0020_Depart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3EF5836-6B1C-4885-ABB9-D0ECF25B20AE}">
  <ds:schemaRefs>
    <ds:schemaRef ds:uri="http://schemas.microsoft.com/sharepoint/v3/contenttype/forms"/>
  </ds:schemaRefs>
</ds:datastoreItem>
</file>

<file path=customXml/itemProps2.xml><?xml version="1.0" encoding="utf-8"?>
<ds:datastoreItem xmlns:ds="http://schemas.openxmlformats.org/officeDocument/2006/customXml" ds:itemID="{9F4BA8B8-BB7F-4619-A80E-CF3D813F30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BA21D2-B5E2-4418-A950-0B2F87414152}">
  <ds:schemaRefs>
    <ds:schemaRef ds:uri="http://purl.org/dc/dcmitype/"/>
    <ds:schemaRef ds:uri="http://purl.org/dc/elements/1.1/"/>
    <ds:schemaRef ds:uri="9c6500c0-19b7-4dc1-a957-fb6bf8f5f217"/>
    <ds:schemaRef ds:uri="66eb2665-5259-4d07-aae6-d909f8d4f955"/>
    <ds:schemaRef ds:uri="http://schemas.microsoft.com/office/2006/metadata/properties"/>
    <ds:schemaRef ds:uri="http://schemas.microsoft.com/sharepoint/v3"/>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b64db6f3-d8b6-4520-ae13-60ac2c110106"/>
  </ds:schemaRefs>
</ds:datastoreItem>
</file>

<file path=docProps/app.xml><?xml version="1.0" encoding="utf-8"?>
<Properties xmlns="http://schemas.openxmlformats.org/officeDocument/2006/extended-properties" xmlns:vt="http://schemas.openxmlformats.org/officeDocument/2006/docPropsVTypes">
  <Template>Office Theme</Template>
  <TotalTime>107</TotalTime>
  <Words>2887</Words>
  <Application>Microsoft Office PowerPoint</Application>
  <PresentationFormat>On-screen Show (4:3)</PresentationFormat>
  <Paragraphs>276</Paragraphs>
  <Slides>21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Century Gothic</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time!</vt:lpstr>
      <vt:lpstr>Quiz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6</cp:revision>
  <dcterms:created xsi:type="dcterms:W3CDTF">2021-06-09T08:23:30Z</dcterms:created>
  <dcterms:modified xsi:type="dcterms:W3CDTF">2022-06-14T08:49:54Z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