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2"/>
  </p:notesMasterIdLst>
  <p:handoutMasterIdLst>
    <p:handoutMasterId r:id="rId23"/>
  </p:handoutMasterIdLst>
  <p:sldIdLst>
    <p:sldId id="283" r:id="rId4"/>
    <p:sldId id="266" r:id="rId5"/>
    <p:sldId id="259" r:id="rId6"/>
    <p:sldId id="273" r:id="rId7"/>
    <p:sldId id="260" r:id="rId8"/>
    <p:sldId id="271" r:id="rId9"/>
    <p:sldId id="282" r:id="rId10"/>
    <p:sldId id="274" r:id="rId11"/>
    <p:sldId id="275" r:id="rId12"/>
    <p:sldId id="276" r:id="rId13"/>
    <p:sldId id="265" r:id="rId14"/>
    <p:sldId id="269" r:id="rId15"/>
    <p:sldId id="270" r:id="rId16"/>
    <p:sldId id="267" r:id="rId17"/>
    <p:sldId id="278" r:id="rId18"/>
    <p:sldId id="279" r:id="rId19"/>
    <p:sldId id="280" r:id="rId20"/>
    <p:sldId id="281"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634" autoAdjust="0"/>
  </p:normalViewPr>
  <p:slideViewPr>
    <p:cSldViewPr snapToGrid="0">
      <p:cViewPr varScale="1">
        <p:scale>
          <a:sx n="51" d="100"/>
          <a:sy n="51"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3E98EDE-5A2E-4145-ADE6-B0226B700E9D}" type="datetimeFigureOut">
              <a:rPr lang="en-GB" smtClean="0"/>
              <a:t>24/11/2015</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91FC6EF-141E-47FC-B7B7-F0676E54B784}" type="slidenum">
              <a:rPr lang="en-GB" smtClean="0"/>
              <a:t>‹#›</a:t>
            </a:fld>
            <a:endParaRPr lang="en-GB"/>
          </a:p>
        </p:txBody>
      </p:sp>
    </p:spTree>
    <p:extLst>
      <p:ext uri="{BB962C8B-B14F-4D97-AF65-F5344CB8AC3E}">
        <p14:creationId xmlns:p14="http://schemas.microsoft.com/office/powerpoint/2010/main" val="96188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53AA751-31D4-425E-8502-0EF058733568}" type="datetimeFigureOut">
              <a:rPr lang="en-GB" smtClean="0"/>
              <a:t>24/11/2015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202C65F-D10E-4FD8-A39B-BC8661A7924C}" type="slidenum">
              <a:rPr lang="en-GB" smtClean="0"/>
              <a:t>‹#›</a:t>
            </a:fld>
            <a:endParaRPr lang="en-GB"/>
          </a:p>
        </p:txBody>
      </p:sp>
    </p:spTree>
    <p:extLst>
      <p:ext uri="{BB962C8B-B14F-4D97-AF65-F5344CB8AC3E}">
        <p14:creationId xmlns:p14="http://schemas.microsoft.com/office/powerpoint/2010/main" val="103566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02C65F-D10E-4FD8-A39B-BC8661A7924C}" type="slidenum">
              <a:rPr lang="en-GB" smtClean="0"/>
              <a:t>4</a:t>
            </a:fld>
            <a:endParaRPr lang="en-GB"/>
          </a:p>
        </p:txBody>
      </p:sp>
    </p:spTree>
    <p:extLst>
      <p:ext uri="{BB962C8B-B14F-4D97-AF65-F5344CB8AC3E}">
        <p14:creationId xmlns:p14="http://schemas.microsoft.com/office/powerpoint/2010/main" val="151157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Moral</a:t>
            </a:r>
            <a:r>
              <a:rPr lang="en-GB" baseline="0" dirty="0" smtClean="0"/>
              <a:t> compromises: Claudius trying to pray  but failing;  Gertrude doesn’t want to think about her infidelity until Ham forces it on her; </a:t>
            </a:r>
            <a:r>
              <a:rPr lang="en-GB" baseline="0" dirty="0" err="1" smtClean="0"/>
              <a:t>Fortinbras</a:t>
            </a:r>
            <a:r>
              <a:rPr lang="en-GB" baseline="0" dirty="0" smtClean="0"/>
              <a:t> is bought off by being offered safe passage to attack somebody else; Claudius sees Ham’s mourning is excessive; Laertes persuaded to revenge through poison and trickery</a:t>
            </a:r>
          </a:p>
          <a:p>
            <a:pPr marL="228600" indent="-228600">
              <a:buAutoNum type="arabicPeriod"/>
            </a:pPr>
            <a:r>
              <a:rPr lang="en-GB" baseline="0" dirty="0" smtClean="0"/>
              <a:t>Futility: none of Claudius’ plots work; hiding and eavesdropping cause further disguise and then the death of Polonius; All the advice other characters give to each other/ all Hamlet’s thinking has ZERO effect!!  R and G easily fooled and sent to their deaths; the final plot goes horribly wrong and everyone dies. </a:t>
            </a:r>
            <a:endParaRPr lang="en-GB" dirty="0"/>
          </a:p>
        </p:txBody>
      </p:sp>
      <p:sp>
        <p:nvSpPr>
          <p:cNvPr id="4" name="Slide Number Placeholder 3"/>
          <p:cNvSpPr>
            <a:spLocks noGrp="1"/>
          </p:cNvSpPr>
          <p:nvPr>
            <p:ph type="sldNum" sz="quarter" idx="10"/>
          </p:nvPr>
        </p:nvSpPr>
        <p:spPr/>
        <p:txBody>
          <a:bodyPr/>
          <a:lstStyle/>
          <a:p>
            <a:fld id="{4202C65F-D10E-4FD8-A39B-BC8661A7924C}" type="slidenum">
              <a:rPr lang="en-GB" smtClean="0"/>
              <a:t>17</a:t>
            </a:fld>
            <a:endParaRPr lang="en-GB"/>
          </a:p>
        </p:txBody>
      </p:sp>
    </p:spTree>
    <p:extLst>
      <p:ext uri="{BB962C8B-B14F-4D97-AF65-F5344CB8AC3E}">
        <p14:creationId xmlns:p14="http://schemas.microsoft.com/office/powerpoint/2010/main" val="361844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C0DD99-939D-4A8D-BE0E-7C2233794F22}"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406603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C0DD99-939D-4A8D-BE0E-7C2233794F22}"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3530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C0DD99-939D-4A8D-BE0E-7C2233794F22}"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167248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C0DD99-939D-4A8D-BE0E-7C2233794F22}"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402923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0DD99-939D-4A8D-BE0E-7C2233794F22}"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212995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C0DD99-939D-4A8D-BE0E-7C2233794F22}" type="datetimeFigureOut">
              <a:rPr lang="en-GB" smtClean="0"/>
              <a:t>24/11/2015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186497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CC0DD99-939D-4A8D-BE0E-7C2233794F22}" type="datetimeFigureOut">
              <a:rPr lang="en-GB" smtClean="0"/>
              <a:t>24/11/2015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362148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C0DD99-939D-4A8D-BE0E-7C2233794F22}" type="datetimeFigureOut">
              <a:rPr lang="en-GB" smtClean="0"/>
              <a:t>24/11/2015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28180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0DD99-939D-4A8D-BE0E-7C2233794F22}" type="datetimeFigureOut">
              <a:rPr lang="en-GB" smtClean="0"/>
              <a:t>24/11/2015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203084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0DD99-939D-4A8D-BE0E-7C2233794F22}" type="datetimeFigureOut">
              <a:rPr lang="en-GB" smtClean="0"/>
              <a:t>24/11/2015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312187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0DD99-939D-4A8D-BE0E-7C2233794F22}" type="datetimeFigureOut">
              <a:rPr lang="en-GB" smtClean="0"/>
              <a:t>24/11/2015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79ADDF-00E1-4B88-8A1E-BB2439DCCE60}" type="slidenum">
              <a:rPr lang="en-GB" smtClean="0"/>
              <a:t>‹#›</a:t>
            </a:fld>
            <a:endParaRPr lang="en-GB"/>
          </a:p>
        </p:txBody>
      </p:sp>
    </p:spTree>
    <p:extLst>
      <p:ext uri="{BB962C8B-B14F-4D97-AF65-F5344CB8AC3E}">
        <p14:creationId xmlns:p14="http://schemas.microsoft.com/office/powerpoint/2010/main" val="312956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0DD99-939D-4A8D-BE0E-7C2233794F22}" type="datetimeFigureOut">
              <a:rPr lang="en-GB" smtClean="0"/>
              <a:t>24/11/2015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9ADDF-00E1-4B88-8A1E-BB2439DCCE60}" type="slidenum">
              <a:rPr lang="en-GB" smtClean="0"/>
              <a:t>‹#›</a:t>
            </a:fld>
            <a:endParaRPr lang="en-GB"/>
          </a:p>
        </p:txBody>
      </p:sp>
    </p:spTree>
    <p:extLst>
      <p:ext uri="{BB962C8B-B14F-4D97-AF65-F5344CB8AC3E}">
        <p14:creationId xmlns:p14="http://schemas.microsoft.com/office/powerpoint/2010/main" val="281722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GB" dirty="0"/>
              <a:t>O, that this too solid flesh would melt/ Or that the Everlasting had not </a:t>
            </a:r>
            <a:r>
              <a:rPr lang="en-GB" dirty="0" err="1"/>
              <a:t>fix'd</a:t>
            </a:r>
            <a:r>
              <a:rPr lang="en-GB" dirty="0"/>
              <a:t>/ His canon '</a:t>
            </a:r>
            <a:r>
              <a:rPr lang="en-GB" dirty="0" err="1"/>
              <a:t>gainst</a:t>
            </a:r>
            <a:r>
              <a:rPr lang="en-GB" dirty="0"/>
              <a:t> self-slaughter</a:t>
            </a:r>
            <a:r>
              <a:rPr lang="en-GB" dirty="0" smtClean="0"/>
              <a:t>! (1.2)</a:t>
            </a:r>
          </a:p>
          <a:p>
            <a:pPr marL="0" indent="0">
              <a:buNone/>
            </a:pPr>
            <a:endParaRPr lang="en-GB" dirty="0"/>
          </a:p>
          <a:p>
            <a:pPr marL="0" indent="0">
              <a:buNone/>
            </a:pPr>
            <a:r>
              <a:rPr lang="en-GB" dirty="0" smtClean="0"/>
              <a:t>‘the funeral baked meats/ Did coldly furnish the marriage table. (1.2)</a:t>
            </a:r>
          </a:p>
          <a:p>
            <a:pPr marL="0" indent="0">
              <a:buNone/>
            </a:pPr>
            <a:endParaRPr lang="en-GB" dirty="0"/>
          </a:p>
          <a:p>
            <a:pPr marL="0" indent="0">
              <a:buNone/>
            </a:pPr>
            <a:r>
              <a:rPr lang="en-GB" dirty="0" smtClean="0"/>
              <a:t>‘the dread of something after death/ (the undiscovered country…)  (3.1)</a:t>
            </a:r>
          </a:p>
          <a:p>
            <a:pPr marL="0" indent="0">
              <a:buNone/>
            </a:pPr>
            <a:endParaRPr lang="en-GB" dirty="0" smtClean="0"/>
          </a:p>
          <a:p>
            <a:pPr marL="0" indent="0">
              <a:buNone/>
            </a:pPr>
            <a:r>
              <a:rPr lang="en-GB" dirty="0" smtClean="0"/>
              <a:t>‘Nothing but to show you how a king may go progress through a beggar.’ (4.3)</a:t>
            </a:r>
          </a:p>
          <a:p>
            <a:pPr marL="0" indent="0">
              <a:buNone/>
            </a:pPr>
            <a:endParaRPr lang="en-GB" dirty="0"/>
          </a:p>
          <a:p>
            <a:pPr marL="0" indent="0">
              <a:buNone/>
            </a:pPr>
            <a:r>
              <a:rPr lang="en-GB" dirty="0" smtClean="0"/>
              <a:t>‘I see the imminent death of twenty thousand men/ That for a fantasy and a trick of fame/ Go to their graves like beds.’ (4.4)</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4" name="Title 3"/>
          <p:cNvSpPr>
            <a:spLocks noGrp="1"/>
          </p:cNvSpPr>
          <p:nvPr>
            <p:ph type="title"/>
          </p:nvPr>
        </p:nvSpPr>
        <p:spPr/>
        <p:txBody>
          <a:bodyPr>
            <a:normAutofit fontScale="90000"/>
          </a:bodyPr>
          <a:lstStyle/>
          <a:p>
            <a:r>
              <a:rPr lang="en-GB" dirty="0" smtClean="0"/>
              <a:t>How do these five quotes contribute towards our understanding of Hamlet’s feelings about death? </a:t>
            </a:r>
            <a:endParaRPr lang="en-GB" dirty="0"/>
          </a:p>
        </p:txBody>
      </p:sp>
    </p:spTree>
    <p:extLst>
      <p:ext uri="{BB962C8B-B14F-4D97-AF65-F5344CB8AC3E}">
        <p14:creationId xmlns:p14="http://schemas.microsoft.com/office/powerpoint/2010/main" val="49798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5.1 61-205 </a:t>
            </a:r>
            <a:endParaRPr lang="en-GB" dirty="0"/>
          </a:p>
        </p:txBody>
      </p:sp>
      <p:sp>
        <p:nvSpPr>
          <p:cNvPr id="3" name="Content Placeholder 2"/>
          <p:cNvSpPr>
            <a:spLocks noGrp="1"/>
          </p:cNvSpPr>
          <p:nvPr>
            <p:ph idx="1"/>
          </p:nvPr>
        </p:nvSpPr>
        <p:spPr/>
        <p:txBody>
          <a:bodyPr/>
          <a:lstStyle/>
          <a:p>
            <a:r>
              <a:rPr lang="en-GB" dirty="0" smtClean="0"/>
              <a:t>What evidence do we get that Hamlet has changed?</a:t>
            </a:r>
          </a:p>
          <a:p>
            <a:r>
              <a:rPr lang="en-GB" dirty="0" smtClean="0"/>
              <a:t>What evidence do we get that he is still the same?</a:t>
            </a:r>
          </a:p>
          <a:p>
            <a:r>
              <a:rPr lang="en-GB" dirty="0"/>
              <a:t>How does the gravedigger’s view of death contrast </a:t>
            </a:r>
            <a:r>
              <a:rPr lang="en-GB" dirty="0" smtClean="0"/>
              <a:t>with that of </a:t>
            </a:r>
            <a:r>
              <a:rPr lang="en-GB" dirty="0"/>
              <a:t>Hamlet’s</a:t>
            </a:r>
            <a:r>
              <a:rPr lang="en-GB" dirty="0" smtClean="0"/>
              <a:t>?</a:t>
            </a:r>
          </a:p>
          <a:p>
            <a:r>
              <a:rPr lang="en-GB" dirty="0" smtClean="0"/>
              <a:t>How does Hamlet express disgust for the physical corruption/ decay of the body that happens we die? </a:t>
            </a:r>
          </a:p>
          <a:p>
            <a:r>
              <a:rPr lang="en-GB" dirty="0" smtClean="0"/>
              <a:t>What does Hamlet begin to realise about death (and life) at this point in the play?</a:t>
            </a:r>
          </a:p>
        </p:txBody>
      </p:sp>
    </p:spTree>
    <p:extLst>
      <p:ext uri="{BB962C8B-B14F-4D97-AF65-F5344CB8AC3E}">
        <p14:creationId xmlns:p14="http://schemas.microsoft.com/office/powerpoint/2010/main" val="3025578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2693" y="877374"/>
            <a:ext cx="6096000" cy="3429000"/>
          </a:xfrm>
          <a:prstGeom prst="rect">
            <a:avLst/>
          </a:prstGeom>
        </p:spPr>
      </p:pic>
      <p:sp>
        <p:nvSpPr>
          <p:cNvPr id="3" name="TextBox 2"/>
          <p:cNvSpPr txBox="1"/>
          <p:nvPr/>
        </p:nvSpPr>
        <p:spPr>
          <a:xfrm>
            <a:off x="3181082" y="4906852"/>
            <a:ext cx="7083380" cy="954107"/>
          </a:xfrm>
          <a:prstGeom prst="rect">
            <a:avLst/>
          </a:prstGeom>
          <a:noFill/>
        </p:spPr>
        <p:txBody>
          <a:bodyPr wrap="square" rtlCol="0">
            <a:spAutoFit/>
          </a:bodyPr>
          <a:lstStyle/>
          <a:p>
            <a:pPr algn="ctr"/>
            <a:r>
              <a:rPr lang="en-GB" sz="2800" dirty="0" smtClean="0"/>
              <a:t>Why do you think this has become such an iconic image? </a:t>
            </a:r>
            <a:endParaRPr lang="en-GB" sz="2800" dirty="0"/>
          </a:p>
        </p:txBody>
      </p:sp>
    </p:spTree>
    <p:extLst>
      <p:ext uri="{BB962C8B-B14F-4D97-AF65-F5344CB8AC3E}">
        <p14:creationId xmlns:p14="http://schemas.microsoft.com/office/powerpoint/2010/main" val="3564180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Death obsessed? (</a:t>
            </a:r>
            <a:r>
              <a:rPr lang="en-GB" dirty="0" smtClean="0"/>
              <a:t>AO5: </a:t>
            </a:r>
            <a:r>
              <a:rPr lang="en-GB" dirty="0" smtClean="0"/>
              <a:t>critical opinions)</a:t>
            </a:r>
            <a:endParaRPr lang="en-GB" dirty="0"/>
          </a:p>
        </p:txBody>
      </p:sp>
      <p:sp>
        <p:nvSpPr>
          <p:cNvPr id="3" name="Content Placeholder 2"/>
          <p:cNvSpPr>
            <a:spLocks noGrp="1"/>
          </p:cNvSpPr>
          <p:nvPr>
            <p:ph idx="1"/>
          </p:nvPr>
        </p:nvSpPr>
        <p:spPr>
          <a:xfrm>
            <a:off x="708338" y="1790163"/>
            <a:ext cx="10645462" cy="4386800"/>
          </a:xfrm>
        </p:spPr>
        <p:txBody>
          <a:bodyPr>
            <a:normAutofit/>
          </a:bodyPr>
          <a:lstStyle/>
          <a:p>
            <a:pPr marL="0" indent="0">
              <a:buNone/>
            </a:pPr>
            <a:r>
              <a:rPr lang="en-GB" dirty="0" smtClean="0"/>
              <a:t>G</a:t>
            </a:r>
            <a:r>
              <a:rPr lang="en-GB" dirty="0"/>
              <a:t>. Wilson </a:t>
            </a:r>
            <a:r>
              <a:rPr lang="en-GB" dirty="0" smtClean="0"/>
              <a:t>Knight</a:t>
            </a:r>
            <a:r>
              <a:rPr lang="en-GB" dirty="0"/>
              <a:t> </a:t>
            </a:r>
            <a:r>
              <a:rPr lang="en-GB" dirty="0" smtClean="0"/>
              <a:t>notes: </a:t>
            </a:r>
            <a:r>
              <a:rPr lang="en-GB" dirty="0" smtClean="0">
                <a:solidFill>
                  <a:schemeClr val="accent1">
                    <a:lumMod val="75000"/>
                  </a:schemeClr>
                </a:solidFill>
              </a:rPr>
              <a:t>"Death </a:t>
            </a:r>
            <a:r>
              <a:rPr lang="en-GB" dirty="0">
                <a:solidFill>
                  <a:schemeClr val="accent1">
                    <a:lumMod val="75000"/>
                  </a:schemeClr>
                </a:solidFill>
              </a:rPr>
              <a:t>is over the whole play. Polonius and Ophelia die during the action, and Ophelia is buried before our eyes. Hamlet arranges the deaths of Rosencrantz and Guildenstern. The plot is set in motion by the murder of Hamlet's father, and the play opens with the apparition of the Ghost." </a:t>
            </a:r>
            <a:endParaRPr lang="en-GB" dirty="0" smtClean="0">
              <a:solidFill>
                <a:schemeClr val="accent1">
                  <a:lumMod val="75000"/>
                </a:schemeClr>
              </a:solidFill>
            </a:endParaRPr>
          </a:p>
          <a:p>
            <a:pPr marL="0" indent="0">
              <a:buNone/>
            </a:pPr>
            <a:r>
              <a:rPr lang="en-GB" dirty="0" smtClean="0"/>
              <a:t>A.C</a:t>
            </a:r>
            <a:r>
              <a:rPr lang="en-GB" dirty="0"/>
              <a:t>. Bradley </a:t>
            </a:r>
            <a:r>
              <a:rPr lang="en-GB" dirty="0" smtClean="0">
                <a:solidFill>
                  <a:srgbClr val="7030A0"/>
                </a:solidFill>
              </a:rPr>
              <a:t>points out that, </a:t>
            </a:r>
            <a:r>
              <a:rPr lang="en-GB" dirty="0">
                <a:solidFill>
                  <a:srgbClr val="7030A0"/>
                </a:solidFill>
              </a:rPr>
              <a:t>in his very first long speech of the play, "Oh that this too solid </a:t>
            </a:r>
            <a:r>
              <a:rPr lang="en-GB" dirty="0" smtClean="0">
                <a:solidFill>
                  <a:srgbClr val="7030A0"/>
                </a:solidFill>
              </a:rPr>
              <a:t>flesh…" </a:t>
            </a:r>
            <a:r>
              <a:rPr lang="en-GB" dirty="0">
                <a:solidFill>
                  <a:srgbClr val="7030A0"/>
                </a:solidFill>
              </a:rPr>
              <a:t>Hamlet seems on the verge of total despair, kept from suicide by the simple fact of spiritual awe. He is in the strange position of both wishing for death and fearing it intensely, and this double pressure gives the play much of its drama.</a:t>
            </a:r>
          </a:p>
        </p:txBody>
      </p:sp>
    </p:spTree>
    <p:extLst>
      <p:ext uri="{BB962C8B-B14F-4D97-AF65-F5344CB8AC3E}">
        <p14:creationId xmlns:p14="http://schemas.microsoft.com/office/powerpoint/2010/main" val="196778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Hamlet and death…key points</a:t>
            </a:r>
            <a:endParaRPr lang="en-GB" dirty="0"/>
          </a:p>
        </p:txBody>
      </p:sp>
      <p:sp>
        <p:nvSpPr>
          <p:cNvPr id="3" name="Content Placeholder 2"/>
          <p:cNvSpPr>
            <a:spLocks noGrp="1"/>
          </p:cNvSpPr>
          <p:nvPr>
            <p:ph idx="1"/>
          </p:nvPr>
        </p:nvSpPr>
        <p:spPr/>
        <p:txBody>
          <a:bodyPr>
            <a:normAutofit/>
          </a:bodyPr>
          <a:lstStyle/>
          <a:p>
            <a:r>
              <a:rPr lang="en-GB" b="1" dirty="0" smtClean="0"/>
              <a:t>Fascinated by physicality of the body</a:t>
            </a:r>
            <a:r>
              <a:rPr lang="en-GB" dirty="0" smtClean="0"/>
              <a:t>; we are flesh and bone in the end (so subject to/slave to physical desires as much, if note more, than spiritual ones)</a:t>
            </a:r>
          </a:p>
          <a:p>
            <a:r>
              <a:rPr lang="en-GB" dirty="0" smtClean="0"/>
              <a:t>Hamlet values </a:t>
            </a:r>
            <a:r>
              <a:rPr lang="en-GB" b="1" dirty="0" smtClean="0"/>
              <a:t>intellect, thought, spirituality </a:t>
            </a:r>
            <a:r>
              <a:rPr lang="en-GB" dirty="0" smtClean="0"/>
              <a:t>but is arguably </a:t>
            </a:r>
            <a:r>
              <a:rPr lang="en-GB" b="1" dirty="0" smtClean="0"/>
              <a:t>disgusted with the physical realities </a:t>
            </a:r>
            <a:r>
              <a:rPr lang="en-GB" dirty="0" smtClean="0"/>
              <a:t>of life</a:t>
            </a:r>
          </a:p>
          <a:p>
            <a:r>
              <a:rPr lang="en-GB" dirty="0" smtClean="0"/>
              <a:t>Recognises our </a:t>
            </a:r>
            <a:r>
              <a:rPr lang="en-GB" b="1" dirty="0" smtClean="0"/>
              <a:t>intellect</a:t>
            </a:r>
            <a:r>
              <a:rPr lang="en-GB" dirty="0" smtClean="0"/>
              <a:t> (however mighty) is connected to an unruly and </a:t>
            </a:r>
            <a:r>
              <a:rPr lang="en-GB" b="1" dirty="0" smtClean="0"/>
              <a:t>decomposing </a:t>
            </a:r>
            <a:r>
              <a:rPr lang="en-GB" dirty="0" smtClean="0"/>
              <a:t>machine </a:t>
            </a:r>
          </a:p>
          <a:p>
            <a:r>
              <a:rPr lang="en-GB" dirty="0" smtClean="0"/>
              <a:t>Hamlet fascinated by </a:t>
            </a:r>
            <a:r>
              <a:rPr lang="en-GB" dirty="0" err="1" smtClean="0"/>
              <a:t>Yorick</a:t>
            </a:r>
            <a:r>
              <a:rPr lang="en-GB" dirty="0" smtClean="0"/>
              <a:t> because he wonders how </a:t>
            </a:r>
            <a:r>
              <a:rPr lang="en-GB" dirty="0" err="1" smtClean="0"/>
              <a:t>Yorick’s</a:t>
            </a:r>
            <a:r>
              <a:rPr lang="en-GB" dirty="0" smtClean="0"/>
              <a:t> skull can really be </a:t>
            </a:r>
            <a:r>
              <a:rPr lang="en-GB" dirty="0" err="1" smtClean="0"/>
              <a:t>Yorick’s</a:t>
            </a:r>
            <a:r>
              <a:rPr lang="en-GB" dirty="0" smtClean="0"/>
              <a:t> skull? Does a piece of </a:t>
            </a:r>
            <a:r>
              <a:rPr lang="en-GB" b="1" dirty="0" smtClean="0"/>
              <a:t>dead earth, a skull</a:t>
            </a:r>
            <a:r>
              <a:rPr lang="en-GB" dirty="0" smtClean="0"/>
              <a:t>, really have a connection to a </a:t>
            </a:r>
            <a:r>
              <a:rPr lang="en-GB" b="1" dirty="0" smtClean="0"/>
              <a:t>person/ a personality</a:t>
            </a:r>
            <a:r>
              <a:rPr lang="en-GB" dirty="0" smtClean="0"/>
              <a:t>?</a:t>
            </a:r>
          </a:p>
        </p:txBody>
      </p:sp>
    </p:spTree>
    <p:extLst>
      <p:ext uri="{BB962C8B-B14F-4D97-AF65-F5344CB8AC3E}">
        <p14:creationId xmlns:p14="http://schemas.microsoft.com/office/powerpoint/2010/main" val="2271553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GB" dirty="0"/>
              <a:t>O, that this too solid flesh would melt/ Or that the Everlasting had not </a:t>
            </a:r>
            <a:r>
              <a:rPr lang="en-GB" dirty="0" err="1"/>
              <a:t>fix'd</a:t>
            </a:r>
            <a:r>
              <a:rPr lang="en-GB" dirty="0"/>
              <a:t>/ His canon '</a:t>
            </a:r>
            <a:r>
              <a:rPr lang="en-GB" dirty="0" err="1"/>
              <a:t>gainst</a:t>
            </a:r>
            <a:r>
              <a:rPr lang="en-GB" dirty="0"/>
              <a:t> self-slaughter</a:t>
            </a:r>
            <a:r>
              <a:rPr lang="en-GB" dirty="0" smtClean="0"/>
              <a:t>! (1.2)</a:t>
            </a:r>
          </a:p>
          <a:p>
            <a:pPr marL="0" indent="0">
              <a:buNone/>
            </a:pPr>
            <a:endParaRPr lang="en-GB" dirty="0"/>
          </a:p>
          <a:p>
            <a:pPr marL="0" indent="0">
              <a:buNone/>
            </a:pPr>
            <a:r>
              <a:rPr lang="en-GB" dirty="0" smtClean="0"/>
              <a:t>‘the funeral baked meats/ Did coldly furnish the marriage table. (1.2)</a:t>
            </a:r>
          </a:p>
          <a:p>
            <a:pPr marL="0" indent="0">
              <a:buNone/>
            </a:pPr>
            <a:endParaRPr lang="en-GB" dirty="0"/>
          </a:p>
          <a:p>
            <a:pPr marL="0" indent="0">
              <a:buNone/>
            </a:pPr>
            <a:r>
              <a:rPr lang="en-GB" dirty="0" smtClean="0"/>
              <a:t>‘the dread of something after death/ (the undiscovered country…)  (3.1)</a:t>
            </a:r>
          </a:p>
          <a:p>
            <a:pPr marL="0" indent="0">
              <a:buNone/>
            </a:pPr>
            <a:endParaRPr lang="en-GB" dirty="0" smtClean="0"/>
          </a:p>
          <a:p>
            <a:pPr marL="0" indent="0">
              <a:buNone/>
            </a:pPr>
            <a:r>
              <a:rPr lang="en-GB" dirty="0" smtClean="0"/>
              <a:t>‘Nothing but to show you how a king may go progress through a beggar.’ (4.3)</a:t>
            </a:r>
          </a:p>
          <a:p>
            <a:pPr marL="0" indent="0">
              <a:buNone/>
            </a:pPr>
            <a:endParaRPr lang="en-GB" dirty="0"/>
          </a:p>
          <a:p>
            <a:pPr marL="0" indent="0">
              <a:buNone/>
            </a:pPr>
            <a:r>
              <a:rPr lang="en-GB" dirty="0" smtClean="0"/>
              <a:t>‘I see the imminent death of twenty thousand men/ That for a fantasy and a trick of fame/ Go to their graves like beds.’ (4.4)</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4" name="Title 3"/>
          <p:cNvSpPr>
            <a:spLocks noGrp="1"/>
          </p:cNvSpPr>
          <p:nvPr>
            <p:ph type="title"/>
          </p:nvPr>
        </p:nvSpPr>
        <p:spPr/>
        <p:txBody>
          <a:bodyPr>
            <a:normAutofit fontScale="90000"/>
          </a:bodyPr>
          <a:lstStyle/>
          <a:p>
            <a:r>
              <a:rPr lang="en-GB" dirty="0" smtClean="0"/>
              <a:t>How do these five quotes contribute towards our understanding of Hamlet’s feelings about death? </a:t>
            </a:r>
            <a:endParaRPr lang="en-GB" dirty="0"/>
          </a:p>
        </p:txBody>
      </p:sp>
    </p:spTree>
    <p:extLst>
      <p:ext uri="{BB962C8B-B14F-4D97-AF65-F5344CB8AC3E}">
        <p14:creationId xmlns:p14="http://schemas.microsoft.com/office/powerpoint/2010/main" val="3549679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 question – timed!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35 minutes – with text</a:t>
            </a:r>
          </a:p>
          <a:p>
            <a:r>
              <a:rPr lang="en-GB" dirty="0" smtClean="0"/>
              <a:t>Remember:</a:t>
            </a:r>
          </a:p>
          <a:p>
            <a:pPr lvl="1"/>
            <a:r>
              <a:rPr lang="en-GB" dirty="0" smtClean="0"/>
              <a:t>Brief overview of scene</a:t>
            </a:r>
          </a:p>
          <a:p>
            <a:pPr lvl="1"/>
            <a:r>
              <a:rPr lang="en-GB" dirty="0" smtClean="0"/>
              <a:t>Work through extract chronologically OR with one point per paragraph</a:t>
            </a:r>
          </a:p>
          <a:p>
            <a:pPr lvl="1"/>
            <a:r>
              <a:rPr lang="en-GB" dirty="0" smtClean="0"/>
              <a:t>Quotation – shorter the better</a:t>
            </a:r>
          </a:p>
          <a:p>
            <a:pPr lvl="1"/>
            <a:r>
              <a:rPr lang="en-GB" dirty="0" smtClean="0"/>
              <a:t>Critical terminology</a:t>
            </a:r>
          </a:p>
          <a:p>
            <a:pPr lvl="1"/>
            <a:r>
              <a:rPr lang="en-GB" dirty="0" smtClean="0"/>
              <a:t>ANALYSIS OF EFFECTS OF LANGUAGE, STRUCTURE, FORM</a:t>
            </a:r>
          </a:p>
          <a:p>
            <a:pPr lvl="1"/>
            <a:r>
              <a:rPr lang="en-GB" dirty="0" smtClean="0"/>
              <a:t>Shakespeare suggests…</a:t>
            </a:r>
          </a:p>
          <a:p>
            <a:pPr lvl="1"/>
            <a:r>
              <a:rPr lang="en-GB" dirty="0" smtClean="0"/>
              <a:t>Nominalisation/ literal language</a:t>
            </a:r>
            <a:endParaRPr lang="en-GB" dirty="0"/>
          </a:p>
          <a:p>
            <a:pPr marL="457200" lvl="1" indent="0">
              <a:buNone/>
            </a:pPr>
            <a:endParaRPr lang="en-GB" dirty="0"/>
          </a:p>
          <a:p>
            <a:pPr marL="457200" lvl="1" indent="0" algn="ctr">
              <a:buNone/>
            </a:pPr>
            <a:r>
              <a:rPr lang="en-GB" b="1" u="sng" dirty="0" smtClean="0"/>
              <a:t>How does language contribute towards our understanding of character, idea and plot?</a:t>
            </a:r>
          </a:p>
        </p:txBody>
      </p:sp>
    </p:spTree>
    <p:extLst>
      <p:ext uri="{BB962C8B-B14F-4D97-AF65-F5344CB8AC3E}">
        <p14:creationId xmlns:p14="http://schemas.microsoft.com/office/powerpoint/2010/main" val="3818177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5.1 206-end</a:t>
            </a:r>
            <a:endParaRPr lang="en-GB" dirty="0"/>
          </a:p>
        </p:txBody>
      </p:sp>
      <p:sp>
        <p:nvSpPr>
          <p:cNvPr id="3" name="Content Placeholder 2"/>
          <p:cNvSpPr>
            <a:spLocks noGrp="1"/>
          </p:cNvSpPr>
          <p:nvPr>
            <p:ph idx="1"/>
          </p:nvPr>
        </p:nvSpPr>
        <p:spPr/>
        <p:txBody>
          <a:bodyPr/>
          <a:lstStyle/>
          <a:p>
            <a:r>
              <a:rPr lang="en-GB" dirty="0" smtClean="0"/>
              <a:t>How does the placement of Ophelia’s funeral after the graveyard sequence serve to highlight the absurdity/futility of ‘society’ in the play?</a:t>
            </a:r>
          </a:p>
          <a:p>
            <a:r>
              <a:rPr lang="en-GB" dirty="0" smtClean="0"/>
              <a:t>Why does Hamlet say, ‘This is I,/Hamlet the Dane.’?</a:t>
            </a:r>
          </a:p>
          <a:p>
            <a:r>
              <a:rPr lang="en-GB" dirty="0" smtClean="0"/>
              <a:t>How should the audience respond to the fight between Laertes and Hamlet?</a:t>
            </a:r>
          </a:p>
          <a:p>
            <a:r>
              <a:rPr lang="en-GB" dirty="0" smtClean="0"/>
              <a:t>Whose feelings for Ophelia seem more genuine and why?</a:t>
            </a:r>
          </a:p>
          <a:p>
            <a:pPr marL="0" indent="0">
              <a:buNone/>
            </a:pPr>
            <a:endParaRPr lang="en-GB" dirty="0"/>
          </a:p>
        </p:txBody>
      </p:sp>
    </p:spTree>
    <p:extLst>
      <p:ext uri="{BB962C8B-B14F-4D97-AF65-F5344CB8AC3E}">
        <p14:creationId xmlns:p14="http://schemas.microsoft.com/office/powerpoint/2010/main" val="488484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importance of this scene…AO5 CRITIC (Nicholas Marsh)</a:t>
            </a:r>
            <a:endParaRPr lang="en-GB" dirty="0"/>
          </a:p>
        </p:txBody>
      </p:sp>
      <p:sp>
        <p:nvSpPr>
          <p:cNvPr id="3" name="Content Placeholder 2"/>
          <p:cNvSpPr>
            <a:spLocks noGrp="1"/>
          </p:cNvSpPr>
          <p:nvPr>
            <p:ph idx="1"/>
          </p:nvPr>
        </p:nvSpPr>
        <p:spPr>
          <a:xfrm>
            <a:off x="838200" y="1880489"/>
            <a:ext cx="10031569" cy="4351338"/>
          </a:xfrm>
        </p:spPr>
        <p:txBody>
          <a:bodyPr>
            <a:normAutofit fontScale="92500" lnSpcReduction="20000"/>
          </a:bodyPr>
          <a:lstStyle/>
          <a:p>
            <a:pPr marL="0" indent="0">
              <a:buNone/>
            </a:pPr>
            <a:r>
              <a:rPr lang="en-GB" dirty="0" smtClean="0"/>
              <a:t>This scene has two elements which are present in the rest of the play as a whole:</a:t>
            </a:r>
          </a:p>
          <a:p>
            <a:pPr marL="514350" indent="-514350">
              <a:buFont typeface="+mj-lt"/>
              <a:buAutoNum type="arabicPeriod"/>
            </a:pPr>
            <a:r>
              <a:rPr lang="en-GB" dirty="0" smtClean="0"/>
              <a:t>Society operates by compromising between public/moral laws and the brute facts of power, greed and lust. As a result, society is tainted and can only produce a mixture of good and evil, or the pretence of good covering evil. The play is full of moral compromises.</a:t>
            </a:r>
          </a:p>
          <a:p>
            <a:pPr marL="514350" indent="-514350">
              <a:buFont typeface="+mj-lt"/>
              <a:buAutoNum type="arabicPeriod"/>
            </a:pPr>
            <a:r>
              <a:rPr lang="en-GB" dirty="0" smtClean="0"/>
              <a:t>The complications of society (including people’s attitudes interpretations of each other’s motives, subterfuges </a:t>
            </a:r>
            <a:r>
              <a:rPr lang="en-GB" dirty="0" err="1" smtClean="0"/>
              <a:t>etc</a:t>
            </a:r>
            <a:r>
              <a:rPr lang="en-GB" dirty="0" smtClean="0"/>
              <a:t>) are shown to be futile and irrelevant to the eventual outcome. </a:t>
            </a:r>
          </a:p>
          <a:p>
            <a:pPr marL="514350" indent="-514350">
              <a:buFont typeface="+mj-lt"/>
              <a:buAutoNum type="arabicPeriod"/>
            </a:pPr>
            <a:endParaRPr lang="en-GB" dirty="0"/>
          </a:p>
          <a:p>
            <a:pPr marL="0" indent="0">
              <a:buNone/>
            </a:pPr>
            <a:r>
              <a:rPr lang="en-GB" dirty="0" smtClean="0">
                <a:solidFill>
                  <a:srgbClr val="00B050"/>
                </a:solidFill>
              </a:rPr>
              <a:t>QUESTION: Where do we see these ideas in this scene and elsewhere in the play?</a:t>
            </a:r>
            <a:endParaRPr lang="en-GB" dirty="0">
              <a:solidFill>
                <a:srgbClr val="00B050"/>
              </a:solidFill>
            </a:endParaRPr>
          </a:p>
        </p:txBody>
      </p:sp>
    </p:spTree>
    <p:extLst>
      <p:ext uri="{BB962C8B-B14F-4D97-AF65-F5344CB8AC3E}">
        <p14:creationId xmlns:p14="http://schemas.microsoft.com/office/powerpoint/2010/main" val="4236649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question!</a:t>
            </a:r>
            <a:endParaRPr lang="en-GB" dirty="0"/>
          </a:p>
        </p:txBody>
      </p:sp>
      <p:sp>
        <p:nvSpPr>
          <p:cNvPr id="3" name="Content Placeholder 2"/>
          <p:cNvSpPr>
            <a:spLocks noGrp="1"/>
          </p:cNvSpPr>
          <p:nvPr>
            <p:ph idx="1"/>
          </p:nvPr>
        </p:nvSpPr>
        <p:spPr>
          <a:xfrm>
            <a:off x="838200" y="1825625"/>
            <a:ext cx="5946648" cy="4351338"/>
          </a:xfrm>
        </p:spPr>
        <p:txBody>
          <a:bodyPr/>
          <a:lstStyle/>
          <a:p>
            <a:r>
              <a:rPr lang="en-GB" dirty="0" smtClean="0"/>
              <a:t>So, you are Hamlet – what are you going to do now? How are you going to resolve events, but also your own mind?</a:t>
            </a:r>
          </a:p>
          <a:p>
            <a:r>
              <a:rPr lang="en-GB" dirty="0" smtClean="0"/>
              <a:t>Talk me through it… </a:t>
            </a:r>
            <a:endParaRPr lang="en-GB" dirty="0"/>
          </a:p>
        </p:txBody>
      </p:sp>
      <p:pic>
        <p:nvPicPr>
          <p:cNvPr id="4" name="Picture 3"/>
          <p:cNvPicPr>
            <a:picLocks noChangeAspect="1"/>
          </p:cNvPicPr>
          <p:nvPr/>
        </p:nvPicPr>
        <p:blipFill>
          <a:blip r:embed="rId2"/>
          <a:stretch>
            <a:fillRect/>
          </a:stretch>
        </p:blipFill>
        <p:spPr>
          <a:xfrm>
            <a:off x="6784848" y="529717"/>
            <a:ext cx="4527804" cy="5282438"/>
          </a:xfrm>
          <a:prstGeom prst="rect">
            <a:avLst/>
          </a:prstGeom>
        </p:spPr>
      </p:pic>
    </p:spTree>
    <p:extLst>
      <p:ext uri="{BB962C8B-B14F-4D97-AF65-F5344CB8AC3E}">
        <p14:creationId xmlns:p14="http://schemas.microsoft.com/office/powerpoint/2010/main" val="1270983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 5, scene 1</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2052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2D050"/>
                </a:solidFill>
              </a:rPr>
              <a:t>Aims</a:t>
            </a:r>
            <a:endParaRPr lang="en-GB" dirty="0">
              <a:solidFill>
                <a:srgbClr val="92D050"/>
              </a:solidFill>
            </a:endParaRPr>
          </a:p>
        </p:txBody>
      </p:sp>
      <p:sp>
        <p:nvSpPr>
          <p:cNvPr id="3" name="Content Placeholder 2"/>
          <p:cNvSpPr>
            <a:spLocks noGrp="1"/>
          </p:cNvSpPr>
          <p:nvPr>
            <p:ph idx="1"/>
          </p:nvPr>
        </p:nvSpPr>
        <p:spPr/>
        <p:txBody>
          <a:bodyPr/>
          <a:lstStyle/>
          <a:p>
            <a:pPr>
              <a:buFontTx/>
              <a:buChar char="-"/>
            </a:pPr>
            <a:endParaRPr lang="en-GB" dirty="0" smtClean="0"/>
          </a:p>
          <a:p>
            <a:pPr>
              <a:buFontTx/>
              <a:buChar char="-"/>
            </a:pPr>
            <a:endParaRPr lang="en-GB" dirty="0" smtClean="0"/>
          </a:p>
        </p:txBody>
      </p:sp>
      <p:sp>
        <p:nvSpPr>
          <p:cNvPr id="4" name="TextBox 3"/>
          <p:cNvSpPr txBox="1"/>
          <p:nvPr/>
        </p:nvSpPr>
        <p:spPr>
          <a:xfrm>
            <a:off x="1988058" y="1825625"/>
            <a:ext cx="7056784" cy="3539430"/>
          </a:xfrm>
          <a:prstGeom prst="rect">
            <a:avLst/>
          </a:prstGeom>
          <a:noFill/>
        </p:spPr>
        <p:txBody>
          <a:bodyPr wrap="square" rtlCol="0">
            <a:spAutoFit/>
          </a:bodyPr>
          <a:lstStyle/>
          <a:p>
            <a:pPr marL="457200" indent="-457200">
              <a:buFontTx/>
              <a:buChar char="-"/>
            </a:pPr>
            <a:r>
              <a:rPr lang="en-GB" sz="3200" dirty="0"/>
              <a:t>To explore the opening of the graveyard scene, considering the use of dark humour and representations of death in the </a:t>
            </a:r>
            <a:r>
              <a:rPr lang="en-GB" sz="3200" dirty="0" smtClean="0"/>
              <a:t>play</a:t>
            </a:r>
          </a:p>
          <a:p>
            <a:pPr marL="457200" indent="-457200">
              <a:buFontTx/>
              <a:buChar char="-"/>
            </a:pPr>
            <a:r>
              <a:rPr lang="en-GB" sz="3200" dirty="0" smtClean="0"/>
              <a:t>To analyse Ophelia’s funeral and compare Hamlet and Laertes’s responses to her death</a:t>
            </a:r>
            <a:endParaRPr lang="en-GB" sz="3200" dirty="0"/>
          </a:p>
        </p:txBody>
      </p:sp>
    </p:spTree>
    <p:extLst>
      <p:ext uri="{BB962C8B-B14F-4D97-AF65-F5344CB8AC3E}">
        <p14:creationId xmlns:p14="http://schemas.microsoft.com/office/powerpoint/2010/main" val="206001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331486" y="97391"/>
            <a:ext cx="3137483" cy="2241059"/>
          </a:xfrm>
          <a:prstGeom prst="rect">
            <a:avLst/>
          </a:prstGeom>
        </p:spPr>
      </p:pic>
      <p:pic>
        <p:nvPicPr>
          <p:cNvPr id="3" name="Picture 2"/>
          <p:cNvPicPr>
            <a:picLocks noChangeAspect="1"/>
          </p:cNvPicPr>
          <p:nvPr/>
        </p:nvPicPr>
        <p:blipFill>
          <a:blip r:embed="rId6"/>
          <a:stretch>
            <a:fillRect/>
          </a:stretch>
        </p:blipFill>
        <p:spPr>
          <a:xfrm>
            <a:off x="5603384" y="180168"/>
            <a:ext cx="4876800" cy="2743200"/>
          </a:xfrm>
          <a:prstGeom prst="rect">
            <a:avLst/>
          </a:prstGeom>
        </p:spPr>
      </p:pic>
      <p:pic>
        <p:nvPicPr>
          <p:cNvPr id="4" name="Picture 3"/>
          <p:cNvPicPr>
            <a:picLocks noChangeAspect="1"/>
          </p:cNvPicPr>
          <p:nvPr/>
        </p:nvPicPr>
        <p:blipFill>
          <a:blip r:embed="rId7"/>
          <a:stretch>
            <a:fillRect/>
          </a:stretch>
        </p:blipFill>
        <p:spPr>
          <a:xfrm>
            <a:off x="321568" y="2668672"/>
            <a:ext cx="3477295" cy="2184176"/>
          </a:xfrm>
          <a:prstGeom prst="rect">
            <a:avLst/>
          </a:prstGeom>
        </p:spPr>
      </p:pic>
      <p:pic>
        <p:nvPicPr>
          <p:cNvPr id="5" name="Picture 4"/>
          <p:cNvPicPr>
            <a:picLocks noChangeAspect="1"/>
          </p:cNvPicPr>
          <p:nvPr/>
        </p:nvPicPr>
        <p:blipFill>
          <a:blip r:embed="rId8"/>
          <a:stretch>
            <a:fillRect/>
          </a:stretch>
        </p:blipFill>
        <p:spPr>
          <a:xfrm>
            <a:off x="8041784" y="3413505"/>
            <a:ext cx="3810000" cy="2143125"/>
          </a:xfrm>
          <a:prstGeom prst="rect">
            <a:avLst/>
          </a:prstGeom>
        </p:spPr>
      </p:pic>
      <p:pic>
        <p:nvPicPr>
          <p:cNvPr id="6" name="Picture 5"/>
          <p:cNvPicPr>
            <a:picLocks noChangeAspect="1"/>
          </p:cNvPicPr>
          <p:nvPr/>
        </p:nvPicPr>
        <p:blipFill>
          <a:blip r:embed="rId9"/>
          <a:stretch>
            <a:fillRect/>
          </a:stretch>
        </p:blipFill>
        <p:spPr>
          <a:xfrm>
            <a:off x="4188115" y="3413505"/>
            <a:ext cx="3464417" cy="1948735"/>
          </a:xfrm>
          <a:prstGeom prst="rect">
            <a:avLst/>
          </a:prstGeom>
        </p:spPr>
      </p:pic>
      <p:sp>
        <p:nvSpPr>
          <p:cNvPr id="7" name="TextBox 6"/>
          <p:cNvSpPr txBox="1"/>
          <p:nvPr/>
        </p:nvSpPr>
        <p:spPr>
          <a:xfrm>
            <a:off x="298291" y="5362240"/>
            <a:ext cx="6748530" cy="1384995"/>
          </a:xfrm>
          <a:prstGeom prst="rect">
            <a:avLst/>
          </a:prstGeom>
          <a:noFill/>
        </p:spPr>
        <p:txBody>
          <a:bodyPr wrap="square" rtlCol="0">
            <a:spAutoFit/>
          </a:bodyPr>
          <a:lstStyle/>
          <a:p>
            <a:r>
              <a:rPr lang="en-GB" sz="2800" b="1" u="sng" dirty="0" smtClean="0"/>
              <a:t>Role of gravediggers… why are they included by Shakespeare? I thought this was supposed to be a tragedy?  </a:t>
            </a:r>
            <a:endParaRPr lang="en-GB" sz="2800" b="1" u="sng" dirty="0"/>
          </a:p>
        </p:txBody>
      </p:sp>
    </p:spTree>
    <p:custDataLst>
      <p:custData r:id="rId1"/>
      <p:tags r:id="rId2"/>
    </p:custDataLst>
    <p:extLst>
      <p:ext uri="{BB962C8B-B14F-4D97-AF65-F5344CB8AC3E}">
        <p14:creationId xmlns:p14="http://schemas.microsoft.com/office/powerpoint/2010/main" val="1532718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086" y="160496"/>
            <a:ext cx="6336704" cy="1143000"/>
          </a:xfrm>
        </p:spPr>
        <p:txBody>
          <a:bodyPr>
            <a:noAutofit/>
          </a:bodyPr>
          <a:lstStyle/>
          <a:p>
            <a:r>
              <a:rPr lang="en-GB" sz="3200" dirty="0" smtClean="0">
                <a:solidFill>
                  <a:srgbClr val="00B0F0"/>
                </a:solidFill>
              </a:rPr>
              <a:t/>
            </a:r>
            <a:br>
              <a:rPr lang="en-GB" sz="3200" dirty="0" smtClean="0">
                <a:solidFill>
                  <a:srgbClr val="00B0F0"/>
                </a:solidFill>
              </a:rPr>
            </a:br>
            <a:r>
              <a:rPr lang="en-GB" sz="3200" dirty="0">
                <a:solidFill>
                  <a:srgbClr val="00B0F0"/>
                </a:solidFill>
              </a:rPr>
              <a:t/>
            </a:r>
            <a:br>
              <a:rPr lang="en-GB" sz="3200" dirty="0">
                <a:solidFill>
                  <a:srgbClr val="00B0F0"/>
                </a:solidFill>
              </a:rPr>
            </a:br>
            <a:r>
              <a:rPr lang="en-GB" sz="3200" b="1" dirty="0"/>
              <a:t>Summarise each bullet point into a simple idea</a:t>
            </a:r>
          </a:p>
        </p:txBody>
      </p:sp>
      <p:sp>
        <p:nvSpPr>
          <p:cNvPr id="3" name="Content Placeholder 2"/>
          <p:cNvSpPr>
            <a:spLocks noGrp="1"/>
          </p:cNvSpPr>
          <p:nvPr>
            <p:ph idx="1"/>
          </p:nvPr>
        </p:nvSpPr>
        <p:spPr>
          <a:xfrm>
            <a:off x="1194305" y="1991064"/>
            <a:ext cx="8913573" cy="4982846"/>
          </a:xfrm>
        </p:spPr>
        <p:txBody>
          <a:bodyPr>
            <a:normAutofit fontScale="70000" lnSpcReduction="20000"/>
          </a:bodyPr>
          <a:lstStyle/>
          <a:p>
            <a:r>
              <a:rPr lang="en-GB" dirty="0"/>
              <a:t>The gravediggers are designated as “clowns” in the stage directions and prompts, and it is important to note that in Shakespeare’s time the word clown referred to a rustic or peasant, and did not mean that the person in question was funny or wore a costume</a:t>
            </a:r>
            <a:r>
              <a:rPr lang="en-GB" dirty="0" smtClean="0"/>
              <a:t>.</a:t>
            </a:r>
          </a:p>
          <a:p>
            <a:endParaRPr lang="en-GB" dirty="0"/>
          </a:p>
          <a:p>
            <a:r>
              <a:rPr lang="en-GB" dirty="0"/>
              <a:t>The gravediggers represent a humorous type commonly found in Shakespeare’s plays: the clever commoner who gets the better of his social superior through wit. At the Globe </a:t>
            </a:r>
            <a:r>
              <a:rPr lang="en-GB" dirty="0" smtClean="0"/>
              <a:t>Theatre, </a:t>
            </a:r>
            <a:r>
              <a:rPr lang="en-GB" dirty="0"/>
              <a:t>this type of character may have particularly appealed to the “groundlings,” the members of the audience who could not afford seats and thus stood on the ground. Though they are usually figures of merriment, in this scene the gravediggers assume a rather macabre tone, since their jests and jibes are all made in a cemetery, among bones of the dead. </a:t>
            </a:r>
            <a:endParaRPr lang="en-GB" dirty="0" smtClean="0"/>
          </a:p>
          <a:p>
            <a:endParaRPr lang="en-GB" dirty="0" smtClean="0"/>
          </a:p>
          <a:p>
            <a:r>
              <a:rPr lang="en-GB" dirty="0" smtClean="0"/>
              <a:t>Their </a:t>
            </a:r>
            <a:r>
              <a:rPr lang="en-GB" dirty="0"/>
              <a:t>conversation about Ophelia, however, furthers an important theme in the play: the question of the moral legitimacy of suicide under theological law. By giving this serious subject a darkly comic interpretation, Shakespeare essentially makes a grotesque parody of Hamlet’s earlier “To be, or not to be” soliloquy (</a:t>
            </a:r>
            <a:r>
              <a:rPr lang="en-GB" dirty="0" err="1"/>
              <a:t>III.i</a:t>
            </a:r>
            <a:r>
              <a:rPr lang="en-GB" dirty="0"/>
              <a:t>), indicating the collapse of every lasting value in the play into uncertainty and absurdity.</a:t>
            </a:r>
          </a:p>
        </p:txBody>
      </p:sp>
      <p:pic>
        <p:nvPicPr>
          <p:cNvPr id="4" name="Picture 3"/>
          <p:cNvPicPr>
            <a:picLocks noChangeAspect="1"/>
          </p:cNvPicPr>
          <p:nvPr/>
        </p:nvPicPr>
        <p:blipFill>
          <a:blip r:embed="rId2"/>
          <a:stretch>
            <a:fillRect/>
          </a:stretch>
        </p:blipFill>
        <p:spPr>
          <a:xfrm>
            <a:off x="8308324" y="160496"/>
            <a:ext cx="2533650" cy="1809750"/>
          </a:xfrm>
          <a:prstGeom prst="rect">
            <a:avLst/>
          </a:prstGeom>
        </p:spPr>
      </p:pic>
    </p:spTree>
    <p:extLst>
      <p:ext uri="{BB962C8B-B14F-4D97-AF65-F5344CB8AC3E}">
        <p14:creationId xmlns:p14="http://schemas.microsoft.com/office/powerpoint/2010/main" val="126302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5.1 Lines 1-60 – AS WE READ, UNDERLINE:</a:t>
            </a:r>
            <a:endParaRPr lang="en-GB" dirty="0"/>
          </a:p>
        </p:txBody>
      </p:sp>
      <p:sp>
        <p:nvSpPr>
          <p:cNvPr id="3" name="Content Placeholder 2"/>
          <p:cNvSpPr>
            <a:spLocks noGrp="1"/>
          </p:cNvSpPr>
          <p:nvPr>
            <p:ph idx="1"/>
          </p:nvPr>
        </p:nvSpPr>
        <p:spPr/>
        <p:txBody>
          <a:bodyPr/>
          <a:lstStyle/>
          <a:p>
            <a:r>
              <a:rPr lang="en-GB" dirty="0" smtClean="0"/>
              <a:t>Quotes that highlight the absurdity of human existence</a:t>
            </a:r>
          </a:p>
          <a:p>
            <a:r>
              <a:rPr lang="en-GB" dirty="0" smtClean="0"/>
              <a:t>Quotes that suggest even the ‘common’ people of Denmark have recognised the corruption and hypocrisy of Denmark</a:t>
            </a:r>
          </a:p>
          <a:p>
            <a:r>
              <a:rPr lang="en-GB" dirty="0" smtClean="0"/>
              <a:t>Quotes that suggest a recognition of truth/reality </a:t>
            </a:r>
          </a:p>
          <a:p>
            <a:r>
              <a:rPr lang="en-GB" dirty="0" smtClean="0"/>
              <a:t>Quotes that comment on society (Elizabethan)</a:t>
            </a:r>
          </a:p>
          <a:p>
            <a:r>
              <a:rPr lang="en-GB" dirty="0" smtClean="0"/>
              <a:t>Quotes that suggest death is the only certainty</a:t>
            </a:r>
          </a:p>
        </p:txBody>
      </p:sp>
    </p:spTree>
    <p:extLst>
      <p:ext uri="{BB962C8B-B14F-4D97-AF65-F5344CB8AC3E}">
        <p14:creationId xmlns:p14="http://schemas.microsoft.com/office/powerpoint/2010/main" val="71342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5.1 Lines 1-60 – key quotes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chemeClr val="accent6"/>
                </a:solidFill>
              </a:rPr>
              <a:t>‘if the water come to him and drown him he drowns not himself</a:t>
            </a:r>
          </a:p>
          <a:p>
            <a:pPr marL="0" indent="0">
              <a:buNone/>
            </a:pPr>
            <a:r>
              <a:rPr lang="en-GB" dirty="0" smtClean="0">
                <a:solidFill>
                  <a:schemeClr val="accent6"/>
                </a:solidFill>
              </a:rPr>
              <a:t>‘if this had not been a gentlewoman…’ </a:t>
            </a:r>
          </a:p>
          <a:p>
            <a:pPr marL="0" indent="0">
              <a:buNone/>
            </a:pPr>
            <a:r>
              <a:rPr lang="en-GB" dirty="0" smtClean="0">
                <a:solidFill>
                  <a:schemeClr val="accent6"/>
                </a:solidFill>
              </a:rPr>
              <a:t>‘great folk should have countenance in this world to drown themselves more than their even-Christian’ </a:t>
            </a:r>
          </a:p>
          <a:p>
            <a:pPr marL="0" indent="0">
              <a:buNone/>
            </a:pPr>
            <a:r>
              <a:rPr lang="en-GB" dirty="0" smtClean="0">
                <a:solidFill>
                  <a:schemeClr val="accent6"/>
                </a:solidFill>
              </a:rPr>
              <a:t>‘There is no ancient gentlemen but gardeners, ditchers and grave-makers. They hold up Adam’s profession.’</a:t>
            </a:r>
          </a:p>
          <a:p>
            <a:pPr marL="0" indent="0">
              <a:buNone/>
            </a:pPr>
            <a:r>
              <a:rPr lang="en-GB" dirty="0" smtClean="0">
                <a:solidFill>
                  <a:schemeClr val="accent6"/>
                </a:solidFill>
              </a:rPr>
              <a:t>‘the gallows is built stronger than the Church’</a:t>
            </a:r>
          </a:p>
          <a:p>
            <a:pPr marL="0" indent="0">
              <a:buNone/>
            </a:pPr>
            <a:r>
              <a:rPr lang="en-GB" dirty="0" smtClean="0">
                <a:solidFill>
                  <a:schemeClr val="accent6"/>
                </a:solidFill>
              </a:rPr>
              <a:t>On </a:t>
            </a:r>
            <a:r>
              <a:rPr lang="en-GB" dirty="0" err="1" smtClean="0">
                <a:solidFill>
                  <a:schemeClr val="accent6"/>
                </a:solidFill>
              </a:rPr>
              <a:t>gravemakers</a:t>
            </a:r>
            <a:r>
              <a:rPr lang="en-GB" dirty="0" smtClean="0">
                <a:solidFill>
                  <a:schemeClr val="accent6"/>
                </a:solidFill>
              </a:rPr>
              <a:t>: ‘The houses he makes last </a:t>
            </a:r>
            <a:r>
              <a:rPr lang="en-GB" dirty="0" err="1" smtClean="0">
                <a:solidFill>
                  <a:schemeClr val="accent6"/>
                </a:solidFill>
              </a:rPr>
              <a:t>til</a:t>
            </a:r>
            <a:r>
              <a:rPr lang="en-GB" dirty="0" smtClean="0">
                <a:solidFill>
                  <a:schemeClr val="accent6"/>
                </a:solidFill>
              </a:rPr>
              <a:t> </a:t>
            </a:r>
            <a:r>
              <a:rPr lang="en-GB" dirty="0" err="1" smtClean="0">
                <a:solidFill>
                  <a:schemeClr val="accent6"/>
                </a:solidFill>
              </a:rPr>
              <a:t>domesday</a:t>
            </a:r>
            <a:r>
              <a:rPr lang="en-GB" dirty="0" smtClean="0">
                <a:solidFill>
                  <a:schemeClr val="accent6"/>
                </a:solidFill>
              </a:rPr>
              <a:t>’</a:t>
            </a:r>
          </a:p>
        </p:txBody>
      </p:sp>
    </p:spTree>
    <p:extLst>
      <p:ext uri="{BB962C8B-B14F-4D97-AF65-F5344CB8AC3E}">
        <p14:creationId xmlns:p14="http://schemas.microsoft.com/office/powerpoint/2010/main" val="1144927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define this type of humour?</a:t>
            </a:r>
            <a:endParaRPr lang="en-GB" dirty="0"/>
          </a:p>
        </p:txBody>
      </p:sp>
      <p:sp>
        <p:nvSpPr>
          <p:cNvPr id="3" name="Content Placeholder 2"/>
          <p:cNvSpPr>
            <a:spLocks noGrp="1"/>
          </p:cNvSpPr>
          <p:nvPr>
            <p:ph idx="1"/>
          </p:nvPr>
        </p:nvSpPr>
        <p:spPr/>
        <p:txBody>
          <a:bodyPr>
            <a:normAutofit/>
          </a:bodyPr>
          <a:lstStyle/>
          <a:p>
            <a:r>
              <a:rPr lang="en-GB" dirty="0" smtClean="0"/>
              <a:t>Gallows humour/ dark humour is  </a:t>
            </a:r>
            <a:r>
              <a:rPr lang="en-GB" dirty="0" smtClean="0">
                <a:solidFill>
                  <a:schemeClr val="accent6"/>
                </a:solidFill>
              </a:rPr>
              <a:t>any </a:t>
            </a:r>
            <a:r>
              <a:rPr lang="en-GB" dirty="0">
                <a:solidFill>
                  <a:schemeClr val="accent6"/>
                </a:solidFill>
              </a:rPr>
              <a:t>humour that treats serious matters, such as death, war, disease, crime, etc., in a light, silly or satirical </a:t>
            </a:r>
            <a:r>
              <a:rPr lang="en-GB" dirty="0" smtClean="0">
                <a:solidFill>
                  <a:schemeClr val="accent6"/>
                </a:solidFill>
              </a:rPr>
              <a:t>fashion </a:t>
            </a:r>
          </a:p>
          <a:p>
            <a:r>
              <a:rPr lang="en-GB" dirty="0" smtClean="0"/>
              <a:t>Absurd (in literature) </a:t>
            </a:r>
            <a:r>
              <a:rPr lang="en-GB" dirty="0">
                <a:solidFill>
                  <a:schemeClr val="accent6"/>
                </a:solidFill>
              </a:rPr>
              <a:t>focuses on the experiences of characters in situations where they cannot find any inherent purpose in life, most often represented by ultimately meaningless actions and events that call into question the certainty of existential concepts such as truth or </a:t>
            </a:r>
            <a:r>
              <a:rPr lang="en-GB" dirty="0" smtClean="0">
                <a:solidFill>
                  <a:schemeClr val="accent6"/>
                </a:solidFill>
              </a:rPr>
              <a:t>value.</a:t>
            </a:r>
            <a:r>
              <a:rPr lang="en-GB" baseline="30000" dirty="0">
                <a:solidFill>
                  <a:schemeClr val="accent6"/>
                </a:solidFill>
              </a:rPr>
              <a:t> </a:t>
            </a:r>
            <a:r>
              <a:rPr lang="en-GB" dirty="0" smtClean="0">
                <a:solidFill>
                  <a:schemeClr val="accent6"/>
                </a:solidFill>
              </a:rPr>
              <a:t>Common </a:t>
            </a:r>
            <a:r>
              <a:rPr lang="en-GB" dirty="0">
                <a:solidFill>
                  <a:schemeClr val="accent6"/>
                </a:solidFill>
              </a:rPr>
              <a:t>elements in absurdist fiction include satire, dark humour, incongruity, the abasement of reason, and controversy regarding the philosophical condition of being "</a:t>
            </a:r>
            <a:r>
              <a:rPr lang="en-GB" dirty="0" smtClean="0">
                <a:solidFill>
                  <a:schemeClr val="accent6"/>
                </a:solidFill>
              </a:rPr>
              <a:t>nothing”.</a:t>
            </a:r>
            <a:endParaRPr lang="en-GB" dirty="0">
              <a:solidFill>
                <a:schemeClr val="accent6"/>
              </a:solidFill>
            </a:endParaRPr>
          </a:p>
        </p:txBody>
      </p:sp>
    </p:spTree>
    <p:extLst>
      <p:ext uri="{BB962C8B-B14F-4D97-AF65-F5344CB8AC3E}">
        <p14:creationId xmlns:p14="http://schemas.microsoft.com/office/powerpoint/2010/main" val="359853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it included here?</a:t>
            </a:r>
            <a:endParaRPr lang="en-GB" dirty="0"/>
          </a:p>
        </p:txBody>
      </p:sp>
      <p:sp>
        <p:nvSpPr>
          <p:cNvPr id="3" name="Content Placeholder 2"/>
          <p:cNvSpPr>
            <a:spLocks noGrp="1"/>
          </p:cNvSpPr>
          <p:nvPr>
            <p:ph idx="1"/>
          </p:nvPr>
        </p:nvSpPr>
        <p:spPr>
          <a:xfrm>
            <a:off x="838200" y="1825625"/>
            <a:ext cx="6879336" cy="4351338"/>
          </a:xfrm>
        </p:spPr>
        <p:txBody>
          <a:bodyPr/>
          <a:lstStyle/>
          <a:p>
            <a:r>
              <a:rPr lang="en-GB" b="1" dirty="0" smtClean="0"/>
              <a:t>Dramatic contrast </a:t>
            </a:r>
            <a:r>
              <a:rPr lang="en-GB" dirty="0" smtClean="0"/>
              <a:t>with soberness of previous scene and Gertrude’s romanticised depiction of Ophelia’s death</a:t>
            </a:r>
          </a:p>
          <a:p>
            <a:r>
              <a:rPr lang="en-GB" dirty="0" smtClean="0"/>
              <a:t>Central concerns/themes of the play are shown from </a:t>
            </a:r>
            <a:r>
              <a:rPr lang="en-GB" b="1" dirty="0" smtClean="0"/>
              <a:t>a different perspective</a:t>
            </a:r>
            <a:r>
              <a:rPr lang="en-GB" dirty="0" smtClean="0"/>
              <a:t> – the ordinary people of Denmark (the audience?)</a:t>
            </a:r>
          </a:p>
          <a:p>
            <a:r>
              <a:rPr lang="en-GB" dirty="0" smtClean="0"/>
              <a:t>Setting of graveyard </a:t>
            </a:r>
            <a:r>
              <a:rPr lang="en-GB" b="1" dirty="0" smtClean="0"/>
              <a:t>contrasts</a:t>
            </a:r>
            <a:r>
              <a:rPr lang="en-GB" dirty="0" smtClean="0"/>
              <a:t> the elaborate court and Claudius’s rhetorical flourishes; which is more ‘real’? </a:t>
            </a:r>
          </a:p>
        </p:txBody>
      </p:sp>
      <p:pic>
        <p:nvPicPr>
          <p:cNvPr id="4" name="Picture 3"/>
          <p:cNvPicPr>
            <a:picLocks noChangeAspect="1"/>
          </p:cNvPicPr>
          <p:nvPr/>
        </p:nvPicPr>
        <p:blipFill>
          <a:blip r:embed="rId2"/>
          <a:stretch>
            <a:fillRect/>
          </a:stretch>
        </p:blipFill>
        <p:spPr>
          <a:xfrm>
            <a:off x="8207692" y="1143794"/>
            <a:ext cx="3718432" cy="4178014"/>
          </a:xfrm>
          <a:prstGeom prst="rect">
            <a:avLst/>
          </a:prstGeom>
        </p:spPr>
      </p:pic>
    </p:spTree>
    <p:extLst>
      <p:ext uri="{BB962C8B-B14F-4D97-AF65-F5344CB8AC3E}">
        <p14:creationId xmlns:p14="http://schemas.microsoft.com/office/powerpoint/2010/main" val="13048286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D254DD23-0C48-43B2-9E5D-30DE0215E7D9}"/>
  <p:tag name="ATHENA.CUSTOMXMLCONTENT" val="&lt;?xml version=&quot;1.0&quot;?&gt;&lt;athena xmlns=&quot;http://schemas.microsoft.com/edu/athena&quot; version=&quot;0.1.5120.0&quot;&gt;&lt;timings duration=&quot;6214&quot;/&gt;&lt;/athen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thena xmlns="http://schemas.microsoft.com/edu/athena" version="0.1.5120.0">
  <timings duration="6214"/>
</athena>
</file>

<file path=customXml/item2.xml><?xml version="1.0" encoding="utf-8"?>
<athena xmlns="http://schemas.microsoft.com/edu/athena" version="0.1.5120.0">
  <media streamable="true" recordStart="0" recordEnd="6214" recordLength="6229" audioOnly="true"/>
</athena>
</file>

<file path=customXml/itemProps1.xml><?xml version="1.0" encoding="utf-8"?>
<ds:datastoreItem xmlns:ds="http://schemas.openxmlformats.org/officeDocument/2006/customXml" ds:itemID="{D254DD23-0C48-43B2-9E5D-30DE0215E7D9}">
  <ds:schemaRefs>
    <ds:schemaRef ds:uri="http://schemas.microsoft.com/edu/athena"/>
  </ds:schemaRefs>
</ds:datastoreItem>
</file>

<file path=customXml/itemProps2.xml><?xml version="1.0" encoding="utf-8"?>
<ds:datastoreItem xmlns:ds="http://schemas.openxmlformats.org/officeDocument/2006/customXml" ds:itemID="{1A3E46DE-B885-49C9-A692-2D4CAE78408F}">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3496</TotalTime>
  <Words>1597</Words>
  <Application>Microsoft Office PowerPoint</Application>
  <PresentationFormat>Widescreen</PresentationFormat>
  <Paragraphs>112</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How do these five quotes contribute towards our understanding of Hamlet’s feelings about death? </vt:lpstr>
      <vt:lpstr>Act 5, scene 1</vt:lpstr>
      <vt:lpstr>Aims</vt:lpstr>
      <vt:lpstr>PowerPoint Presentation</vt:lpstr>
      <vt:lpstr>  Summarise each bullet point into a simple idea</vt:lpstr>
      <vt:lpstr>5.1 Lines 1-60 – AS WE READ, UNDERLINE:</vt:lpstr>
      <vt:lpstr>5.1 Lines 1-60 – key quotes</vt:lpstr>
      <vt:lpstr>How do we define this type of humour?</vt:lpstr>
      <vt:lpstr>Why is it included here?</vt:lpstr>
      <vt:lpstr>5.1 61-205 </vt:lpstr>
      <vt:lpstr>PowerPoint Presentation</vt:lpstr>
      <vt:lpstr>Death obsessed? (AO5: critical opinions)</vt:lpstr>
      <vt:lpstr>Hamlet and death…key points</vt:lpstr>
      <vt:lpstr>How do these five quotes contribute towards our understanding of Hamlet’s feelings about death? </vt:lpstr>
      <vt:lpstr>Extract question – timed! </vt:lpstr>
      <vt:lpstr>5.1 206-end</vt:lpstr>
      <vt:lpstr>The importance of this scene…AO5 CRITIC (Nicholas Marsh)</vt:lpstr>
      <vt:lpstr>Final question!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Sofie Khachik</dc:creator>
  <cp:lastModifiedBy>Sofie Khachik</cp:lastModifiedBy>
  <cp:revision>20</cp:revision>
  <cp:lastPrinted>2015-11-23T14:34:55Z</cp:lastPrinted>
  <dcterms:created xsi:type="dcterms:W3CDTF">2015-10-29T16:47:36Z</dcterms:created>
  <dcterms:modified xsi:type="dcterms:W3CDTF">2015-11-24T12:52:10Z</dcterms:modified>
</cp:coreProperties>
</file>