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handoutMasterIdLst>
    <p:handoutMasterId r:id="rId24"/>
  </p:handoutMasterIdLst>
  <p:sldIdLst>
    <p:sldId id="275" r:id="rId2"/>
    <p:sldId id="277" r:id="rId3"/>
    <p:sldId id="284" r:id="rId4"/>
    <p:sldId id="286" r:id="rId5"/>
    <p:sldId id="296" r:id="rId6"/>
    <p:sldId id="258" r:id="rId7"/>
    <p:sldId id="297" r:id="rId8"/>
    <p:sldId id="281" r:id="rId9"/>
    <p:sldId id="292" r:id="rId10"/>
    <p:sldId id="293" r:id="rId11"/>
    <p:sldId id="294" r:id="rId12"/>
    <p:sldId id="295" r:id="rId13"/>
    <p:sldId id="256" r:id="rId14"/>
    <p:sldId id="298" r:id="rId15"/>
    <p:sldId id="280" r:id="rId16"/>
    <p:sldId id="288" r:id="rId17"/>
    <p:sldId id="290" r:id="rId18"/>
    <p:sldId id="267" r:id="rId19"/>
    <p:sldId id="289" r:id="rId20"/>
    <p:sldId id="274" r:id="rId21"/>
    <p:sldId id="291"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AEAEA"/>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4" autoAdjust="0"/>
    <p:restoredTop sz="94646" autoAdjust="0"/>
  </p:normalViewPr>
  <p:slideViewPr>
    <p:cSldViewPr>
      <p:cViewPr varScale="1">
        <p:scale>
          <a:sx n="70" d="100"/>
          <a:sy n="70" d="100"/>
        </p:scale>
        <p:origin x="12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776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776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776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D8ABF2-928B-4F57-897E-37BFB53BCC7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499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499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70B177-0C21-42C4-8E4A-E41EF0D30E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C2C0C0C-05F0-4B02-9558-6A86312E56A0}" type="slidenum">
              <a:rPr lang="en-US" smtClean="0"/>
              <a:pPr/>
              <a:t>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2F46A80-3A05-4B49-A393-A011FC35804A}"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819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19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D065B7F-0984-442F-8C6E-3B79AD52E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014D8D09-7BEA-4070-8453-A35A99A6A1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8ABE2A7-5C84-4F18-9153-28695DAE7E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BDF46BA-8356-4299-AB5B-43334D8A53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D6E8544-4EEF-4284-9F6A-1E1CA32DAD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4F7E1DF-0E68-493B-A196-1ED3B653EA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46B345FA-C9CF-4CDC-8ED8-76B9F7A9EA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749F15F5-A198-498A-B251-894244F763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2CA9B238-D0A8-47BD-99DF-EF0159F77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2DD533A9-3E02-4DA7-86DF-9E7B233E27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38C6F108-1DF0-4D01-AE84-06C68A640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14BE7C0-0DF1-49D5-9258-48203B93B4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809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809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809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809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809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809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809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809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809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809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809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809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809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809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809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809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809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809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809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809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809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809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809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809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809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809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809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809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809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809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809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809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809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809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809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809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809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809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809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809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809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809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809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809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809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809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809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809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09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09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09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09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09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09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809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809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809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809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809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09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809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809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0CDE4137-9F1E-4B25-896C-04205B6F3A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jdevito.com/images/young/Huckleberry-Finn.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305800" cy="2057400"/>
          </a:xfrm>
        </p:spPr>
        <p:txBody>
          <a:bodyPr/>
          <a:lstStyle/>
          <a:p>
            <a:pPr eaLnBrk="1" hangingPunct="1">
              <a:defRPr/>
            </a:pPr>
            <a:r>
              <a:rPr lang="en-US" sz="4800" b="1" dirty="0" smtClean="0">
                <a:latin typeface="Harrington" pitchFamily="82" charset="0"/>
              </a:rPr>
              <a:t>The Adventures of</a:t>
            </a:r>
            <a:br>
              <a:rPr lang="en-US" sz="4800" b="1" dirty="0" smtClean="0">
                <a:latin typeface="Harrington" pitchFamily="82" charset="0"/>
              </a:rPr>
            </a:br>
            <a:r>
              <a:rPr lang="en-US" sz="4800" b="1" dirty="0" smtClean="0">
                <a:latin typeface="Harrington" pitchFamily="82" charset="0"/>
              </a:rPr>
              <a:t> Huckleberry Finn</a:t>
            </a:r>
          </a:p>
        </p:txBody>
      </p:sp>
      <p:pic>
        <p:nvPicPr>
          <p:cNvPr id="3075" name="Picture 5" descr="twahuc0"/>
          <p:cNvPicPr>
            <a:picLocks noChangeAspect="1" noChangeArrowheads="1"/>
          </p:cNvPicPr>
          <p:nvPr/>
        </p:nvPicPr>
        <p:blipFill>
          <a:blip r:embed="rId2" cstate="print"/>
          <a:srcRect t="5930" b="6212"/>
          <a:stretch>
            <a:fillRect/>
          </a:stretch>
        </p:blipFill>
        <p:spPr bwMode="auto">
          <a:xfrm>
            <a:off x="3048000" y="2133600"/>
            <a:ext cx="3152775" cy="42687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4000" b="1" smtClean="0"/>
              <a:t>Intellectual and Moral Education</a:t>
            </a:r>
          </a:p>
        </p:txBody>
      </p:sp>
      <p:sp>
        <p:nvSpPr>
          <p:cNvPr id="109571" name="Rectangle 3"/>
          <p:cNvSpPr>
            <a:spLocks noGrp="1" noChangeArrowheads="1"/>
          </p:cNvSpPr>
          <p:nvPr>
            <p:ph type="body" idx="1"/>
          </p:nvPr>
        </p:nvSpPr>
        <p:spPr>
          <a:xfrm>
            <a:off x="4343400" y="1600200"/>
            <a:ext cx="4800600" cy="4525963"/>
          </a:xfrm>
        </p:spPr>
        <p:txBody>
          <a:bodyPr/>
          <a:lstStyle/>
          <a:p>
            <a:pPr eaLnBrk="1" hangingPunct="1">
              <a:lnSpc>
                <a:spcPct val="90000"/>
              </a:lnSpc>
              <a:defRPr/>
            </a:pPr>
            <a:r>
              <a:rPr lang="en-US" sz="2400" smtClean="0"/>
              <a:t>Huck is an uneducated boy.</a:t>
            </a:r>
          </a:p>
          <a:p>
            <a:pPr eaLnBrk="1" hangingPunct="1">
              <a:lnSpc>
                <a:spcPct val="90000"/>
              </a:lnSpc>
              <a:defRPr/>
            </a:pPr>
            <a:r>
              <a:rPr lang="en-US" sz="2400" smtClean="0"/>
              <a:t>He distrusts the morals and precepts of the society that treats him as an outcast and fails to protect him from abuse.</a:t>
            </a:r>
          </a:p>
          <a:p>
            <a:pPr eaLnBrk="1" hangingPunct="1">
              <a:lnSpc>
                <a:spcPct val="90000"/>
              </a:lnSpc>
              <a:defRPr/>
            </a:pPr>
            <a:r>
              <a:rPr lang="en-US" sz="2400" smtClean="0"/>
              <a:t>Huck questions his teachings, especially regarding race and slavery.</a:t>
            </a:r>
          </a:p>
          <a:p>
            <a:pPr eaLnBrk="1" hangingPunct="1">
              <a:lnSpc>
                <a:spcPct val="90000"/>
              </a:lnSpc>
              <a:defRPr/>
            </a:pPr>
            <a:r>
              <a:rPr lang="en-US" sz="2400" smtClean="0"/>
              <a:t>In many instances, Huck chooses to “go to hell” rather than go along with the rules of society.</a:t>
            </a:r>
          </a:p>
        </p:txBody>
      </p:sp>
      <p:pic>
        <p:nvPicPr>
          <p:cNvPr id="12292" name="Picture 5" descr="1885 ILLUSTRATION"/>
          <p:cNvPicPr>
            <a:picLocks noChangeAspect="1" noChangeArrowheads="1"/>
          </p:cNvPicPr>
          <p:nvPr/>
        </p:nvPicPr>
        <p:blipFill>
          <a:blip r:embed="rId2" cstate="print"/>
          <a:srcRect b="9334"/>
          <a:stretch>
            <a:fillRect/>
          </a:stretch>
        </p:blipFill>
        <p:spPr bwMode="auto">
          <a:xfrm>
            <a:off x="304800" y="1981200"/>
            <a:ext cx="36099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3200" b="1" smtClean="0"/>
              <a:t>The Hypocrisy of “Civilized” Society</a:t>
            </a:r>
          </a:p>
        </p:txBody>
      </p:sp>
      <p:sp>
        <p:nvSpPr>
          <p:cNvPr id="110595" name="Rectangle 3"/>
          <p:cNvSpPr>
            <a:spLocks noGrp="1" noChangeArrowheads="1"/>
          </p:cNvSpPr>
          <p:nvPr>
            <p:ph type="body" idx="1"/>
          </p:nvPr>
        </p:nvSpPr>
        <p:spPr>
          <a:xfrm>
            <a:off x="457200" y="1600200"/>
            <a:ext cx="8229600" cy="5257800"/>
          </a:xfrm>
        </p:spPr>
        <p:txBody>
          <a:bodyPr/>
          <a:lstStyle/>
          <a:p>
            <a:pPr eaLnBrk="1" hangingPunct="1">
              <a:lnSpc>
                <a:spcPct val="90000"/>
              </a:lnSpc>
              <a:defRPr/>
            </a:pPr>
            <a:r>
              <a:rPr lang="en-US" dirty="0" smtClean="0"/>
              <a:t>“Civilized” to Huck means . . .</a:t>
            </a:r>
          </a:p>
          <a:p>
            <a:pPr lvl="1" eaLnBrk="1" hangingPunct="1">
              <a:lnSpc>
                <a:spcPct val="90000"/>
              </a:lnSpc>
              <a:defRPr/>
            </a:pPr>
            <a:r>
              <a:rPr lang="en-US" sz="2400" dirty="0" smtClean="0"/>
              <a:t>Regular baths, uncomfortable clothes</a:t>
            </a:r>
          </a:p>
          <a:p>
            <a:pPr lvl="1" eaLnBrk="1" hangingPunct="1">
              <a:lnSpc>
                <a:spcPct val="90000"/>
              </a:lnSpc>
              <a:defRPr/>
            </a:pPr>
            <a:r>
              <a:rPr lang="en-US" sz="2400" dirty="0" smtClean="0"/>
              <a:t>Mandatory school attendance</a:t>
            </a:r>
          </a:p>
          <a:p>
            <a:pPr lvl="1" eaLnBrk="1" hangingPunct="1">
              <a:lnSpc>
                <a:spcPct val="90000"/>
              </a:lnSpc>
              <a:defRPr/>
            </a:pPr>
            <a:r>
              <a:rPr lang="en-US" sz="2400" dirty="0" smtClean="0"/>
              <a:t>Degraded rules that defy logic</a:t>
            </a:r>
          </a:p>
          <a:p>
            <a:pPr lvl="2" eaLnBrk="1" hangingPunct="1">
              <a:lnSpc>
                <a:spcPct val="90000"/>
              </a:lnSpc>
              <a:defRPr/>
            </a:pPr>
            <a:r>
              <a:rPr lang="en-US" dirty="0" smtClean="0"/>
              <a:t>Huck’s drunkard, abusive father gets to keep custody of Huck because he is his natural father</a:t>
            </a:r>
          </a:p>
          <a:p>
            <a:pPr lvl="2" eaLnBrk="1" hangingPunct="1">
              <a:lnSpc>
                <a:spcPct val="90000"/>
              </a:lnSpc>
              <a:defRPr/>
            </a:pPr>
            <a:r>
              <a:rPr lang="en-US" dirty="0" smtClean="0"/>
              <a:t>The injustice of slavery that keeps Jim from his family</a:t>
            </a:r>
          </a:p>
          <a:p>
            <a:pPr lvl="2" eaLnBrk="1" hangingPunct="1">
              <a:lnSpc>
                <a:spcPct val="90000"/>
              </a:lnSpc>
              <a:defRPr/>
            </a:pPr>
            <a:r>
              <a:rPr lang="en-US" dirty="0" smtClean="0"/>
              <a:t>Seemingly good people are prejudiced slave-owners</a:t>
            </a:r>
          </a:p>
          <a:p>
            <a:pPr lvl="2" eaLnBrk="1" hangingPunct="1">
              <a:lnSpc>
                <a:spcPct val="90000"/>
              </a:lnSpc>
              <a:defRPr/>
            </a:pPr>
            <a:r>
              <a:rPr lang="en-US" dirty="0" smtClean="0"/>
              <a:t>Terrible acts go unpunished, while lesser crimes lead to severe punishment</a:t>
            </a:r>
          </a:p>
        </p:txBody>
      </p:sp>
      <p:pic>
        <p:nvPicPr>
          <p:cNvPr id="13316" name="Picture 5" descr="twahu41"/>
          <p:cNvPicPr>
            <a:picLocks noChangeAspect="1" noChangeArrowheads="1"/>
          </p:cNvPicPr>
          <p:nvPr/>
        </p:nvPicPr>
        <p:blipFill>
          <a:blip r:embed="rId2" cstate="print"/>
          <a:srcRect/>
          <a:stretch>
            <a:fillRect/>
          </a:stretch>
        </p:blipFill>
        <p:spPr bwMode="auto">
          <a:xfrm>
            <a:off x="6400800" y="1143000"/>
            <a:ext cx="19669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7813"/>
            <a:ext cx="8229600" cy="712787"/>
          </a:xfrm>
        </p:spPr>
        <p:txBody>
          <a:bodyPr/>
          <a:lstStyle/>
          <a:p>
            <a:pPr eaLnBrk="1" hangingPunct="1">
              <a:defRPr/>
            </a:pPr>
            <a:r>
              <a:rPr lang="en-US" sz="4000" b="1" smtClean="0"/>
              <a:t>Motifs</a:t>
            </a:r>
          </a:p>
        </p:txBody>
      </p:sp>
      <p:sp>
        <p:nvSpPr>
          <p:cNvPr id="111619" name="Rectangle 3"/>
          <p:cNvSpPr>
            <a:spLocks noGrp="1" noChangeArrowheads="1"/>
          </p:cNvSpPr>
          <p:nvPr>
            <p:ph type="body" idx="4294967295"/>
          </p:nvPr>
        </p:nvSpPr>
        <p:spPr>
          <a:xfrm>
            <a:off x="2438400" y="1143000"/>
            <a:ext cx="6477000" cy="5715000"/>
          </a:xfrm>
        </p:spPr>
        <p:txBody>
          <a:bodyPr/>
          <a:lstStyle/>
          <a:p>
            <a:pPr eaLnBrk="1" hangingPunct="1">
              <a:lnSpc>
                <a:spcPct val="80000"/>
              </a:lnSpc>
              <a:defRPr/>
            </a:pPr>
            <a:r>
              <a:rPr lang="en-US" sz="2400" smtClean="0"/>
              <a:t>Motifs are recurring structures, contrasts, or literary devices that can help to develop and inform the text’s major themes.</a:t>
            </a:r>
          </a:p>
          <a:p>
            <a:pPr lvl="1" eaLnBrk="1" hangingPunct="1">
              <a:lnSpc>
                <a:spcPct val="80000"/>
              </a:lnSpc>
              <a:defRPr/>
            </a:pPr>
            <a:r>
              <a:rPr lang="en-US" sz="2000" smtClean="0"/>
              <a:t>Childhood</a:t>
            </a:r>
          </a:p>
          <a:p>
            <a:pPr lvl="2" eaLnBrk="1" hangingPunct="1">
              <a:lnSpc>
                <a:spcPct val="80000"/>
              </a:lnSpc>
              <a:defRPr/>
            </a:pPr>
            <a:r>
              <a:rPr lang="en-US" sz="1800" smtClean="0"/>
              <a:t>Huck’s youth is an important factor in his moral education; only a child is open-minded enough to undergo the kind of development that Huck does.</a:t>
            </a:r>
          </a:p>
          <a:p>
            <a:pPr lvl="1" eaLnBrk="1" hangingPunct="1">
              <a:lnSpc>
                <a:spcPct val="80000"/>
              </a:lnSpc>
              <a:defRPr/>
            </a:pPr>
            <a:r>
              <a:rPr lang="en-US" sz="2000" smtClean="0"/>
              <a:t>Lies and Cons</a:t>
            </a:r>
          </a:p>
          <a:p>
            <a:pPr lvl="2" eaLnBrk="1" hangingPunct="1">
              <a:lnSpc>
                <a:spcPct val="80000"/>
              </a:lnSpc>
              <a:defRPr/>
            </a:pPr>
            <a:r>
              <a:rPr lang="en-US" sz="1800" smtClean="0"/>
              <a:t>Huckleberry Finn is full of malicious lies and scams; the lies are bad and hurt a number of innocent people.</a:t>
            </a:r>
          </a:p>
          <a:p>
            <a:pPr lvl="1" eaLnBrk="1" hangingPunct="1">
              <a:lnSpc>
                <a:spcPct val="80000"/>
              </a:lnSpc>
              <a:defRPr/>
            </a:pPr>
            <a:r>
              <a:rPr lang="en-US" sz="2000" smtClean="0"/>
              <a:t>Superstitions and Folk Beliefs</a:t>
            </a:r>
          </a:p>
          <a:p>
            <a:pPr lvl="2" eaLnBrk="1" hangingPunct="1">
              <a:lnSpc>
                <a:spcPct val="80000"/>
              </a:lnSpc>
              <a:defRPr/>
            </a:pPr>
            <a:r>
              <a:rPr lang="en-US" sz="1800" smtClean="0"/>
              <a:t>Jim believes in a wide range of superstitions and folktales; although Huck is reluctant to believe at first, many of the beliefs indeed have some basis in reality.</a:t>
            </a:r>
          </a:p>
          <a:p>
            <a:pPr lvl="1" eaLnBrk="1" hangingPunct="1">
              <a:lnSpc>
                <a:spcPct val="80000"/>
              </a:lnSpc>
              <a:defRPr/>
            </a:pPr>
            <a:r>
              <a:rPr lang="en-US" sz="2000" smtClean="0"/>
              <a:t>Parodies of Popular Romance Novels</a:t>
            </a:r>
          </a:p>
          <a:p>
            <a:pPr lvl="2" eaLnBrk="1" hangingPunct="1">
              <a:lnSpc>
                <a:spcPct val="80000"/>
              </a:lnSpc>
              <a:defRPr/>
            </a:pPr>
            <a:r>
              <a:rPr lang="en-US" sz="1800" smtClean="0"/>
              <a:t>The story is full of people who base their lives on romantic literary models and stereotypes of various kinds</a:t>
            </a:r>
          </a:p>
          <a:p>
            <a:pPr lvl="3" eaLnBrk="1" hangingPunct="1">
              <a:lnSpc>
                <a:spcPct val="80000"/>
              </a:lnSpc>
              <a:defRPr/>
            </a:pPr>
            <a:r>
              <a:rPr lang="en-US" sz="1600" smtClean="0"/>
              <a:t>Tom Sawyer, for example, bases his life and actions on adventure novels</a:t>
            </a:r>
          </a:p>
        </p:txBody>
      </p:sp>
      <p:pic>
        <p:nvPicPr>
          <p:cNvPr id="14340" name="Picture 7" descr="twahu62"/>
          <p:cNvPicPr>
            <a:picLocks noChangeAspect="1" noChangeArrowheads="1"/>
          </p:cNvPicPr>
          <p:nvPr/>
        </p:nvPicPr>
        <p:blipFill>
          <a:blip r:embed="rId2" cstate="print"/>
          <a:srcRect/>
          <a:stretch>
            <a:fillRect/>
          </a:stretch>
        </p:blipFill>
        <p:spPr bwMode="auto">
          <a:xfrm>
            <a:off x="261938" y="2286000"/>
            <a:ext cx="2386012"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body" idx="1"/>
          </p:nvPr>
        </p:nvSpPr>
        <p:spPr>
          <a:xfrm>
            <a:off x="457200" y="1219200"/>
            <a:ext cx="8229600" cy="5638800"/>
          </a:xfrm>
        </p:spPr>
        <p:txBody>
          <a:bodyPr/>
          <a:lstStyle/>
          <a:p>
            <a:pPr eaLnBrk="1" hangingPunct="1">
              <a:lnSpc>
                <a:spcPct val="80000"/>
              </a:lnSpc>
              <a:buFont typeface="Wingdings" pitchFamily="2" charset="2"/>
              <a:buNone/>
              <a:defRPr/>
            </a:pPr>
            <a:endParaRPr lang="en-US" sz="1600" dirty="0" smtClean="0">
              <a:effectLst/>
            </a:endParaRPr>
          </a:p>
          <a:p>
            <a:pPr eaLnBrk="1" hangingPunct="1">
              <a:lnSpc>
                <a:spcPct val="80000"/>
              </a:lnSpc>
              <a:defRPr/>
            </a:pPr>
            <a:r>
              <a:rPr lang="en-US" sz="2800" b="1" dirty="0" smtClean="0"/>
              <a:t>Major Conflict: Huck’s internal struggle with his “deformed conscience.”</a:t>
            </a:r>
          </a:p>
          <a:p>
            <a:pPr eaLnBrk="1" hangingPunct="1">
              <a:lnSpc>
                <a:spcPct val="80000"/>
              </a:lnSpc>
              <a:defRPr/>
            </a:pPr>
            <a:endParaRPr lang="en-US" sz="2800" b="1" dirty="0" smtClean="0"/>
          </a:p>
          <a:p>
            <a:pPr eaLnBrk="1" hangingPunct="1">
              <a:lnSpc>
                <a:spcPct val="80000"/>
              </a:lnSpc>
              <a:defRPr/>
            </a:pPr>
            <a:r>
              <a:rPr lang="en-US" sz="2800" b="1" dirty="0" smtClean="0">
                <a:effectLst/>
              </a:rPr>
              <a:t>Climax:  The point in the story where the protagonist’s conflict is resolved, leading to the resolution of the story.</a:t>
            </a:r>
          </a:p>
          <a:p>
            <a:pPr eaLnBrk="1" hangingPunct="1">
              <a:lnSpc>
                <a:spcPct val="80000"/>
              </a:lnSpc>
              <a:buFont typeface="Wingdings" pitchFamily="2" charset="2"/>
              <a:buNone/>
              <a:defRPr/>
            </a:pPr>
            <a:r>
              <a:rPr lang="en-US" sz="2800" b="1" dirty="0" smtClean="0">
                <a:effectLst/>
              </a:rPr>
              <a:t> </a:t>
            </a:r>
          </a:p>
          <a:p>
            <a:pPr eaLnBrk="1" hangingPunct="1">
              <a:lnSpc>
                <a:spcPct val="80000"/>
              </a:lnSpc>
              <a:buFont typeface="Wingdings" pitchFamily="2" charset="2"/>
              <a:buNone/>
              <a:defRPr/>
            </a:pPr>
            <a:r>
              <a:rPr lang="en-US" sz="2800" b="1" dirty="0" smtClean="0">
                <a:effectLst/>
              </a:rPr>
              <a:t>	The climax of </a:t>
            </a:r>
            <a:r>
              <a:rPr lang="en-US" sz="2800" b="1" i="1" dirty="0" smtClean="0">
                <a:effectLst/>
              </a:rPr>
              <a:t>Huckleberry Finn </a:t>
            </a:r>
            <a:r>
              <a:rPr lang="en-US" sz="2800" b="1" dirty="0" smtClean="0">
                <a:effectLst/>
              </a:rPr>
              <a:t>is when Huck decides to steal Jim out of slavery from the Phelps farm (his own moral code) despite the fact that he believes he will suffer in hell for it (society’s teachings)</a:t>
            </a:r>
            <a:r>
              <a:rPr lang="en-US" sz="2000" b="1" dirty="0" smtClean="0">
                <a:effectLst/>
              </a:rPr>
              <a:t/>
            </a:r>
            <a:br>
              <a:rPr lang="en-US" sz="2000" b="1" dirty="0" smtClean="0">
                <a:effectLst/>
              </a:rPr>
            </a:br>
            <a:r>
              <a:rPr lang="en-US" sz="2000" b="1" dirty="0" smtClean="0"/>
              <a:t/>
            </a:r>
            <a:br>
              <a:rPr lang="en-US" sz="2000" b="1" dirty="0" smtClean="0"/>
            </a:br>
            <a:endParaRPr lang="en-US" sz="2000" b="1" dirty="0" smtClean="0"/>
          </a:p>
        </p:txBody>
      </p:sp>
      <p:sp>
        <p:nvSpPr>
          <p:cNvPr id="2054" name="Rectangle 6"/>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US" sz="4400" b="1" dirty="0">
                <a:solidFill>
                  <a:schemeClr val="tx2"/>
                </a:solidFill>
                <a:effectLst>
                  <a:outerShdw blurRad="38100" dist="38100" dir="2700000" algn="tl">
                    <a:srgbClr val="000000"/>
                  </a:outerShdw>
                </a:effectLst>
              </a:rPr>
              <a:t>Conflict </a:t>
            </a:r>
            <a:r>
              <a:rPr lang="en-US" sz="4400" b="1">
                <a:solidFill>
                  <a:schemeClr val="tx2"/>
                </a:solidFill>
                <a:effectLst>
                  <a:outerShdw blurRad="38100" dist="38100" dir="2700000" algn="tl">
                    <a:srgbClr val="000000"/>
                  </a:outerShdw>
                </a:effectLst>
              </a:rPr>
              <a:t>and Climax</a:t>
            </a:r>
            <a:endParaRPr lang="en-US" sz="4400"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Quotes</a:t>
            </a:r>
            <a:endParaRPr lang="en-US" dirty="0"/>
          </a:p>
        </p:txBody>
      </p:sp>
      <p:sp>
        <p:nvSpPr>
          <p:cNvPr id="3" name="Content Placeholder 2"/>
          <p:cNvSpPr>
            <a:spLocks noGrp="1"/>
          </p:cNvSpPr>
          <p:nvPr>
            <p:ph idx="1"/>
          </p:nvPr>
        </p:nvSpPr>
        <p:spPr>
          <a:xfrm>
            <a:off x="457200" y="1371600"/>
            <a:ext cx="8229600" cy="4876800"/>
          </a:xfrm>
        </p:spPr>
        <p:txBody>
          <a:bodyPr/>
          <a:lstStyle/>
          <a:p>
            <a:pPr eaLnBrk="1" hangingPunct="1">
              <a:lnSpc>
                <a:spcPct val="80000"/>
              </a:lnSpc>
              <a:buFont typeface="Wingdings" pitchFamily="2" charset="2"/>
              <a:buNone/>
              <a:defRPr/>
            </a:pPr>
            <a:endParaRPr lang="en-US" sz="2000" b="1" dirty="0" smtClean="0"/>
          </a:p>
          <a:p>
            <a:pPr lvl="1" eaLnBrk="1" hangingPunct="1">
              <a:lnSpc>
                <a:spcPct val="80000"/>
              </a:lnSpc>
              <a:defRPr/>
            </a:pPr>
            <a:r>
              <a:rPr lang="en-US" sz="2000" b="1" dirty="0" err="1" smtClean="0">
                <a:effectLst/>
              </a:rPr>
              <a:t>Dat</a:t>
            </a:r>
            <a:r>
              <a:rPr lang="en-US" sz="2000" b="1" dirty="0" smtClean="0">
                <a:effectLst/>
              </a:rPr>
              <a:t> truck </a:t>
            </a:r>
            <a:r>
              <a:rPr lang="en-US" sz="2000" b="1" dirty="0" err="1" smtClean="0">
                <a:effectLst/>
              </a:rPr>
              <a:t>dah</a:t>
            </a:r>
            <a:r>
              <a:rPr lang="en-US" sz="2000" b="1" dirty="0" smtClean="0">
                <a:effectLst/>
              </a:rPr>
              <a:t> is trash; en trash is what people is </a:t>
            </a:r>
            <a:r>
              <a:rPr lang="en-US" sz="2000" b="1" dirty="0" err="1" smtClean="0">
                <a:effectLst/>
              </a:rPr>
              <a:t>dat</a:t>
            </a:r>
            <a:r>
              <a:rPr lang="en-US" sz="2000" b="1" dirty="0" smtClean="0">
                <a:effectLst/>
              </a:rPr>
              <a:t> puts dirt on de head </a:t>
            </a:r>
            <a:r>
              <a:rPr lang="en-US" sz="2000" b="1" dirty="0" err="1" smtClean="0">
                <a:effectLst/>
              </a:rPr>
              <a:t>er</a:t>
            </a:r>
            <a:r>
              <a:rPr lang="en-US" sz="2000" b="1" dirty="0" smtClean="0">
                <a:effectLst/>
              </a:rPr>
              <a:t> </a:t>
            </a:r>
            <a:r>
              <a:rPr lang="en-US" sz="2000" b="1" dirty="0" err="1" smtClean="0">
                <a:effectLst/>
              </a:rPr>
              <a:t>dey</a:t>
            </a:r>
            <a:r>
              <a:rPr lang="en-US" sz="2000" b="1" dirty="0" smtClean="0">
                <a:effectLst/>
              </a:rPr>
              <a:t> </a:t>
            </a:r>
            <a:r>
              <a:rPr lang="en-US" sz="2000" b="1" dirty="0" err="1" smtClean="0">
                <a:effectLst/>
              </a:rPr>
              <a:t>fren’s</a:t>
            </a:r>
            <a:r>
              <a:rPr lang="en-US" sz="2000" b="1" dirty="0" smtClean="0">
                <a:effectLst/>
              </a:rPr>
              <a:t> en makes ‘</a:t>
            </a:r>
            <a:r>
              <a:rPr lang="en-US" sz="2000" b="1" dirty="0" err="1" smtClean="0">
                <a:effectLst/>
              </a:rPr>
              <a:t>em</a:t>
            </a:r>
            <a:r>
              <a:rPr lang="en-US" sz="2000" b="1" dirty="0" smtClean="0">
                <a:effectLst/>
              </a:rPr>
              <a:t> ashamed.</a:t>
            </a:r>
          </a:p>
          <a:p>
            <a:pPr lvl="1" eaLnBrk="1" hangingPunct="1">
              <a:lnSpc>
                <a:spcPct val="80000"/>
              </a:lnSpc>
              <a:defRPr/>
            </a:pPr>
            <a:r>
              <a:rPr lang="en-US" sz="2000" b="1" dirty="0" smtClean="0">
                <a:effectLst/>
              </a:rPr>
              <a:t>It don’t make no difference how foolish it is, it’s the right way – and it’s the regular way.</a:t>
            </a:r>
          </a:p>
          <a:p>
            <a:pPr lvl="1" eaLnBrk="1" hangingPunct="1">
              <a:lnSpc>
                <a:spcPct val="80000"/>
              </a:lnSpc>
              <a:defRPr/>
            </a:pPr>
            <a:r>
              <a:rPr lang="en-US" sz="2000" b="1" dirty="0" smtClean="0">
                <a:effectLst/>
              </a:rPr>
              <a:t>All right then, I’ll go to hell.</a:t>
            </a:r>
          </a:p>
          <a:p>
            <a:pPr lvl="1" eaLnBrk="1" hangingPunct="1">
              <a:lnSpc>
                <a:spcPct val="80000"/>
              </a:lnSpc>
              <a:defRPr/>
            </a:pPr>
            <a:r>
              <a:rPr lang="en-US" sz="2000" b="1" dirty="0" smtClean="0">
                <a:effectLst/>
              </a:rPr>
              <a:t>You feel mighty free and easy and comfortable on a raft.</a:t>
            </a:r>
          </a:p>
          <a:p>
            <a:pPr lvl="1" eaLnBrk="1" hangingPunct="1">
              <a:lnSpc>
                <a:spcPct val="80000"/>
              </a:lnSpc>
              <a:defRPr/>
            </a:pPr>
            <a:r>
              <a:rPr lang="en-US" sz="2000" b="1" dirty="0" smtClean="0">
                <a:effectLst/>
              </a:rPr>
              <a:t>People would call me a low </a:t>
            </a:r>
            <a:r>
              <a:rPr lang="en-US" sz="2000" b="1" dirty="0" err="1" smtClean="0">
                <a:effectLst/>
              </a:rPr>
              <a:t>doen</a:t>
            </a:r>
            <a:r>
              <a:rPr lang="en-US" sz="2000" b="1" dirty="0" smtClean="0">
                <a:effectLst/>
              </a:rPr>
              <a:t> </a:t>
            </a:r>
            <a:r>
              <a:rPr lang="en-US" sz="2000" b="1" dirty="0" err="1" smtClean="0">
                <a:effectLst/>
              </a:rPr>
              <a:t>Ablitionist</a:t>
            </a:r>
            <a:r>
              <a:rPr lang="en-US" sz="2000" b="1" dirty="0" smtClean="0">
                <a:effectLst/>
              </a:rPr>
              <a:t> and despise me for keeping mum – but that don’t make no difference.  I </a:t>
            </a:r>
            <a:r>
              <a:rPr lang="en-US" sz="2000" b="1" dirty="0" err="1" smtClean="0">
                <a:effectLst/>
              </a:rPr>
              <a:t>ain’t</a:t>
            </a:r>
            <a:r>
              <a:rPr lang="en-US" sz="2000" b="1" dirty="0" smtClean="0">
                <a:effectLst/>
              </a:rPr>
              <a:t> going to tell.</a:t>
            </a:r>
          </a:p>
          <a:p>
            <a:pPr lvl="1" eaLnBrk="1" hangingPunct="1">
              <a:lnSpc>
                <a:spcPct val="80000"/>
              </a:lnSpc>
              <a:defRPr/>
            </a:pPr>
            <a:r>
              <a:rPr lang="en-US" sz="2000" b="1" dirty="0" smtClean="0">
                <a:effectLst/>
              </a:rPr>
              <a:t>I do believe he cared just as much for his people as white folks does for </a:t>
            </a:r>
            <a:r>
              <a:rPr lang="en-US" sz="2000" b="1" dirty="0" err="1" smtClean="0">
                <a:effectLst/>
              </a:rPr>
              <a:t>their’n</a:t>
            </a:r>
            <a:r>
              <a:rPr lang="en-US" sz="2000" b="1" dirty="0" smtClean="0">
                <a:effectLst/>
              </a:rPr>
              <a:t>.  It don’t seem natural, but I reckon it’s so.</a:t>
            </a:r>
          </a:p>
          <a:p>
            <a:pPr lvl="1" eaLnBrk="1" hangingPunct="1">
              <a:lnSpc>
                <a:spcPct val="80000"/>
              </a:lnSpc>
              <a:defRPr/>
            </a:pPr>
            <a:r>
              <a:rPr lang="en-US" sz="2000" b="1" dirty="0" smtClean="0">
                <a:effectLst/>
              </a:rPr>
              <a:t>What!  And not sell out the rest o’ the property?</a:t>
            </a:r>
          </a:p>
          <a:p>
            <a:pPr lvl="1" eaLnBrk="1" hangingPunct="1">
              <a:lnSpc>
                <a:spcPct val="80000"/>
              </a:lnSpc>
              <a:defRPr/>
            </a:pPr>
            <a:r>
              <a:rPr lang="en-US" sz="2000" b="1" dirty="0" smtClean="0">
                <a:effectLst/>
              </a:rPr>
              <a:t>Human being </a:t>
            </a:r>
            <a:r>
              <a:rPr lang="en-US" sz="2000" b="1" i="1" dirty="0" smtClean="0">
                <a:effectLst/>
              </a:rPr>
              <a:t>can</a:t>
            </a:r>
            <a:r>
              <a:rPr lang="en-US" sz="2000" b="1" dirty="0" smtClean="0">
                <a:effectLst/>
              </a:rPr>
              <a:t> be awful cruel to one another.</a:t>
            </a:r>
          </a:p>
          <a:p>
            <a:pPr lvl="1" eaLnBrk="1" hangingPunct="1">
              <a:lnSpc>
                <a:spcPct val="80000"/>
              </a:lnSpc>
              <a:defRPr/>
            </a:pPr>
            <a:r>
              <a:rPr lang="en-US" sz="2000" b="1" dirty="0" smtClean="0">
                <a:effectLst/>
              </a:rPr>
              <a:t>It was enough to make a body ashamed of the human race.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r120803060175277"/>
          <p:cNvPicPr>
            <a:picLocks noChangeAspect="1" noChangeArrowheads="1"/>
          </p:cNvPicPr>
          <p:nvPr/>
        </p:nvPicPr>
        <p:blipFill>
          <a:blip r:embed="rId2" cstate="print"/>
          <a:srcRect/>
          <a:stretch>
            <a:fillRect/>
          </a:stretch>
        </p:blipFill>
        <p:spPr bwMode="auto">
          <a:xfrm>
            <a:off x="304800" y="1600200"/>
            <a:ext cx="2682875" cy="4171950"/>
          </a:xfrm>
          <a:prstGeom prst="rect">
            <a:avLst/>
          </a:prstGeom>
          <a:noFill/>
          <a:ln w="9525">
            <a:noFill/>
            <a:miter lim="800000"/>
            <a:headEnd/>
            <a:tailEnd/>
          </a:ln>
        </p:spPr>
      </p:pic>
      <p:sp>
        <p:nvSpPr>
          <p:cNvPr id="17411" name="Text Box 5"/>
          <p:cNvSpPr txBox="1">
            <a:spLocks noChangeArrowheads="1"/>
          </p:cNvSpPr>
          <p:nvPr/>
        </p:nvSpPr>
        <p:spPr bwMode="auto">
          <a:xfrm>
            <a:off x="3124200" y="1066800"/>
            <a:ext cx="5791200" cy="5586413"/>
          </a:xfrm>
          <a:prstGeom prst="rect">
            <a:avLst/>
          </a:prstGeom>
          <a:noFill/>
          <a:ln w="9525">
            <a:noFill/>
            <a:miter lim="800000"/>
            <a:headEnd/>
            <a:tailEnd/>
          </a:ln>
        </p:spPr>
        <p:txBody>
          <a:bodyPr>
            <a:spAutoFit/>
          </a:bodyPr>
          <a:lstStyle/>
          <a:p>
            <a:pPr>
              <a:spcBef>
                <a:spcPct val="50000"/>
              </a:spcBef>
            </a:pPr>
            <a:r>
              <a:rPr lang="en-US" sz="2100"/>
              <a:t>In </a:t>
            </a:r>
            <a:r>
              <a:rPr lang="en-US" sz="2100" i="1"/>
              <a:t>Huck Finn</a:t>
            </a:r>
            <a:r>
              <a:rPr lang="en-US" sz="2100"/>
              <a:t>, the river symbolizes freedom, and it becomes symbolic of Huck’s journey to discover his natural virtue. The current determines the direction of the raft as well as Huck’s life. </a:t>
            </a:r>
          </a:p>
          <a:p>
            <a:pPr>
              <a:spcBef>
                <a:spcPct val="50000"/>
              </a:spcBef>
            </a:pPr>
            <a:r>
              <a:rPr lang="en-US" sz="2100"/>
              <a:t>There is a major contrast between life on the river and life on the shore because life on the river (uncivilized) is peaceful and easy, yet not totally without danger; however, life on the shore (civilized) can be cruel, authoritarian, hypocritical, and reflective of what Twain called the “Damned Human Race.”</a:t>
            </a:r>
          </a:p>
          <a:p>
            <a:pPr>
              <a:spcBef>
                <a:spcPct val="50000"/>
              </a:spcBef>
            </a:pPr>
            <a:r>
              <a:rPr lang="en-US" sz="2100"/>
              <a:t>Life on the raft is paradoxical. Even though they are confined to a small space on the raft, Huck and Jim experience greater freedom on the raft.</a:t>
            </a:r>
          </a:p>
        </p:txBody>
      </p:sp>
      <p:sp>
        <p:nvSpPr>
          <p:cNvPr id="17412" name="Rectangle 6"/>
          <p:cNvSpPr>
            <a:spLocks noGrp="1" noChangeArrowheads="1"/>
          </p:cNvSpPr>
          <p:nvPr>
            <p:ph type="title"/>
          </p:nvPr>
        </p:nvSpPr>
        <p:spPr/>
        <p:txBody>
          <a:bodyPr/>
          <a:lstStyle/>
          <a:p>
            <a:pPr eaLnBrk="1" hangingPunct="1"/>
            <a:r>
              <a:rPr lang="en-US" sz="3600" b="1" smtClean="0">
                <a:solidFill>
                  <a:schemeClr val="tx1"/>
                </a:solidFill>
                <a:effectLst/>
              </a:rPr>
              <a:t>Major Symbol: </a:t>
            </a:r>
            <a:br>
              <a:rPr lang="en-US" sz="3600" b="1" smtClean="0">
                <a:solidFill>
                  <a:schemeClr val="tx1"/>
                </a:solidFill>
                <a:effectLst/>
              </a:rPr>
            </a:br>
            <a:r>
              <a:rPr lang="en-US" sz="3600" b="1" smtClean="0">
                <a:solidFill>
                  <a:schemeClr val="tx1"/>
                </a:solidFill>
                <a:effectLst/>
              </a:rPr>
              <a:t>The  Mississippi River</a:t>
            </a:r>
            <a:br>
              <a:rPr lang="en-US" sz="3600" b="1" smtClean="0">
                <a:solidFill>
                  <a:schemeClr val="tx1"/>
                </a:solidFill>
                <a:effectLst/>
              </a:rPr>
            </a:br>
            <a:endParaRPr lang="en-US" sz="3600" b="1" smtClean="0">
              <a:solidFill>
                <a:schemeClr val="tx1"/>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b="1" dirty="0" smtClean="0"/>
              <a:t>Critics’ Comments</a:t>
            </a:r>
          </a:p>
        </p:txBody>
      </p:sp>
      <p:sp>
        <p:nvSpPr>
          <p:cNvPr id="96259" name="Rectangle 3"/>
          <p:cNvSpPr>
            <a:spLocks noGrp="1" noChangeArrowheads="1"/>
          </p:cNvSpPr>
          <p:nvPr>
            <p:ph type="body" idx="1"/>
          </p:nvPr>
        </p:nvSpPr>
        <p:spPr>
          <a:xfrm>
            <a:off x="3352800" y="1600200"/>
            <a:ext cx="5334000" cy="4525963"/>
          </a:xfrm>
        </p:spPr>
        <p:txBody>
          <a:bodyPr/>
          <a:lstStyle/>
          <a:p>
            <a:pPr eaLnBrk="1" hangingPunct="1">
              <a:lnSpc>
                <a:spcPct val="90000"/>
              </a:lnSpc>
              <a:defRPr/>
            </a:pPr>
            <a:r>
              <a:rPr lang="en-US" sz="2800" b="1" dirty="0" smtClean="0"/>
              <a:t>The Adventures of Huckleberry Finn has been a controversial book since it was first published in 1885 – mostly because of its inappropriate language and racial slurs.</a:t>
            </a:r>
          </a:p>
          <a:p>
            <a:pPr eaLnBrk="1" hangingPunct="1">
              <a:lnSpc>
                <a:spcPct val="90000"/>
              </a:lnSpc>
              <a:defRPr/>
            </a:pPr>
            <a:r>
              <a:rPr lang="en-US" sz="2800" b="1" dirty="0" smtClean="0"/>
              <a:t>The following slides will represent four different points of views of Twain’s most famous novel.</a:t>
            </a:r>
          </a:p>
        </p:txBody>
      </p:sp>
      <p:pic>
        <p:nvPicPr>
          <p:cNvPr id="18436" name="Picture 4" descr="twahu73b"/>
          <p:cNvPicPr>
            <a:picLocks noChangeAspect="1" noChangeArrowheads="1"/>
          </p:cNvPicPr>
          <p:nvPr/>
        </p:nvPicPr>
        <p:blipFill>
          <a:blip r:embed="rId2" cstate="print"/>
          <a:srcRect/>
          <a:stretch>
            <a:fillRect/>
          </a:stretch>
        </p:blipFill>
        <p:spPr bwMode="auto">
          <a:xfrm>
            <a:off x="533400" y="1600200"/>
            <a:ext cx="256857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5400" b="1" dirty="0" smtClean="0"/>
              <a:t>1884</a:t>
            </a:r>
            <a:r>
              <a:rPr lang="en-US" sz="4000" dirty="0" smtClean="0"/>
              <a:t/>
            </a:r>
            <a:br>
              <a:rPr lang="en-US" sz="4000" dirty="0" smtClean="0"/>
            </a:br>
            <a:endParaRPr lang="en-US" sz="4000" dirty="0" smtClean="0"/>
          </a:p>
        </p:txBody>
      </p:sp>
      <p:sp>
        <p:nvSpPr>
          <p:cNvPr id="99331" name="Rectangle 3"/>
          <p:cNvSpPr>
            <a:spLocks noGrp="1" noChangeArrowheads="1"/>
          </p:cNvSpPr>
          <p:nvPr>
            <p:ph type="body" sz="half" idx="1"/>
          </p:nvPr>
        </p:nvSpPr>
        <p:spPr>
          <a:xfrm>
            <a:off x="457200" y="1600200"/>
            <a:ext cx="4876800" cy="4525963"/>
          </a:xfrm>
        </p:spPr>
        <p:txBody>
          <a:bodyPr/>
          <a:lstStyle/>
          <a:p>
            <a:pPr eaLnBrk="1" hangingPunct="1">
              <a:defRPr/>
            </a:pPr>
            <a:r>
              <a:rPr lang="en-US" sz="2400" dirty="0" smtClean="0"/>
              <a:t>Written by William E. Henley of the </a:t>
            </a:r>
            <a:r>
              <a:rPr lang="en-US" sz="2400" i="1" dirty="0" smtClean="0"/>
              <a:t>Athenaeum</a:t>
            </a:r>
          </a:p>
          <a:p>
            <a:pPr lvl="1" eaLnBrk="1" hangingPunct="1">
              <a:defRPr/>
            </a:pPr>
            <a:r>
              <a:rPr lang="en-US" sz="2000" dirty="0" smtClean="0"/>
              <a:t>“In </a:t>
            </a:r>
            <a:r>
              <a:rPr lang="en-US" sz="2000" i="1" dirty="0" smtClean="0"/>
              <a:t>Huckleberry Finn</a:t>
            </a:r>
            <a:r>
              <a:rPr lang="en-US" sz="2000" dirty="0" smtClean="0"/>
              <a:t> Twain returns to his right mind”</a:t>
            </a:r>
          </a:p>
          <a:p>
            <a:pPr lvl="1" eaLnBrk="1" hangingPunct="1">
              <a:defRPr/>
            </a:pPr>
            <a:r>
              <a:rPr lang="en-US" sz="2000" dirty="0" smtClean="0"/>
              <a:t>“The book is Mark Twain at his best”</a:t>
            </a:r>
          </a:p>
          <a:p>
            <a:pPr lvl="1" eaLnBrk="1" hangingPunct="1">
              <a:defRPr/>
            </a:pPr>
            <a:r>
              <a:rPr lang="en-US" sz="2000" dirty="0" smtClean="0"/>
              <a:t>“It is meant for boys”</a:t>
            </a:r>
          </a:p>
          <a:p>
            <a:pPr lvl="1" eaLnBrk="1" hangingPunct="1">
              <a:defRPr/>
            </a:pPr>
            <a:r>
              <a:rPr lang="en-US" sz="2000" dirty="0" smtClean="0"/>
              <a:t>“Huckleberry . . . is the hero of such scrapes and experiences as to make your mouth water”</a:t>
            </a:r>
          </a:p>
          <a:p>
            <a:pPr lvl="1" eaLnBrk="1" hangingPunct="1">
              <a:defRPr/>
            </a:pPr>
            <a:r>
              <a:rPr lang="en-US" sz="2000" dirty="0" smtClean="0"/>
              <a:t>“Jim and Huckleberry are real creations”</a:t>
            </a:r>
          </a:p>
          <a:p>
            <a:pPr lvl="1" eaLnBrk="1" hangingPunct="1">
              <a:defRPr/>
            </a:pPr>
            <a:endParaRPr lang="en-US" sz="2000" dirty="0" smtClean="0"/>
          </a:p>
        </p:txBody>
      </p:sp>
      <p:pic>
        <p:nvPicPr>
          <p:cNvPr id="19460" name="Picture 4" descr="twahuc6"/>
          <p:cNvPicPr>
            <a:picLocks noGrp="1" noChangeAspect="1" noChangeArrowheads="1"/>
          </p:cNvPicPr>
          <p:nvPr>
            <p:ph sz="half" idx="2"/>
          </p:nvPr>
        </p:nvPicPr>
        <p:blipFill>
          <a:blip r:embed="rId2" cstate="print"/>
          <a:srcRect/>
          <a:stretch>
            <a:fillRect/>
          </a:stretch>
        </p:blipFill>
        <p:spPr>
          <a:xfrm>
            <a:off x="5867400" y="1524000"/>
            <a:ext cx="2868613" cy="49831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twahuc16"/>
          <p:cNvPicPr>
            <a:picLocks noChangeAspect="1" noChangeArrowheads="1"/>
          </p:cNvPicPr>
          <p:nvPr/>
        </p:nvPicPr>
        <p:blipFill>
          <a:blip r:embed="rId2" cstate="print"/>
          <a:srcRect/>
          <a:stretch>
            <a:fillRect/>
          </a:stretch>
        </p:blipFill>
        <p:spPr bwMode="auto">
          <a:xfrm>
            <a:off x="304800" y="2209800"/>
            <a:ext cx="3451225" cy="3733800"/>
          </a:xfrm>
          <a:prstGeom prst="rect">
            <a:avLst/>
          </a:prstGeom>
          <a:noFill/>
          <a:ln w="9525">
            <a:noFill/>
            <a:miter lim="800000"/>
            <a:headEnd/>
            <a:tailEnd/>
          </a:ln>
        </p:spPr>
      </p:pic>
      <p:sp>
        <p:nvSpPr>
          <p:cNvPr id="23561" name="Rectangle 9"/>
          <p:cNvSpPr>
            <a:spLocks noGrp="1" noChangeArrowheads="1"/>
          </p:cNvSpPr>
          <p:nvPr>
            <p:ph type="title"/>
          </p:nvPr>
        </p:nvSpPr>
        <p:spPr/>
        <p:txBody>
          <a:bodyPr/>
          <a:lstStyle/>
          <a:p>
            <a:pPr eaLnBrk="1" hangingPunct="1">
              <a:defRPr/>
            </a:pPr>
            <a:r>
              <a:rPr lang="en-US" sz="5400" b="1" dirty="0" smtClean="0"/>
              <a:t>1885</a:t>
            </a:r>
            <a:endParaRPr lang="en-US" sz="5400" dirty="0" smtClean="0"/>
          </a:p>
        </p:txBody>
      </p:sp>
      <p:sp>
        <p:nvSpPr>
          <p:cNvPr id="23562" name="Rectangle 10"/>
          <p:cNvSpPr>
            <a:spLocks noGrp="1" noChangeArrowheads="1"/>
          </p:cNvSpPr>
          <p:nvPr>
            <p:ph type="body" idx="1"/>
          </p:nvPr>
        </p:nvSpPr>
        <p:spPr>
          <a:xfrm>
            <a:off x="3810000" y="1600200"/>
            <a:ext cx="4953000" cy="4876800"/>
          </a:xfrm>
        </p:spPr>
        <p:txBody>
          <a:bodyPr/>
          <a:lstStyle/>
          <a:p>
            <a:pPr eaLnBrk="1" hangingPunct="1">
              <a:lnSpc>
                <a:spcPct val="80000"/>
              </a:lnSpc>
              <a:defRPr/>
            </a:pPr>
            <a:r>
              <a:rPr lang="en-US" sz="2400" dirty="0" smtClean="0"/>
              <a:t>Statements made by the Concord Library Committee after they excluded the book for the public library </a:t>
            </a:r>
          </a:p>
          <a:p>
            <a:pPr lvl="1" eaLnBrk="1" hangingPunct="1">
              <a:lnSpc>
                <a:spcPct val="80000"/>
              </a:lnSpc>
              <a:defRPr/>
            </a:pPr>
            <a:r>
              <a:rPr lang="en-US" sz="2000" dirty="0" smtClean="0"/>
              <a:t>“absolutely immoral in its tone”</a:t>
            </a:r>
          </a:p>
          <a:p>
            <a:pPr lvl="1" eaLnBrk="1" hangingPunct="1">
              <a:lnSpc>
                <a:spcPct val="80000"/>
              </a:lnSpc>
              <a:defRPr/>
            </a:pPr>
            <a:r>
              <a:rPr lang="en-US" sz="2000" dirty="0" smtClean="0"/>
              <a:t>“very little humor”</a:t>
            </a:r>
          </a:p>
          <a:p>
            <a:pPr lvl="1" eaLnBrk="1" hangingPunct="1">
              <a:lnSpc>
                <a:spcPct val="80000"/>
              </a:lnSpc>
              <a:defRPr/>
            </a:pPr>
            <a:r>
              <a:rPr lang="en-US" sz="2000" dirty="0" smtClean="0"/>
              <a:t>“If not for the author’s reputation, the book would undoubtedly meet with severe criticism.”</a:t>
            </a:r>
          </a:p>
          <a:p>
            <a:pPr lvl="1" eaLnBrk="1" hangingPunct="1">
              <a:lnSpc>
                <a:spcPct val="80000"/>
              </a:lnSpc>
              <a:defRPr/>
            </a:pPr>
            <a:r>
              <a:rPr lang="en-US" sz="2000" dirty="0" smtClean="0"/>
              <a:t>“the </a:t>
            </a:r>
            <a:r>
              <a:rPr lang="en-US" sz="2000" dirty="0" err="1" smtClean="0"/>
              <a:t>veriest</a:t>
            </a:r>
            <a:r>
              <a:rPr lang="en-US" sz="2000" dirty="0" smtClean="0"/>
              <a:t> trash”</a:t>
            </a:r>
          </a:p>
          <a:p>
            <a:pPr lvl="1" eaLnBrk="1" hangingPunct="1">
              <a:lnSpc>
                <a:spcPct val="80000"/>
              </a:lnSpc>
              <a:defRPr/>
            </a:pPr>
            <a:r>
              <a:rPr lang="en-US" sz="2000" dirty="0" smtClean="0"/>
              <a:t>“a low grade of morality”</a:t>
            </a:r>
          </a:p>
          <a:p>
            <a:pPr lvl="1" eaLnBrk="1" hangingPunct="1">
              <a:lnSpc>
                <a:spcPct val="80000"/>
              </a:lnSpc>
              <a:defRPr/>
            </a:pPr>
            <a:r>
              <a:rPr lang="en-US" sz="2000" dirty="0" smtClean="0"/>
              <a:t>“language of a rough, ignorant dialect”</a:t>
            </a:r>
          </a:p>
          <a:p>
            <a:pPr lvl="1" eaLnBrk="1" hangingPunct="1">
              <a:lnSpc>
                <a:spcPct val="80000"/>
              </a:lnSpc>
              <a:defRPr/>
            </a:pPr>
            <a:r>
              <a:rPr lang="en-US" sz="2000" dirty="0" smtClean="0"/>
              <a:t>“systematic use of bad grammar and an employment of rough, inelegant expressions.”</a:t>
            </a:r>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z="5400" b="1" smtClean="0"/>
              <a:t>1992</a:t>
            </a:r>
          </a:p>
        </p:txBody>
      </p:sp>
      <p:sp>
        <p:nvSpPr>
          <p:cNvPr id="98310" name="Rectangle 6"/>
          <p:cNvSpPr>
            <a:spLocks noGrp="1" noChangeArrowheads="1"/>
          </p:cNvSpPr>
          <p:nvPr>
            <p:ph type="body" sz="half" idx="1"/>
          </p:nvPr>
        </p:nvSpPr>
        <p:spPr>
          <a:xfrm>
            <a:off x="457200" y="1600200"/>
            <a:ext cx="5334000" cy="4525963"/>
          </a:xfrm>
        </p:spPr>
        <p:txBody>
          <a:bodyPr/>
          <a:lstStyle/>
          <a:p>
            <a:pPr eaLnBrk="1" hangingPunct="1">
              <a:defRPr/>
            </a:pPr>
            <a:r>
              <a:rPr lang="en-US" sz="2400" smtClean="0"/>
              <a:t>Comments by John H. Wallace of </a:t>
            </a:r>
            <a:r>
              <a:rPr lang="en-US" sz="2400" i="1" smtClean="0"/>
              <a:t>The Washington Post</a:t>
            </a:r>
            <a:endParaRPr lang="en-US" sz="2400" smtClean="0"/>
          </a:p>
          <a:p>
            <a:pPr lvl="1" eaLnBrk="1" hangingPunct="1">
              <a:defRPr/>
            </a:pPr>
            <a:r>
              <a:rPr lang="en-US" sz="2000" i="1" smtClean="0"/>
              <a:t>“Huckleberry Finn</a:t>
            </a:r>
            <a:r>
              <a:rPr lang="en-US" sz="2000" smtClean="0"/>
              <a:t> uses the pejorative [insulting] term </a:t>
            </a:r>
            <a:r>
              <a:rPr lang="en-US" sz="2000" i="1" smtClean="0"/>
              <a:t>nigger </a:t>
            </a:r>
            <a:r>
              <a:rPr lang="en-US" sz="2000" smtClean="0"/>
              <a:t>profusely.”</a:t>
            </a:r>
          </a:p>
          <a:p>
            <a:pPr lvl="1" eaLnBrk="1" hangingPunct="1">
              <a:defRPr/>
            </a:pPr>
            <a:r>
              <a:rPr lang="en-US" sz="2000" smtClean="0"/>
              <a:t>“It speaks of black Americans with implications that they are not honest, they are not intelligent as whites, and they are not human.”</a:t>
            </a:r>
          </a:p>
          <a:p>
            <a:pPr lvl="1" eaLnBrk="1" hangingPunct="1">
              <a:defRPr/>
            </a:pPr>
            <a:r>
              <a:rPr lang="en-US" sz="2000" smtClean="0"/>
              <a:t>“It constitutes mental cruelty, harassment, and outright racial intimidation to force black students to sit in a classroom to read this kind of literature . . .”</a:t>
            </a:r>
          </a:p>
          <a:p>
            <a:pPr lvl="1" eaLnBrk="1" hangingPunct="1">
              <a:defRPr/>
            </a:pPr>
            <a:endParaRPr lang="en-US" sz="2000" smtClean="0"/>
          </a:p>
          <a:p>
            <a:pPr lvl="1" eaLnBrk="1" hangingPunct="1">
              <a:defRPr/>
            </a:pPr>
            <a:endParaRPr lang="en-US" sz="2000" i="1" smtClean="0"/>
          </a:p>
        </p:txBody>
      </p:sp>
      <p:pic>
        <p:nvPicPr>
          <p:cNvPr id="21508" name="Picture 4" descr="twahuc11"/>
          <p:cNvPicPr>
            <a:picLocks noGrp="1" noChangeAspect="1" noChangeArrowheads="1"/>
          </p:cNvPicPr>
          <p:nvPr>
            <p:ph idx="4294967295"/>
          </p:nvPr>
        </p:nvPicPr>
        <p:blipFill>
          <a:blip r:embed="rId2" cstate="print"/>
          <a:srcRect/>
          <a:stretch>
            <a:fillRect/>
          </a:stretch>
        </p:blipFill>
        <p:spPr>
          <a:xfrm>
            <a:off x="5943600" y="1676400"/>
            <a:ext cx="2563813" cy="452596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ga_portrait_twain_j_breen"/>
          <p:cNvPicPr>
            <a:picLocks noChangeAspect="1" noChangeArrowheads="1"/>
          </p:cNvPicPr>
          <p:nvPr/>
        </p:nvPicPr>
        <p:blipFill>
          <a:blip r:embed="rId2" cstate="print"/>
          <a:srcRect/>
          <a:stretch>
            <a:fillRect/>
          </a:stretch>
        </p:blipFill>
        <p:spPr bwMode="auto">
          <a:xfrm>
            <a:off x="4419600" y="762000"/>
            <a:ext cx="4327525" cy="5410200"/>
          </a:xfrm>
          <a:prstGeom prst="rect">
            <a:avLst/>
          </a:prstGeom>
          <a:noFill/>
          <a:ln w="9525">
            <a:noFill/>
            <a:miter lim="800000"/>
            <a:headEnd/>
            <a:tailEnd/>
          </a:ln>
        </p:spPr>
      </p:pic>
      <p:sp>
        <p:nvSpPr>
          <p:cNvPr id="37894" name="Rectangle 6"/>
          <p:cNvSpPr>
            <a:spLocks noChangeArrowheads="1"/>
          </p:cNvSpPr>
          <p:nvPr/>
        </p:nvSpPr>
        <p:spPr bwMode="auto">
          <a:xfrm>
            <a:off x="609600" y="457200"/>
            <a:ext cx="3124200" cy="5105400"/>
          </a:xfrm>
          <a:prstGeom prst="rect">
            <a:avLst/>
          </a:prstGeom>
          <a:noFill/>
          <a:ln w="9525">
            <a:noFill/>
            <a:miter lim="800000"/>
            <a:headEnd/>
            <a:tailEnd/>
          </a:ln>
          <a:effectLst/>
        </p:spPr>
        <p:txBody>
          <a:bodyPr anchor="ctr"/>
          <a:lstStyle/>
          <a:p>
            <a:pPr algn="ctr">
              <a:defRPr/>
            </a:pPr>
            <a:r>
              <a:rPr lang="en-US" sz="7200" b="1" dirty="0">
                <a:solidFill>
                  <a:schemeClr val="tx2"/>
                </a:solidFill>
                <a:effectLst>
                  <a:outerShdw blurRad="38100" dist="38100" dir="2700000" algn="tl">
                    <a:srgbClr val="000000"/>
                  </a:outerShdw>
                </a:effectLst>
                <a:latin typeface="Harrington" pitchFamily="82" charset="0"/>
              </a:rPr>
              <a:t>By </a:t>
            </a:r>
            <a:br>
              <a:rPr lang="en-US" sz="7200" b="1" dirty="0">
                <a:solidFill>
                  <a:schemeClr val="tx2"/>
                </a:solidFill>
                <a:effectLst>
                  <a:outerShdw blurRad="38100" dist="38100" dir="2700000" algn="tl">
                    <a:srgbClr val="000000"/>
                  </a:outerShdw>
                </a:effectLst>
                <a:latin typeface="Harrington" pitchFamily="82" charset="0"/>
              </a:rPr>
            </a:br>
            <a:r>
              <a:rPr lang="en-US" sz="7200" b="1" dirty="0">
                <a:solidFill>
                  <a:schemeClr val="tx2"/>
                </a:solidFill>
                <a:effectLst>
                  <a:outerShdw blurRad="38100" dist="38100" dir="2700000" algn="tl">
                    <a:srgbClr val="000000"/>
                  </a:outerShdw>
                </a:effectLst>
                <a:latin typeface="Harrington" pitchFamily="82" charset="0"/>
              </a:rPr>
              <a:t>Mark Twain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twahu75"/>
          <p:cNvPicPr>
            <a:picLocks noChangeAspect="1" noChangeArrowheads="1"/>
          </p:cNvPicPr>
          <p:nvPr/>
        </p:nvPicPr>
        <p:blipFill>
          <a:blip r:embed="rId2" cstate="print"/>
          <a:srcRect/>
          <a:stretch>
            <a:fillRect/>
          </a:stretch>
        </p:blipFill>
        <p:spPr bwMode="auto">
          <a:xfrm>
            <a:off x="5334000" y="1447800"/>
            <a:ext cx="3276600" cy="2649538"/>
          </a:xfrm>
          <a:prstGeom prst="rect">
            <a:avLst/>
          </a:prstGeom>
          <a:noFill/>
          <a:ln w="9525">
            <a:noFill/>
            <a:miter lim="800000"/>
            <a:headEnd/>
            <a:tailEnd/>
          </a:ln>
        </p:spPr>
      </p:pic>
      <p:sp>
        <p:nvSpPr>
          <p:cNvPr id="31754" name="Rectangle 10"/>
          <p:cNvSpPr>
            <a:spLocks noGrp="1" noChangeArrowheads="1"/>
          </p:cNvSpPr>
          <p:nvPr>
            <p:ph type="title"/>
          </p:nvPr>
        </p:nvSpPr>
        <p:spPr/>
        <p:txBody>
          <a:bodyPr/>
          <a:lstStyle/>
          <a:p>
            <a:pPr eaLnBrk="1" hangingPunct="1">
              <a:defRPr/>
            </a:pPr>
            <a:r>
              <a:rPr lang="en-US" sz="5400" b="1" smtClean="0"/>
              <a:t>1992</a:t>
            </a:r>
          </a:p>
        </p:txBody>
      </p:sp>
      <p:sp>
        <p:nvSpPr>
          <p:cNvPr id="31756" name="Rectangle 12"/>
          <p:cNvSpPr>
            <a:spLocks noGrp="1" noChangeArrowheads="1"/>
          </p:cNvSpPr>
          <p:nvPr>
            <p:ph type="body" sz="half" idx="2"/>
          </p:nvPr>
        </p:nvSpPr>
        <p:spPr>
          <a:xfrm>
            <a:off x="228600" y="1295400"/>
            <a:ext cx="4648200" cy="5029200"/>
          </a:xfrm>
        </p:spPr>
        <p:txBody>
          <a:bodyPr/>
          <a:lstStyle/>
          <a:p>
            <a:pPr eaLnBrk="1" hangingPunct="1">
              <a:lnSpc>
                <a:spcPct val="80000"/>
              </a:lnSpc>
              <a:defRPr/>
            </a:pPr>
            <a:r>
              <a:rPr lang="en-US" sz="2000" smtClean="0"/>
              <a:t>Written by Clarence Page of the </a:t>
            </a:r>
            <a:r>
              <a:rPr lang="en-US" sz="2000" i="1" smtClean="0"/>
              <a:t>Des Moines Register</a:t>
            </a:r>
          </a:p>
          <a:p>
            <a:pPr lvl="1" eaLnBrk="1" hangingPunct="1">
              <a:lnSpc>
                <a:spcPct val="80000"/>
              </a:lnSpc>
              <a:defRPr/>
            </a:pPr>
            <a:r>
              <a:rPr lang="en-US" sz="2000" i="1" smtClean="0"/>
              <a:t>“</a:t>
            </a:r>
            <a:r>
              <a:rPr lang="en-US" sz="2000" smtClean="0"/>
              <a:t>Huckleberry Finn may have been black . . . No, not Huck himself, but his voice.”</a:t>
            </a:r>
          </a:p>
          <a:p>
            <a:pPr lvl="1" eaLnBrk="1" hangingPunct="1">
              <a:lnSpc>
                <a:spcPct val="80000"/>
              </a:lnSpc>
              <a:defRPr/>
            </a:pPr>
            <a:r>
              <a:rPr lang="en-US" sz="2000" smtClean="0"/>
              <a:t>“The news that ol’ Huck might have been a soul brother is ironic considering how many blacks have tried to keep Huckleberry Finn out of the hands of school children every year, despite its strong anti-slavery, pro-brotherhood message, because it happens to mention the word ‘nigger’ about 200 times.</a:t>
            </a:r>
          </a:p>
          <a:p>
            <a:pPr lvl="1" eaLnBrk="1" hangingPunct="1">
              <a:lnSpc>
                <a:spcPct val="80000"/>
              </a:lnSpc>
              <a:defRPr/>
            </a:pPr>
            <a:r>
              <a:rPr lang="en-US" sz="2000" smtClean="0"/>
              <a:t>“Twain exposed the lunacy and hypocrisy of American racism by showing it through the eyes of a boy who finds himself . . . helping a slave to escape.”</a:t>
            </a:r>
          </a:p>
          <a:p>
            <a:pPr lvl="1" eaLnBrk="1" hangingPunct="1">
              <a:lnSpc>
                <a:spcPct val="80000"/>
              </a:lnSpc>
              <a:buFont typeface="Wingdings" pitchFamily="2" charset="2"/>
              <a:buNone/>
              <a:defRPr/>
            </a:pPr>
            <a:endParaRPr lang="en-US" sz="2000" i="1" smtClean="0"/>
          </a:p>
          <a:p>
            <a:pPr lvl="1" eaLnBrk="1" hangingPunct="1">
              <a:lnSpc>
                <a:spcPct val="80000"/>
              </a:lnSpc>
              <a:defRPr/>
            </a:pPr>
            <a:endParaRPr lang="en-US" sz="2000" smtClean="0"/>
          </a:p>
        </p:txBody>
      </p:sp>
      <p:sp>
        <p:nvSpPr>
          <p:cNvPr id="31757" name="Rectangle 13"/>
          <p:cNvSpPr>
            <a:spLocks noGrp="1" noChangeArrowheads="1"/>
          </p:cNvSpPr>
          <p:nvPr>
            <p:ph type="body" sz="half" idx="1"/>
          </p:nvPr>
        </p:nvSpPr>
        <p:spPr>
          <a:xfrm>
            <a:off x="5029200" y="4343400"/>
            <a:ext cx="3962400" cy="2514600"/>
          </a:xfrm>
        </p:spPr>
        <p:txBody>
          <a:bodyPr/>
          <a:lstStyle/>
          <a:p>
            <a:pPr eaLnBrk="1" hangingPunct="1">
              <a:lnSpc>
                <a:spcPct val="80000"/>
              </a:lnSpc>
              <a:buFont typeface="Wingdings" pitchFamily="2" charset="2"/>
              <a:buNone/>
              <a:defRPr/>
            </a:pPr>
            <a:r>
              <a:rPr lang="en-US" sz="1800" smtClean="0"/>
              <a:t>    “I , too, flinched when I heard my white teacher reading the word ‘nigger’ aloud when she introduced our ninth grade class to the book.  But I soon found myself reading it on my own, at first out of curiosity, then out of sheer pleasure.”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6" name="Rectangle 8"/>
          <p:cNvSpPr>
            <a:spLocks noGrp="1" noChangeArrowheads="1"/>
          </p:cNvSpPr>
          <p:nvPr>
            <p:ph type="title"/>
          </p:nvPr>
        </p:nvSpPr>
        <p:spPr/>
        <p:txBody>
          <a:bodyPr/>
          <a:lstStyle/>
          <a:p>
            <a:pPr eaLnBrk="1" hangingPunct="1">
              <a:defRPr/>
            </a:pPr>
            <a:r>
              <a:rPr lang="en-US" b="1" smtClean="0"/>
              <a:t>Twain’s View on Slavery</a:t>
            </a:r>
          </a:p>
        </p:txBody>
      </p:sp>
      <p:sp>
        <p:nvSpPr>
          <p:cNvPr id="104457" name="Rectangle 9"/>
          <p:cNvSpPr>
            <a:spLocks noGrp="1" noChangeArrowheads="1"/>
          </p:cNvSpPr>
          <p:nvPr>
            <p:ph type="body" sz="half" idx="1"/>
          </p:nvPr>
        </p:nvSpPr>
        <p:spPr>
          <a:xfrm>
            <a:off x="228600" y="1524000"/>
            <a:ext cx="3124200" cy="4525963"/>
          </a:xfrm>
        </p:spPr>
        <p:txBody>
          <a:bodyPr/>
          <a:lstStyle/>
          <a:p>
            <a:pPr eaLnBrk="1" hangingPunct="1">
              <a:lnSpc>
                <a:spcPct val="80000"/>
              </a:lnSpc>
              <a:defRPr/>
            </a:pPr>
            <a:r>
              <a:rPr lang="en-US" sz="2000" smtClean="0"/>
              <a:t>As a schoolboy, Twain had no aversion to slavery</a:t>
            </a:r>
          </a:p>
          <a:p>
            <a:pPr eaLnBrk="1" hangingPunct="1">
              <a:lnSpc>
                <a:spcPct val="80000"/>
              </a:lnSpc>
              <a:defRPr/>
            </a:pPr>
            <a:r>
              <a:rPr lang="en-US" sz="2000" smtClean="0"/>
              <a:t>He was not aware there was anything wrong with it</a:t>
            </a:r>
          </a:p>
          <a:p>
            <a:pPr eaLnBrk="1" hangingPunct="1">
              <a:lnSpc>
                <a:spcPct val="80000"/>
              </a:lnSpc>
              <a:defRPr/>
            </a:pPr>
            <a:r>
              <a:rPr lang="en-US" sz="2000" smtClean="0"/>
              <a:t>The papers said nothing against it</a:t>
            </a:r>
          </a:p>
          <a:p>
            <a:pPr eaLnBrk="1" hangingPunct="1">
              <a:lnSpc>
                <a:spcPct val="80000"/>
              </a:lnSpc>
              <a:defRPr/>
            </a:pPr>
            <a:r>
              <a:rPr lang="en-US" sz="2000" smtClean="0"/>
              <a:t>Churches taught that God approved it</a:t>
            </a:r>
          </a:p>
          <a:p>
            <a:pPr eaLnBrk="1" hangingPunct="1">
              <a:lnSpc>
                <a:spcPct val="80000"/>
              </a:lnSpc>
              <a:defRPr/>
            </a:pPr>
            <a:r>
              <a:rPr lang="en-US" sz="2000" smtClean="0"/>
              <a:t>He took a strong liking to blacks when they worked on his family’s farm</a:t>
            </a:r>
          </a:p>
        </p:txBody>
      </p:sp>
      <p:sp>
        <p:nvSpPr>
          <p:cNvPr id="104459" name="Rectangle 11"/>
          <p:cNvSpPr>
            <a:spLocks noGrp="1" noChangeArrowheads="1"/>
          </p:cNvSpPr>
          <p:nvPr>
            <p:ph type="body" sz="half" idx="2"/>
          </p:nvPr>
        </p:nvSpPr>
        <p:spPr>
          <a:xfrm>
            <a:off x="5791200" y="1600200"/>
            <a:ext cx="3124200" cy="4525963"/>
          </a:xfrm>
        </p:spPr>
        <p:txBody>
          <a:bodyPr/>
          <a:lstStyle/>
          <a:p>
            <a:pPr eaLnBrk="1" hangingPunct="1">
              <a:lnSpc>
                <a:spcPct val="80000"/>
              </a:lnSpc>
              <a:defRPr/>
            </a:pPr>
            <a:r>
              <a:rPr lang="en-US" sz="2000" smtClean="0"/>
              <a:t>He and his family were friends with many blacks in his home town of Hannibal</a:t>
            </a:r>
          </a:p>
          <a:p>
            <a:pPr eaLnBrk="1" hangingPunct="1">
              <a:lnSpc>
                <a:spcPct val="80000"/>
              </a:lnSpc>
              <a:defRPr/>
            </a:pPr>
            <a:r>
              <a:rPr lang="en-US" sz="2000" smtClean="0"/>
              <a:t>Twain’s family owned a slave that he deeply admired</a:t>
            </a:r>
          </a:p>
          <a:p>
            <a:pPr eaLnBrk="1" hangingPunct="1">
              <a:lnSpc>
                <a:spcPct val="80000"/>
              </a:lnSpc>
              <a:defRPr/>
            </a:pPr>
            <a:r>
              <a:rPr lang="en-US" sz="2000" smtClean="0"/>
              <a:t>Twain called him “Uncle Dan’l”</a:t>
            </a:r>
          </a:p>
          <a:p>
            <a:pPr eaLnBrk="1" hangingPunct="1">
              <a:lnSpc>
                <a:spcPct val="80000"/>
              </a:lnSpc>
              <a:defRPr/>
            </a:pPr>
            <a:r>
              <a:rPr lang="en-US" sz="2000" smtClean="0"/>
              <a:t>The character of Jim in Huck Finn is said to be modeled after this man</a:t>
            </a:r>
          </a:p>
          <a:p>
            <a:pPr eaLnBrk="1" hangingPunct="1">
              <a:lnSpc>
                <a:spcPct val="80000"/>
              </a:lnSpc>
              <a:defRPr/>
            </a:pPr>
            <a:r>
              <a:rPr lang="en-US" sz="2000" smtClean="0"/>
              <a:t>He is also mentioned in several other Twain stories under his real name</a:t>
            </a:r>
          </a:p>
        </p:txBody>
      </p:sp>
      <p:pic>
        <p:nvPicPr>
          <p:cNvPr id="23557" name="Picture 7" descr="Twain graphic"/>
          <p:cNvPicPr>
            <a:picLocks noGrp="1" noChangeAspect="1" noChangeArrowheads="1"/>
          </p:cNvPicPr>
          <p:nvPr>
            <p:ph sz="half" idx="4294967295"/>
          </p:nvPr>
        </p:nvPicPr>
        <p:blipFill>
          <a:blip r:embed="rId2" cstate="print">
            <a:clrChange>
              <a:clrFrom>
                <a:srgbClr val="FFFFFF"/>
              </a:clrFrom>
              <a:clrTo>
                <a:srgbClr val="FFFFFF">
                  <a:alpha val="0"/>
                </a:srgbClr>
              </a:clrTo>
            </a:clrChange>
          </a:blip>
          <a:srcRect/>
          <a:stretch>
            <a:fillRect/>
          </a:stretch>
        </p:blipFill>
        <p:spPr>
          <a:xfrm>
            <a:off x="3276600" y="1524000"/>
            <a:ext cx="2481263" cy="4525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219200" y="304800"/>
            <a:ext cx="7038975" cy="1557338"/>
          </a:xfrm>
          <a:prstGeom prst="rect">
            <a:avLst/>
          </a:prstGeom>
        </p:spPr>
        <p:txBody>
          <a:bodyPr wrap="none" fromWordArt="1">
            <a:prstTxWarp prst="textWave1">
              <a:avLst>
                <a:gd name="adj1" fmla="val 13005"/>
                <a:gd name="adj2" fmla="val 0"/>
              </a:avLst>
            </a:prstTxWarp>
          </a:bodyPr>
          <a:lstStyle/>
          <a:p>
            <a:pPr algn="ctr"/>
            <a:r>
              <a:rPr lang="en-IE" sz="8000" b="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MARK TWAIN</a:t>
            </a:r>
          </a:p>
        </p:txBody>
      </p:sp>
      <p:sp>
        <p:nvSpPr>
          <p:cNvPr id="83975" name="Rectangle 7"/>
          <p:cNvSpPr>
            <a:spLocks noGrp="1" noChangeArrowheads="1"/>
          </p:cNvSpPr>
          <p:nvPr>
            <p:ph type="body" sz="half" idx="2"/>
          </p:nvPr>
        </p:nvSpPr>
        <p:spPr>
          <a:xfrm>
            <a:off x="3886200" y="2209800"/>
            <a:ext cx="5029200" cy="4343400"/>
          </a:xfrm>
        </p:spPr>
        <p:txBody>
          <a:bodyPr/>
          <a:lstStyle/>
          <a:p>
            <a:pPr eaLnBrk="1" hangingPunct="1">
              <a:lnSpc>
                <a:spcPct val="90000"/>
              </a:lnSpc>
              <a:defRPr/>
            </a:pPr>
            <a:r>
              <a:rPr lang="es-ES" sz="2000" b="1" dirty="0" smtClean="0"/>
              <a:t>Real </a:t>
            </a:r>
            <a:r>
              <a:rPr lang="es-ES" sz="2000" b="1" dirty="0" err="1" smtClean="0"/>
              <a:t>name</a:t>
            </a:r>
            <a:r>
              <a:rPr lang="es-ES" sz="2000" b="1" smtClean="0"/>
              <a:t> was Samuel Langhorne Clemens</a:t>
            </a:r>
          </a:p>
          <a:p>
            <a:pPr eaLnBrk="1" hangingPunct="1">
              <a:lnSpc>
                <a:spcPct val="90000"/>
              </a:lnSpc>
              <a:defRPr/>
            </a:pPr>
            <a:r>
              <a:rPr lang="es-ES" sz="2000" b="1" smtClean="0"/>
              <a:t>Born November 30,1835, the night Halley’s Comet flashed across the sky</a:t>
            </a:r>
          </a:p>
          <a:p>
            <a:pPr lvl="1" eaLnBrk="1" hangingPunct="1">
              <a:lnSpc>
                <a:spcPct val="90000"/>
              </a:lnSpc>
              <a:defRPr/>
            </a:pPr>
            <a:r>
              <a:rPr lang="es-ES" sz="1800" b="1" smtClean="0"/>
              <a:t>Halley’s comet is the only comet visible to the naked eye</a:t>
            </a:r>
          </a:p>
          <a:p>
            <a:pPr lvl="1" eaLnBrk="1" hangingPunct="1">
              <a:lnSpc>
                <a:spcPct val="90000"/>
              </a:lnSpc>
              <a:defRPr/>
            </a:pPr>
            <a:r>
              <a:rPr lang="es-ES" sz="1800" b="1" smtClean="0"/>
              <a:t>Appears about every 75 years</a:t>
            </a:r>
          </a:p>
          <a:p>
            <a:pPr eaLnBrk="1" hangingPunct="1">
              <a:lnSpc>
                <a:spcPct val="90000"/>
              </a:lnSpc>
              <a:defRPr/>
            </a:pPr>
            <a:r>
              <a:rPr lang="es-ES" sz="2000" b="1" smtClean="0"/>
              <a:t>Grew up along the Mississippi River</a:t>
            </a:r>
          </a:p>
          <a:p>
            <a:pPr eaLnBrk="1" hangingPunct="1">
              <a:lnSpc>
                <a:spcPct val="90000"/>
              </a:lnSpc>
              <a:defRPr/>
            </a:pPr>
            <a:r>
              <a:rPr lang="es-ES" sz="2000" b="1" smtClean="0"/>
              <a:t>Quit school at age 12</a:t>
            </a:r>
          </a:p>
          <a:p>
            <a:pPr eaLnBrk="1" hangingPunct="1">
              <a:lnSpc>
                <a:spcPct val="90000"/>
              </a:lnSpc>
              <a:defRPr/>
            </a:pPr>
            <a:r>
              <a:rPr lang="es-ES" sz="2000" b="1" smtClean="0"/>
              <a:t>Died on April 21, 1910, as Halley’s comet again flashed through the sky</a:t>
            </a:r>
          </a:p>
        </p:txBody>
      </p:sp>
      <p:pic>
        <p:nvPicPr>
          <p:cNvPr id="5124" name="Picture 4" descr="image%3FbinaryId%3D96657%26rendTypeId%3D4&amp;usg=AFQjCNEDbHjpJeIjEFkOBOU4sbgjaIYrbw"/>
          <p:cNvPicPr>
            <a:picLocks noChangeAspect="1" noChangeArrowheads="1"/>
          </p:cNvPicPr>
          <p:nvPr/>
        </p:nvPicPr>
        <p:blipFill>
          <a:blip r:embed="rId3" cstate="print"/>
          <a:srcRect/>
          <a:stretch>
            <a:fillRect/>
          </a:stretch>
        </p:blipFill>
        <p:spPr bwMode="auto">
          <a:xfrm>
            <a:off x="228600" y="2057400"/>
            <a:ext cx="3295650" cy="4286250"/>
          </a:xfrm>
          <a:prstGeom prst="rect">
            <a:avLst/>
          </a:prstGeom>
          <a:noFill/>
          <a:ln w="76200">
            <a:solidFill>
              <a:srgbClr val="66CCFF"/>
            </a:solidFill>
            <a:prstDash val="lgDashDotDot"/>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s-ES" b="1" smtClean="0">
                <a:solidFill>
                  <a:schemeClr val="tx1"/>
                </a:solidFill>
                <a:latin typeface="Comic Sans MS" pitchFamily="66" charset="0"/>
              </a:rPr>
              <a:t>TWAIN’S WORKS</a:t>
            </a:r>
          </a:p>
        </p:txBody>
      </p:sp>
      <p:sp>
        <p:nvSpPr>
          <p:cNvPr id="89091" name="Rectangle 3"/>
          <p:cNvSpPr>
            <a:spLocks noGrp="1" noChangeArrowheads="1"/>
          </p:cNvSpPr>
          <p:nvPr>
            <p:ph type="body" idx="1"/>
          </p:nvPr>
        </p:nvSpPr>
        <p:spPr/>
        <p:txBody>
          <a:bodyPr/>
          <a:lstStyle/>
          <a:p>
            <a:pPr eaLnBrk="1" hangingPunct="1">
              <a:defRPr/>
            </a:pPr>
            <a:r>
              <a:rPr lang="es-ES" u="sng" smtClean="0">
                <a:solidFill>
                  <a:srgbClr val="66CCFF"/>
                </a:solidFill>
              </a:rPr>
              <a:t>Travel books (non-fiction)</a:t>
            </a:r>
            <a:endParaRPr lang="es-ES" sz="1200" u="sng" smtClean="0">
              <a:solidFill>
                <a:srgbClr val="66CCFF"/>
              </a:solidFill>
            </a:endParaRPr>
          </a:p>
          <a:p>
            <a:pPr eaLnBrk="1" hangingPunct="1">
              <a:buFont typeface="Wingdings" pitchFamily="2" charset="2"/>
              <a:buNone/>
              <a:defRPr/>
            </a:pPr>
            <a:r>
              <a:rPr lang="es-ES" u="sng" smtClean="0">
                <a:solidFill>
                  <a:srgbClr val="66CCFF"/>
                </a:solidFill>
              </a:rPr>
              <a:t>      </a:t>
            </a:r>
            <a:r>
              <a:rPr lang="es-ES" sz="1200" u="sng" smtClean="0">
                <a:solidFill>
                  <a:srgbClr val="66CCFF"/>
                </a:solidFill>
              </a:rPr>
              <a:t>       </a:t>
            </a:r>
            <a:r>
              <a:rPr lang="es-ES" sz="1200" smtClean="0">
                <a:solidFill>
                  <a:srgbClr val="66CCFF"/>
                </a:solidFill>
              </a:rPr>
              <a:t> </a:t>
            </a:r>
            <a:endParaRPr lang="es-ES" u="sng" smtClean="0">
              <a:solidFill>
                <a:srgbClr val="66CCFF"/>
              </a:solidFill>
            </a:endParaRPr>
          </a:p>
          <a:p>
            <a:pPr eaLnBrk="1" hangingPunct="1">
              <a:buFont typeface="Wingdings" pitchFamily="2" charset="2"/>
              <a:buNone/>
              <a:defRPr/>
            </a:pPr>
            <a:r>
              <a:rPr lang="es-ES" u="sng" smtClean="0">
                <a:solidFill>
                  <a:srgbClr val="66CCFF"/>
                </a:solidFill>
              </a:rPr>
              <a:t>       </a:t>
            </a:r>
          </a:p>
          <a:p>
            <a:pPr eaLnBrk="1" hangingPunct="1">
              <a:defRPr/>
            </a:pPr>
            <a:r>
              <a:rPr lang="es-ES" u="sng" smtClean="0">
                <a:solidFill>
                  <a:srgbClr val="66CCFF"/>
                </a:solidFill>
              </a:rPr>
              <a:t>Historic novels </a:t>
            </a:r>
          </a:p>
          <a:p>
            <a:pPr eaLnBrk="1" hangingPunct="1">
              <a:defRPr/>
            </a:pPr>
            <a:endParaRPr lang="es-ES" u="sng" smtClean="0">
              <a:solidFill>
                <a:srgbClr val="66CCFF"/>
              </a:solidFill>
            </a:endParaRPr>
          </a:p>
          <a:p>
            <a:pPr eaLnBrk="1" hangingPunct="1">
              <a:defRPr/>
            </a:pPr>
            <a:endParaRPr lang="es-ES" u="sng" smtClean="0">
              <a:solidFill>
                <a:srgbClr val="66CCFF"/>
              </a:solidFill>
            </a:endParaRPr>
          </a:p>
          <a:p>
            <a:pPr eaLnBrk="1" hangingPunct="1">
              <a:defRPr/>
            </a:pPr>
            <a:r>
              <a:rPr lang="es-ES" u="sng" smtClean="0">
                <a:solidFill>
                  <a:srgbClr val="66CCFF"/>
                </a:solidFill>
              </a:rPr>
              <a:t>Short stories</a:t>
            </a:r>
          </a:p>
        </p:txBody>
      </p:sp>
      <p:sp>
        <p:nvSpPr>
          <p:cNvPr id="6148" name="AutoShape 4"/>
          <p:cNvSpPr>
            <a:spLocks noChangeArrowheads="1"/>
          </p:cNvSpPr>
          <p:nvPr/>
        </p:nvSpPr>
        <p:spPr bwMode="auto">
          <a:xfrm>
            <a:off x="838200" y="23622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6149" name="AutoShape 5"/>
          <p:cNvSpPr>
            <a:spLocks noChangeArrowheads="1"/>
          </p:cNvSpPr>
          <p:nvPr/>
        </p:nvSpPr>
        <p:spPr bwMode="auto">
          <a:xfrm>
            <a:off x="838200" y="28956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6150" name="AutoShape 6"/>
          <p:cNvSpPr>
            <a:spLocks noChangeArrowheads="1"/>
          </p:cNvSpPr>
          <p:nvPr/>
        </p:nvSpPr>
        <p:spPr bwMode="auto">
          <a:xfrm>
            <a:off x="838200" y="41148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6151" name="AutoShape 7"/>
          <p:cNvSpPr>
            <a:spLocks noChangeArrowheads="1"/>
          </p:cNvSpPr>
          <p:nvPr/>
        </p:nvSpPr>
        <p:spPr bwMode="auto">
          <a:xfrm>
            <a:off x="838200" y="46482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6152" name="AutoShape 8"/>
          <p:cNvSpPr>
            <a:spLocks noChangeArrowheads="1"/>
          </p:cNvSpPr>
          <p:nvPr/>
        </p:nvSpPr>
        <p:spPr bwMode="auto">
          <a:xfrm>
            <a:off x="838200" y="58674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6153" name="Text Box 9"/>
          <p:cNvSpPr txBox="1">
            <a:spLocks noChangeArrowheads="1"/>
          </p:cNvSpPr>
          <p:nvPr/>
        </p:nvSpPr>
        <p:spPr bwMode="auto">
          <a:xfrm>
            <a:off x="1143000" y="2209800"/>
            <a:ext cx="5791200" cy="366713"/>
          </a:xfrm>
          <a:prstGeom prst="rect">
            <a:avLst/>
          </a:prstGeom>
          <a:noFill/>
          <a:ln w="9525">
            <a:noFill/>
            <a:miter lim="800000"/>
            <a:headEnd/>
            <a:tailEnd/>
          </a:ln>
        </p:spPr>
        <p:txBody>
          <a:bodyPr>
            <a:spAutoFit/>
          </a:bodyPr>
          <a:lstStyle/>
          <a:p>
            <a:pPr>
              <a:spcBef>
                <a:spcPct val="50000"/>
              </a:spcBef>
            </a:pPr>
            <a:r>
              <a:rPr lang="es-ES" b="1"/>
              <a:t>Innocents Abroad</a:t>
            </a:r>
          </a:p>
        </p:txBody>
      </p:sp>
      <p:sp>
        <p:nvSpPr>
          <p:cNvPr id="6154" name="Text Box 10"/>
          <p:cNvSpPr txBox="1">
            <a:spLocks noChangeArrowheads="1"/>
          </p:cNvSpPr>
          <p:nvPr/>
        </p:nvSpPr>
        <p:spPr bwMode="auto">
          <a:xfrm>
            <a:off x="1143000" y="2743200"/>
            <a:ext cx="6096000" cy="366713"/>
          </a:xfrm>
          <a:prstGeom prst="rect">
            <a:avLst/>
          </a:prstGeom>
          <a:noFill/>
          <a:ln w="9525">
            <a:noFill/>
            <a:miter lim="800000"/>
            <a:headEnd/>
            <a:tailEnd/>
          </a:ln>
        </p:spPr>
        <p:txBody>
          <a:bodyPr>
            <a:spAutoFit/>
          </a:bodyPr>
          <a:lstStyle/>
          <a:p>
            <a:pPr>
              <a:spcBef>
                <a:spcPct val="50000"/>
              </a:spcBef>
            </a:pPr>
            <a:r>
              <a:rPr lang="es-ES" b="1"/>
              <a:t>Life on the Mississippi</a:t>
            </a:r>
          </a:p>
        </p:txBody>
      </p:sp>
      <p:sp>
        <p:nvSpPr>
          <p:cNvPr id="6155" name="Text Box 11"/>
          <p:cNvSpPr txBox="1">
            <a:spLocks noChangeArrowheads="1"/>
          </p:cNvSpPr>
          <p:nvPr/>
        </p:nvSpPr>
        <p:spPr bwMode="auto">
          <a:xfrm>
            <a:off x="1143000" y="4038600"/>
            <a:ext cx="4876800" cy="366713"/>
          </a:xfrm>
          <a:prstGeom prst="rect">
            <a:avLst/>
          </a:prstGeom>
          <a:noFill/>
          <a:ln w="9525">
            <a:noFill/>
            <a:miter lim="800000"/>
            <a:headEnd/>
            <a:tailEnd/>
          </a:ln>
        </p:spPr>
        <p:txBody>
          <a:bodyPr>
            <a:spAutoFit/>
          </a:bodyPr>
          <a:lstStyle/>
          <a:p>
            <a:pPr>
              <a:spcBef>
                <a:spcPct val="50000"/>
              </a:spcBef>
            </a:pPr>
            <a:r>
              <a:rPr lang="es-ES" b="1"/>
              <a:t>The Prince and the Pauper</a:t>
            </a:r>
          </a:p>
        </p:txBody>
      </p:sp>
      <p:sp>
        <p:nvSpPr>
          <p:cNvPr id="6156" name="Text Box 12"/>
          <p:cNvSpPr txBox="1">
            <a:spLocks noChangeArrowheads="1"/>
          </p:cNvSpPr>
          <p:nvPr/>
        </p:nvSpPr>
        <p:spPr bwMode="auto">
          <a:xfrm>
            <a:off x="1143000" y="4495800"/>
            <a:ext cx="7086600" cy="366713"/>
          </a:xfrm>
          <a:prstGeom prst="rect">
            <a:avLst/>
          </a:prstGeom>
          <a:noFill/>
          <a:ln w="9525">
            <a:noFill/>
            <a:miter lim="800000"/>
            <a:headEnd/>
            <a:tailEnd/>
          </a:ln>
        </p:spPr>
        <p:txBody>
          <a:bodyPr>
            <a:spAutoFit/>
          </a:bodyPr>
          <a:lstStyle/>
          <a:p>
            <a:pPr>
              <a:spcBef>
                <a:spcPct val="50000"/>
              </a:spcBef>
            </a:pPr>
            <a:r>
              <a:rPr lang="es-ES" b="1"/>
              <a:t>A Connecticut Yankee in King Arthur´s Court</a:t>
            </a:r>
          </a:p>
        </p:txBody>
      </p:sp>
      <p:sp>
        <p:nvSpPr>
          <p:cNvPr id="6157" name="Text Box 13"/>
          <p:cNvSpPr txBox="1">
            <a:spLocks noChangeArrowheads="1"/>
          </p:cNvSpPr>
          <p:nvPr/>
        </p:nvSpPr>
        <p:spPr bwMode="auto">
          <a:xfrm>
            <a:off x="1143000" y="5715000"/>
            <a:ext cx="6934200" cy="366713"/>
          </a:xfrm>
          <a:prstGeom prst="rect">
            <a:avLst/>
          </a:prstGeom>
          <a:noFill/>
          <a:ln w="9525">
            <a:noFill/>
            <a:miter lim="800000"/>
            <a:headEnd/>
            <a:tailEnd/>
          </a:ln>
        </p:spPr>
        <p:txBody>
          <a:bodyPr>
            <a:spAutoFit/>
          </a:bodyPr>
          <a:lstStyle/>
          <a:p>
            <a:pPr>
              <a:spcBef>
                <a:spcPct val="50000"/>
              </a:spcBef>
            </a:pPr>
            <a:r>
              <a:rPr lang="es-ES" b="1"/>
              <a:t>The Celebrated Jumping Frog of Calaveras Country</a:t>
            </a:r>
          </a:p>
        </p:txBody>
      </p:sp>
      <p:sp>
        <p:nvSpPr>
          <p:cNvPr id="6158" name="Text Box 14"/>
          <p:cNvSpPr txBox="1">
            <a:spLocks noChangeArrowheads="1"/>
          </p:cNvSpPr>
          <p:nvPr/>
        </p:nvSpPr>
        <p:spPr bwMode="auto">
          <a:xfrm>
            <a:off x="1143000" y="6324600"/>
            <a:ext cx="7391400" cy="366713"/>
          </a:xfrm>
          <a:prstGeom prst="rect">
            <a:avLst/>
          </a:prstGeom>
          <a:noFill/>
          <a:ln w="9525">
            <a:noFill/>
            <a:miter lim="800000"/>
            <a:headEnd/>
            <a:tailEnd/>
          </a:ln>
        </p:spPr>
        <p:txBody>
          <a:bodyPr>
            <a:spAutoFit/>
          </a:bodyPr>
          <a:lstStyle/>
          <a:p>
            <a:pPr>
              <a:spcBef>
                <a:spcPct val="50000"/>
              </a:spcBef>
            </a:pPr>
            <a:endParaRPr lang="de-DE"/>
          </a:p>
        </p:txBody>
      </p:sp>
      <p:pic>
        <p:nvPicPr>
          <p:cNvPr id="6159" name="Picture 15" descr="twain"/>
          <p:cNvPicPr>
            <a:picLocks noChangeAspect="1" noChangeArrowheads="1"/>
          </p:cNvPicPr>
          <p:nvPr/>
        </p:nvPicPr>
        <p:blipFill>
          <a:blip r:embed="rId3" cstate="print"/>
          <a:srcRect/>
          <a:stretch>
            <a:fillRect/>
          </a:stretch>
        </p:blipFill>
        <p:spPr bwMode="auto">
          <a:xfrm>
            <a:off x="6248400" y="1371600"/>
            <a:ext cx="2346325" cy="2773363"/>
          </a:xfrm>
          <a:prstGeom prst="rect">
            <a:avLst/>
          </a:prstGeom>
          <a:noFill/>
          <a:ln w="28575">
            <a:solidFill>
              <a:srgbClr val="66CCFF"/>
            </a:solidFill>
            <a:prstDash val="dashDot"/>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7813"/>
            <a:ext cx="8229600" cy="712787"/>
          </a:xfrm>
        </p:spPr>
        <p:txBody>
          <a:bodyPr/>
          <a:lstStyle/>
          <a:p>
            <a:pPr eaLnBrk="1" hangingPunct="1">
              <a:defRPr/>
            </a:pPr>
            <a:r>
              <a:rPr lang="en-US" sz="4000" b="1" smtClean="0"/>
              <a:t>The Novel</a:t>
            </a:r>
          </a:p>
        </p:txBody>
      </p:sp>
      <p:sp>
        <p:nvSpPr>
          <p:cNvPr id="113667" name="Rectangle 3"/>
          <p:cNvSpPr>
            <a:spLocks noGrp="1" noChangeArrowheads="1"/>
          </p:cNvSpPr>
          <p:nvPr>
            <p:ph type="body" idx="1"/>
          </p:nvPr>
        </p:nvSpPr>
        <p:spPr>
          <a:xfrm>
            <a:off x="3276600" y="990600"/>
            <a:ext cx="5867400" cy="4419600"/>
          </a:xfrm>
        </p:spPr>
        <p:txBody>
          <a:bodyPr/>
          <a:lstStyle/>
          <a:p>
            <a:pPr eaLnBrk="1" hangingPunct="1">
              <a:lnSpc>
                <a:spcPct val="90000"/>
              </a:lnSpc>
              <a:defRPr/>
            </a:pPr>
            <a:r>
              <a:rPr lang="en-US" sz="2400" dirty="0" smtClean="0"/>
              <a:t>The </a:t>
            </a:r>
            <a:r>
              <a:rPr lang="en-US" sz="2400" i="1" dirty="0" smtClean="0"/>
              <a:t>Adventures of Huckleberry Finn</a:t>
            </a:r>
            <a:r>
              <a:rPr lang="en-US" sz="2400" dirty="0" smtClean="0"/>
              <a:t> was written after </a:t>
            </a:r>
            <a:r>
              <a:rPr lang="en-US" sz="2400" i="1" dirty="0" smtClean="0"/>
              <a:t>The Adventures of Tom Sawyer.</a:t>
            </a:r>
          </a:p>
          <a:p>
            <a:pPr eaLnBrk="1" hangingPunct="1">
              <a:lnSpc>
                <a:spcPct val="90000"/>
              </a:lnSpc>
              <a:defRPr/>
            </a:pPr>
            <a:r>
              <a:rPr lang="en-US" sz="2400" i="1" dirty="0" smtClean="0"/>
              <a:t>At the end of Tom Sawyer, Huckleberry Finn, a poor boy with a drunken father, and his friend Tom Sawyer, a middle-class boy with an imagination too active for his own good, found a robber's stash of gold. </a:t>
            </a:r>
          </a:p>
          <a:p>
            <a:pPr eaLnBrk="1" hangingPunct="1">
              <a:lnSpc>
                <a:spcPct val="90000"/>
              </a:lnSpc>
              <a:defRPr/>
            </a:pPr>
            <a:r>
              <a:rPr lang="en-US" sz="2400" i="1" dirty="0" smtClean="0"/>
              <a:t>As a result of his adventure, Huck gained quite a bit of money, which the bank held for him in trust. Huck was taken in by the Widow Douglas, a kind but stifling woman who lives with her sister, the self-righteous Miss Watson.</a:t>
            </a:r>
            <a:r>
              <a:rPr lang="en-US" sz="2400" dirty="0" smtClean="0"/>
              <a:t> </a:t>
            </a:r>
          </a:p>
        </p:txBody>
      </p:sp>
      <p:pic>
        <p:nvPicPr>
          <p:cNvPr id="7172" name="Picture 7" descr="CESARINI%20Tom%20Sawyer"/>
          <p:cNvPicPr>
            <a:picLocks noChangeAspect="1" noChangeArrowheads="1"/>
          </p:cNvPicPr>
          <p:nvPr/>
        </p:nvPicPr>
        <p:blipFill>
          <a:blip r:embed="rId2" cstate="print"/>
          <a:srcRect/>
          <a:stretch>
            <a:fillRect/>
          </a:stretch>
        </p:blipFill>
        <p:spPr bwMode="auto">
          <a:xfrm>
            <a:off x="381000" y="1524000"/>
            <a:ext cx="2809875"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8229600" cy="1554162"/>
          </a:xfrm>
        </p:spPr>
        <p:txBody>
          <a:bodyPr/>
          <a:lstStyle/>
          <a:p>
            <a:pPr eaLnBrk="1" hangingPunct="1">
              <a:defRPr/>
            </a:pPr>
            <a:r>
              <a:rPr lang="en-US" sz="5400" b="1" smtClean="0"/>
              <a:t>Introduction</a:t>
            </a:r>
          </a:p>
        </p:txBody>
      </p:sp>
      <p:sp>
        <p:nvSpPr>
          <p:cNvPr id="8195" name="Text Box 8"/>
          <p:cNvSpPr txBox="1">
            <a:spLocks noChangeArrowheads="1"/>
          </p:cNvSpPr>
          <p:nvPr/>
        </p:nvSpPr>
        <p:spPr bwMode="auto">
          <a:xfrm>
            <a:off x="3810000" y="1828800"/>
            <a:ext cx="5181600" cy="4578350"/>
          </a:xfrm>
          <a:prstGeom prst="rect">
            <a:avLst/>
          </a:prstGeom>
          <a:noFill/>
          <a:ln w="9525">
            <a:noFill/>
            <a:miter lim="800000"/>
            <a:headEnd/>
            <a:tailEnd/>
          </a:ln>
        </p:spPr>
        <p:txBody>
          <a:bodyPr>
            <a:spAutoFit/>
          </a:bodyPr>
          <a:lstStyle/>
          <a:p>
            <a:pPr>
              <a:spcBef>
                <a:spcPct val="50000"/>
              </a:spcBef>
            </a:pPr>
            <a:r>
              <a:rPr lang="en-US" sz="2800">
                <a:latin typeface="Agency FB" pitchFamily="34" charset="0"/>
              </a:rPr>
              <a:t>Mark Twain described the major theme of </a:t>
            </a:r>
            <a:r>
              <a:rPr lang="en-US" sz="2800" i="1">
                <a:latin typeface="Agency FB" pitchFamily="34" charset="0"/>
              </a:rPr>
              <a:t>The Adventures of Huckleberry Finn</a:t>
            </a:r>
            <a:r>
              <a:rPr lang="en-US" sz="2800">
                <a:latin typeface="Agency FB" pitchFamily="34" charset="0"/>
              </a:rPr>
              <a:t> as </a:t>
            </a:r>
          </a:p>
          <a:p>
            <a:pPr>
              <a:spcBef>
                <a:spcPct val="50000"/>
              </a:spcBef>
            </a:pPr>
            <a:r>
              <a:rPr lang="en-US" sz="2800" b="1">
                <a:latin typeface="Agency FB" pitchFamily="34" charset="0"/>
              </a:rPr>
              <a:t>“A sound heart and a deformed conscience come into collision, and conscience suffers defeat.”</a:t>
            </a:r>
          </a:p>
          <a:p>
            <a:pPr>
              <a:spcBef>
                <a:spcPct val="50000"/>
              </a:spcBef>
              <a:buFontTx/>
              <a:buChar char="•"/>
            </a:pPr>
            <a:r>
              <a:rPr lang="en-US" sz="2800">
                <a:latin typeface="Agency FB" pitchFamily="34" charset="0"/>
              </a:rPr>
              <a:t>“A sound heart” = a good, honest heart. </a:t>
            </a:r>
          </a:p>
          <a:p>
            <a:pPr>
              <a:spcBef>
                <a:spcPct val="50000"/>
              </a:spcBef>
              <a:buFontTx/>
              <a:buChar char="•"/>
            </a:pPr>
            <a:r>
              <a:rPr lang="en-US" sz="2800">
                <a:latin typeface="Agency FB" pitchFamily="34" charset="0"/>
              </a:rPr>
              <a:t>“A deformed conscience” = a conscience influenced by the laws of society and a sense of duty toward those laws. </a:t>
            </a:r>
          </a:p>
        </p:txBody>
      </p:sp>
      <p:pic>
        <p:nvPicPr>
          <p:cNvPr id="8196" name="Picture 11" descr="mark_twain"/>
          <p:cNvPicPr>
            <a:picLocks noChangeAspect="1" noChangeArrowheads="1"/>
          </p:cNvPicPr>
          <p:nvPr/>
        </p:nvPicPr>
        <p:blipFill>
          <a:blip r:embed="rId2" cstate="print"/>
          <a:srcRect b="2745"/>
          <a:stretch>
            <a:fillRect/>
          </a:stretch>
        </p:blipFill>
        <p:spPr bwMode="auto">
          <a:xfrm>
            <a:off x="381000" y="1828800"/>
            <a:ext cx="327183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7813"/>
            <a:ext cx="5334000" cy="1139825"/>
          </a:xfrm>
        </p:spPr>
        <p:txBody>
          <a:bodyPr/>
          <a:lstStyle/>
          <a:p>
            <a:pPr eaLnBrk="1" hangingPunct="1">
              <a:defRPr/>
            </a:pPr>
            <a:r>
              <a:rPr lang="en-US" smtClean="0"/>
              <a:t>Key Facts</a:t>
            </a:r>
          </a:p>
        </p:txBody>
      </p:sp>
      <p:sp>
        <p:nvSpPr>
          <p:cNvPr id="114691" name="Rectangle 3"/>
          <p:cNvSpPr>
            <a:spLocks noGrp="1" noChangeArrowheads="1"/>
          </p:cNvSpPr>
          <p:nvPr>
            <p:ph type="body" idx="1"/>
          </p:nvPr>
        </p:nvSpPr>
        <p:spPr>
          <a:xfrm>
            <a:off x="457200" y="1295400"/>
            <a:ext cx="8229600" cy="5257800"/>
          </a:xfrm>
        </p:spPr>
        <p:txBody>
          <a:bodyPr/>
          <a:lstStyle/>
          <a:p>
            <a:pPr eaLnBrk="1" hangingPunct="1">
              <a:defRPr/>
            </a:pPr>
            <a:r>
              <a:rPr lang="en-US" sz="2800" dirty="0" smtClean="0"/>
              <a:t>Genre</a:t>
            </a:r>
          </a:p>
          <a:p>
            <a:pPr lvl="1" eaLnBrk="1" hangingPunct="1">
              <a:defRPr/>
            </a:pPr>
            <a:r>
              <a:rPr lang="en-US" sz="2400" dirty="0" smtClean="0"/>
              <a:t>Satiric Novel (Fiction)</a:t>
            </a:r>
          </a:p>
          <a:p>
            <a:pPr lvl="2" eaLnBrk="1" hangingPunct="1">
              <a:defRPr/>
            </a:pPr>
            <a:r>
              <a:rPr lang="en-US" sz="1600" dirty="0" smtClean="0"/>
              <a:t>A work that uses humor</a:t>
            </a:r>
            <a:r>
              <a:rPr lang="en-US" sz="1600" smtClean="0"/>
              <a:t>, irony, and</a:t>
            </a:r>
            <a:endParaRPr lang="en-US" sz="1600" dirty="0" smtClean="0"/>
          </a:p>
          <a:p>
            <a:pPr lvl="2" eaLnBrk="1" hangingPunct="1">
              <a:buFontTx/>
              <a:buNone/>
              <a:defRPr/>
            </a:pPr>
            <a:r>
              <a:rPr lang="en-US" sz="1600" dirty="0" smtClean="0"/>
              <a:t>extreme exaggeration to ridicule society in </a:t>
            </a:r>
          </a:p>
          <a:p>
            <a:pPr lvl="2" eaLnBrk="1" hangingPunct="1">
              <a:buFontTx/>
              <a:buNone/>
              <a:defRPr/>
            </a:pPr>
            <a:r>
              <a:rPr lang="en-US" sz="1600" dirty="0" smtClean="0"/>
              <a:t>order to bring about change</a:t>
            </a:r>
          </a:p>
          <a:p>
            <a:pPr eaLnBrk="1" hangingPunct="1">
              <a:defRPr/>
            </a:pPr>
            <a:r>
              <a:rPr lang="en-US" sz="2800" dirty="0" smtClean="0"/>
              <a:t>Narrator &amp; Protagonist </a:t>
            </a:r>
          </a:p>
          <a:p>
            <a:pPr lvl="1" eaLnBrk="1" hangingPunct="1">
              <a:defRPr/>
            </a:pPr>
            <a:r>
              <a:rPr lang="en-US" sz="2400" dirty="0" smtClean="0"/>
              <a:t>Huck Finn:  </a:t>
            </a:r>
            <a:r>
              <a:rPr lang="en-US" sz="1800" dirty="0" smtClean="0"/>
              <a:t>literal, realistic, practical</a:t>
            </a:r>
          </a:p>
          <a:p>
            <a:pPr eaLnBrk="1" hangingPunct="1">
              <a:defRPr/>
            </a:pPr>
            <a:r>
              <a:rPr lang="en-US" sz="2800" dirty="0" smtClean="0"/>
              <a:t>Setting</a:t>
            </a:r>
          </a:p>
          <a:p>
            <a:pPr lvl="1" eaLnBrk="1" hangingPunct="1">
              <a:defRPr/>
            </a:pPr>
            <a:r>
              <a:rPr lang="en-US" sz="2400" dirty="0" smtClean="0"/>
              <a:t>Time</a:t>
            </a:r>
          </a:p>
          <a:p>
            <a:pPr lvl="2" eaLnBrk="1" hangingPunct="1">
              <a:defRPr/>
            </a:pPr>
            <a:r>
              <a:rPr lang="en-US" sz="2000" dirty="0" smtClean="0"/>
              <a:t>Before the Civil War; roughly 1835–1845 </a:t>
            </a:r>
          </a:p>
          <a:p>
            <a:pPr lvl="1" eaLnBrk="1" hangingPunct="1">
              <a:defRPr/>
            </a:pPr>
            <a:r>
              <a:rPr lang="en-US" sz="2400" dirty="0" smtClean="0"/>
              <a:t>Place</a:t>
            </a:r>
          </a:p>
          <a:p>
            <a:pPr lvl="2" eaLnBrk="1" hangingPunct="1">
              <a:defRPr/>
            </a:pPr>
            <a:r>
              <a:rPr lang="en-US" sz="2000" dirty="0" smtClean="0"/>
              <a:t>The Mississippi River town of St. Petersburg, Missouri </a:t>
            </a:r>
          </a:p>
          <a:p>
            <a:pPr lvl="2" eaLnBrk="1" hangingPunct="1">
              <a:defRPr/>
            </a:pPr>
            <a:r>
              <a:rPr lang="en-US" sz="2000" dirty="0" smtClean="0"/>
              <a:t>The adventure continues down the Mississippi  into Arkansas</a:t>
            </a:r>
          </a:p>
        </p:txBody>
      </p:sp>
      <p:sp>
        <p:nvSpPr>
          <p:cNvPr id="9220" name="AutoShape 6" descr="Huckleberry-Finn">
            <a:hlinkClick r:id="rId2"/>
          </p:cNvPr>
          <p:cNvSpPr>
            <a:spLocks noChangeAspect="1" noChangeArrowheads="1"/>
          </p:cNvSpPr>
          <p:nvPr/>
        </p:nvSpPr>
        <p:spPr bwMode="auto">
          <a:xfrm>
            <a:off x="63500" y="0"/>
            <a:ext cx="304800" cy="304800"/>
          </a:xfrm>
          <a:prstGeom prst="rect">
            <a:avLst/>
          </a:prstGeom>
          <a:noFill/>
          <a:ln w="9525">
            <a:noFill/>
            <a:miter lim="800000"/>
            <a:headEnd/>
            <a:tailEnd/>
          </a:ln>
        </p:spPr>
        <p:txBody>
          <a:bodyPr/>
          <a:lstStyle/>
          <a:p>
            <a:endParaRPr lang="en-US"/>
          </a:p>
        </p:txBody>
      </p:sp>
      <p:pic>
        <p:nvPicPr>
          <p:cNvPr id="9221" name="Picture 8" descr="la-3a-a"/>
          <p:cNvPicPr>
            <a:picLocks noChangeAspect="1" noChangeArrowheads="1"/>
          </p:cNvPicPr>
          <p:nvPr/>
        </p:nvPicPr>
        <p:blipFill>
          <a:blip r:embed="rId3" cstate="print"/>
          <a:srcRect/>
          <a:stretch>
            <a:fillRect/>
          </a:stretch>
        </p:blipFill>
        <p:spPr bwMode="auto">
          <a:xfrm>
            <a:off x="5562600" y="533400"/>
            <a:ext cx="328295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b="1" dirty="0" smtClean="0"/>
              <a:t>Themes:  </a:t>
            </a:r>
            <a:r>
              <a:rPr lang="en-US" sz="2800" b="1" dirty="0" smtClean="0"/>
              <a:t>What does Twain teach us 		about each idea?</a:t>
            </a:r>
            <a:endParaRPr lang="en-US" b="1" dirty="0" smtClean="0"/>
          </a:p>
        </p:txBody>
      </p:sp>
      <p:sp>
        <p:nvSpPr>
          <p:cNvPr id="41987" name="Rectangle 3"/>
          <p:cNvSpPr>
            <a:spLocks noGrp="1" noChangeArrowheads="1"/>
          </p:cNvSpPr>
          <p:nvPr>
            <p:ph type="body" idx="1"/>
          </p:nvPr>
        </p:nvSpPr>
        <p:spPr>
          <a:xfrm>
            <a:off x="3048000" y="1524000"/>
            <a:ext cx="5715000" cy="4602163"/>
          </a:xfrm>
        </p:spPr>
        <p:txBody>
          <a:bodyPr/>
          <a:lstStyle/>
          <a:p>
            <a:pPr eaLnBrk="1" hangingPunct="1">
              <a:defRPr/>
            </a:pPr>
            <a:r>
              <a:rPr lang="en-US" smtClean="0"/>
              <a:t> </a:t>
            </a:r>
            <a:r>
              <a:rPr lang="en-US" b="1" smtClean="0"/>
              <a:t>Racism &amp; Slavery</a:t>
            </a:r>
          </a:p>
          <a:p>
            <a:pPr eaLnBrk="1" hangingPunct="1">
              <a:buFont typeface="Wingdings" pitchFamily="2" charset="2"/>
              <a:buNone/>
              <a:defRPr/>
            </a:pPr>
            <a:endParaRPr lang="en-US" b="1" smtClean="0"/>
          </a:p>
          <a:p>
            <a:pPr eaLnBrk="1" hangingPunct="1">
              <a:defRPr/>
            </a:pPr>
            <a:r>
              <a:rPr lang="en-US" b="1" smtClean="0"/>
              <a:t> Intellectual and Moral Education</a:t>
            </a:r>
          </a:p>
          <a:p>
            <a:pPr eaLnBrk="1" hangingPunct="1">
              <a:buFont typeface="Wingdings" pitchFamily="2" charset="2"/>
              <a:buNone/>
              <a:defRPr/>
            </a:pPr>
            <a:endParaRPr lang="en-US" b="1" smtClean="0"/>
          </a:p>
          <a:p>
            <a:pPr eaLnBrk="1" hangingPunct="1">
              <a:defRPr/>
            </a:pPr>
            <a:r>
              <a:rPr lang="en-US" b="1" smtClean="0"/>
              <a:t> The Hypocrisy of “Civilized” Society</a:t>
            </a:r>
          </a:p>
        </p:txBody>
      </p:sp>
      <p:pic>
        <p:nvPicPr>
          <p:cNvPr id="10244" name="Picture 4"/>
          <p:cNvPicPr>
            <a:picLocks noChangeAspect="1" noChangeArrowheads="1"/>
          </p:cNvPicPr>
          <p:nvPr/>
        </p:nvPicPr>
        <p:blipFill>
          <a:blip r:embed="rId2" cstate="print"/>
          <a:srcRect/>
          <a:stretch>
            <a:fillRect/>
          </a:stretch>
        </p:blipFill>
        <p:spPr bwMode="auto">
          <a:xfrm>
            <a:off x="457200" y="1447800"/>
            <a:ext cx="22764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b="1" smtClean="0"/>
              <a:t>Racism &amp; Slavery</a:t>
            </a:r>
          </a:p>
        </p:txBody>
      </p:sp>
      <p:sp>
        <p:nvSpPr>
          <p:cNvPr id="108547" name="Rectangle 3"/>
          <p:cNvSpPr>
            <a:spLocks noGrp="1" noChangeArrowheads="1"/>
          </p:cNvSpPr>
          <p:nvPr>
            <p:ph type="body" idx="1"/>
          </p:nvPr>
        </p:nvSpPr>
        <p:spPr>
          <a:xfrm>
            <a:off x="3429000" y="1371600"/>
            <a:ext cx="5334000" cy="5105400"/>
          </a:xfrm>
        </p:spPr>
        <p:txBody>
          <a:bodyPr/>
          <a:lstStyle/>
          <a:p>
            <a:pPr eaLnBrk="1" hangingPunct="1">
              <a:lnSpc>
                <a:spcPct val="80000"/>
              </a:lnSpc>
              <a:defRPr/>
            </a:pPr>
            <a:r>
              <a:rPr lang="en-US" sz="2400" smtClean="0"/>
              <a:t>Although written 20 years after the Emancipation Proclamation, America – especially the South – was still struggling with racism and the aftereffects of slavery.</a:t>
            </a:r>
          </a:p>
          <a:p>
            <a:pPr eaLnBrk="1" hangingPunct="1">
              <a:lnSpc>
                <a:spcPct val="80000"/>
              </a:lnSpc>
              <a:defRPr/>
            </a:pPr>
            <a:r>
              <a:rPr lang="en-US" sz="2400" smtClean="0"/>
              <a:t>Insidious racism arose near the end of Reconstruction that oppressed blacks for illogical and hypocritical reasons.</a:t>
            </a:r>
          </a:p>
          <a:p>
            <a:pPr eaLnBrk="1" hangingPunct="1">
              <a:lnSpc>
                <a:spcPct val="80000"/>
              </a:lnSpc>
              <a:defRPr/>
            </a:pPr>
            <a:r>
              <a:rPr lang="en-US" sz="2400" smtClean="0"/>
              <a:t>Twain exposes the hypocrisy of slavery and demonstrates how racism distorts the oppressors as much as the oppressed.</a:t>
            </a:r>
          </a:p>
          <a:p>
            <a:pPr eaLnBrk="1" hangingPunct="1">
              <a:lnSpc>
                <a:spcPct val="80000"/>
              </a:lnSpc>
              <a:defRPr/>
            </a:pPr>
            <a:r>
              <a:rPr lang="en-US" sz="2400" smtClean="0"/>
              <a:t>The result is a world of moral confusion.</a:t>
            </a:r>
          </a:p>
        </p:txBody>
      </p:sp>
      <p:pic>
        <p:nvPicPr>
          <p:cNvPr id="11268" name="Picture 5" descr="1885 ILLUSTRATION"/>
          <p:cNvPicPr>
            <a:picLocks noChangeAspect="1" noChangeArrowheads="1"/>
          </p:cNvPicPr>
          <p:nvPr/>
        </p:nvPicPr>
        <p:blipFill>
          <a:blip r:embed="rId2" cstate="print"/>
          <a:srcRect/>
          <a:stretch>
            <a:fillRect/>
          </a:stretch>
        </p:blipFill>
        <p:spPr bwMode="auto">
          <a:xfrm>
            <a:off x="228600" y="1676400"/>
            <a:ext cx="2976563"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2855</TotalTime>
  <Words>1690</Words>
  <Application>Microsoft Office PowerPoint</Application>
  <PresentationFormat>On-screen Show (4:3)</PresentationFormat>
  <Paragraphs>147</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Agency FB</vt:lpstr>
      <vt:lpstr>Arial</vt:lpstr>
      <vt:lpstr>Comic Sans MS</vt:lpstr>
      <vt:lpstr>Harrington</vt:lpstr>
      <vt:lpstr>Times New Roman</vt:lpstr>
      <vt:lpstr>Wingdings</vt:lpstr>
      <vt:lpstr>Ripple</vt:lpstr>
      <vt:lpstr>The Adventures of  Huckleberry Finn</vt:lpstr>
      <vt:lpstr>PowerPoint Presentation</vt:lpstr>
      <vt:lpstr>PowerPoint Presentation</vt:lpstr>
      <vt:lpstr>TWAIN’S WORKS</vt:lpstr>
      <vt:lpstr>The Novel</vt:lpstr>
      <vt:lpstr>Introduction</vt:lpstr>
      <vt:lpstr>Key Facts</vt:lpstr>
      <vt:lpstr>Themes:  What does Twain teach us   about each idea?</vt:lpstr>
      <vt:lpstr>Racism &amp; Slavery</vt:lpstr>
      <vt:lpstr>Intellectual and Moral Education</vt:lpstr>
      <vt:lpstr>The Hypocrisy of “Civilized” Society</vt:lpstr>
      <vt:lpstr>Motifs</vt:lpstr>
      <vt:lpstr>PowerPoint Presentation</vt:lpstr>
      <vt:lpstr>Quotes</vt:lpstr>
      <vt:lpstr>Major Symbol:  The  Mississippi River </vt:lpstr>
      <vt:lpstr>Critics’ Comments</vt:lpstr>
      <vt:lpstr>1884 </vt:lpstr>
      <vt:lpstr>1885</vt:lpstr>
      <vt:lpstr>1992</vt:lpstr>
      <vt:lpstr>1992</vt:lpstr>
      <vt:lpstr>Twain’s View on Slavery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Huckleberry Finn PowerPoint</dc:title>
  <dc:creator>Lisa Ward</dc:creator>
  <cp:lastModifiedBy>Pankhurst K</cp:lastModifiedBy>
  <cp:revision>86</cp:revision>
  <dcterms:created xsi:type="dcterms:W3CDTF">2008-10-16T16:30:42Z</dcterms:created>
  <dcterms:modified xsi:type="dcterms:W3CDTF">2020-05-22T09:45:38Z</dcterms:modified>
</cp:coreProperties>
</file>