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0"/>
  </p:notesMasterIdLst>
  <p:sldIdLst>
    <p:sldId id="273" r:id="rId5"/>
    <p:sldId id="274" r:id="rId6"/>
    <p:sldId id="625" r:id="rId7"/>
    <p:sldId id="451" r:id="rId8"/>
    <p:sldId id="525" r:id="rId9"/>
    <p:sldId id="526" r:id="rId10"/>
    <p:sldId id="527" r:id="rId11"/>
    <p:sldId id="528" r:id="rId12"/>
    <p:sldId id="506" r:id="rId13"/>
    <p:sldId id="626" r:id="rId14"/>
    <p:sldId id="530" r:id="rId15"/>
    <p:sldId id="494" r:id="rId16"/>
    <p:sldId id="432" r:id="rId17"/>
    <p:sldId id="627" r:id="rId18"/>
    <p:sldId id="32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D72A73-6365-4DF3-A4FE-2EC5EC1EDD76}" v="1" dt="2022-06-14T08:44:07.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5687"/>
  </p:normalViewPr>
  <p:slideViewPr>
    <p:cSldViewPr snapToGrid="0" snapToObjects="1">
      <p:cViewPr varScale="1">
        <p:scale>
          <a:sx n="68" d="100"/>
          <a:sy n="68" d="100"/>
        </p:scale>
        <p:origin x="12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lyn Caffrey" userId="762c582e-cfa0-4eba-9e72-f878cb725417" providerId="ADAL" clId="{501B6465-F098-E540-A4D3-A88D923FA84E}"/>
    <pc:docChg chg="modSld">
      <pc:chgData name="Michlyn Caffrey" userId="762c582e-cfa0-4eba-9e72-f878cb725417" providerId="ADAL" clId="{501B6465-F098-E540-A4D3-A88D923FA84E}" dt="2021-06-14T16:15:41.929" v="0"/>
      <pc:docMkLst>
        <pc:docMk/>
      </pc:docMkLst>
      <pc:sldChg chg="modSp">
        <pc:chgData name="Michlyn Caffrey" userId="762c582e-cfa0-4eba-9e72-f878cb725417" providerId="ADAL" clId="{501B6465-F098-E540-A4D3-A88D923FA84E}" dt="2021-06-14T16:15:41.929" v="0"/>
        <pc:sldMkLst>
          <pc:docMk/>
          <pc:sldMk cId="4267983176" sldId="274"/>
        </pc:sldMkLst>
        <pc:graphicFrameChg chg="mod">
          <ac:chgData name="Michlyn Caffrey" userId="762c582e-cfa0-4eba-9e72-f878cb725417" providerId="ADAL" clId="{501B6465-F098-E540-A4D3-A88D923FA84E}" dt="2021-06-14T16:15:41.929" v="0"/>
          <ac:graphicFrameMkLst>
            <pc:docMk/>
            <pc:sldMk cId="4267983176" sldId="274"/>
            <ac:graphicFrameMk id="4" creationId="{00000000-0000-0000-0000-000000000000}"/>
          </ac:graphicFrameMkLst>
        </pc:graphicFrameChg>
      </pc:sldChg>
    </pc:docChg>
  </pc:docChgLst>
  <pc:docChgLst>
    <pc:chgData name="Amelia Gann" userId="a95102bd-f64e-4ce2-9edd-ab4cfddf1826" providerId="ADAL" clId="{B4D72A73-6365-4DF3-A4FE-2EC5EC1EDD76}"/>
    <pc:docChg chg="addSld modSld">
      <pc:chgData name="Amelia Gann" userId="a95102bd-f64e-4ce2-9edd-ab4cfddf1826" providerId="ADAL" clId="{B4D72A73-6365-4DF3-A4FE-2EC5EC1EDD76}" dt="2022-06-14T08:44:07.235" v="0"/>
      <pc:docMkLst>
        <pc:docMk/>
      </pc:docMkLst>
      <pc:sldChg chg="add">
        <pc:chgData name="Amelia Gann" userId="a95102bd-f64e-4ce2-9edd-ab4cfddf1826" providerId="ADAL" clId="{B4D72A73-6365-4DF3-A4FE-2EC5EC1EDD76}" dt="2022-06-14T08:44:07.235" v="0"/>
        <pc:sldMkLst>
          <pc:docMk/>
          <pc:sldMk cId="4248340963" sldId="326"/>
        </pc:sldMkLst>
      </pc:sldChg>
    </pc:docChg>
  </pc:docChgLst>
  <pc:docChgLst>
    <pc:chgData name="Nick Wallace" userId="4013747d-563c-42aa-bf01-70dd3c96ac1a" providerId="ADAL" clId="{7EDBD9D3-80CF-4ED1-B080-21784A5056BC}"/>
    <pc:docChg chg="delSld delMainMaster">
      <pc:chgData name="Nick Wallace" userId="4013747d-563c-42aa-bf01-70dd3c96ac1a" providerId="ADAL" clId="{7EDBD9D3-80CF-4ED1-B080-21784A5056BC}" dt="2021-08-27T11:52:03.620" v="0" actId="47"/>
      <pc:docMkLst>
        <pc:docMk/>
      </pc:docMkLst>
      <pc:sldChg chg="del">
        <pc:chgData name="Nick Wallace" userId="4013747d-563c-42aa-bf01-70dd3c96ac1a" providerId="ADAL" clId="{7EDBD9D3-80CF-4ED1-B080-21784A5056BC}" dt="2021-08-27T11:52:03.620" v="0" actId="47"/>
        <pc:sldMkLst>
          <pc:docMk/>
          <pc:sldMk cId="2962779521" sldId="328"/>
        </pc:sldMkLst>
      </pc:sldChg>
      <pc:sldMasterChg chg="del delSldLayout">
        <pc:chgData name="Nick Wallace" userId="4013747d-563c-42aa-bf01-70dd3c96ac1a" providerId="ADAL" clId="{7EDBD9D3-80CF-4ED1-B080-21784A5056BC}" dt="2021-08-27T11:52:03.620" v="0" actId="47"/>
        <pc:sldMasterMkLst>
          <pc:docMk/>
          <pc:sldMasterMk cId="3014163080" sldId="2147483676"/>
        </pc:sldMasterMkLst>
        <pc:sldLayoutChg chg="del">
          <pc:chgData name="Nick Wallace" userId="4013747d-563c-42aa-bf01-70dd3c96ac1a" providerId="ADAL" clId="{7EDBD9D3-80CF-4ED1-B080-21784A5056BC}" dt="2021-08-27T11:52:03.620" v="0" actId="47"/>
          <pc:sldLayoutMkLst>
            <pc:docMk/>
            <pc:sldMasterMk cId="3014163080" sldId="2147483676"/>
            <pc:sldLayoutMk cId="437886123" sldId="214748367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ECB82-D176-1F42-B60B-5CFD690B8597}"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2B2DA-2895-A944-B59F-1C760B3F1C52}" type="slidenum">
              <a:rPr lang="en-US" smtClean="0"/>
              <a:t>‹#›</a:t>
            </a:fld>
            <a:endParaRPr lang="en-US"/>
          </a:p>
        </p:txBody>
      </p:sp>
    </p:spTree>
    <p:extLst>
      <p:ext uri="{BB962C8B-B14F-4D97-AF65-F5344CB8AC3E}">
        <p14:creationId xmlns:p14="http://schemas.microsoft.com/office/powerpoint/2010/main" val="159114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15</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19231116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a:solidFill>
                <a:prstClr val="white"/>
              </a:solidFill>
              <a:latin typeface="Century Gothic" panose="020B0502020202020204" pitchFamily="34" charset="0"/>
            </a:endParaRPr>
          </a:p>
        </p:txBody>
      </p:sp>
    </p:spTree>
    <p:extLst>
      <p:ext uri="{BB962C8B-B14F-4D97-AF65-F5344CB8AC3E}">
        <p14:creationId xmlns:p14="http://schemas.microsoft.com/office/powerpoint/2010/main" val="3736306753"/>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2551837"/>
            <a:ext cx="8303337"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Life at Lowood in the winter is extremely harsh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girls go to church on a Sunday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Life is particularly difficult for the younger girls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Learning Objective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To explore how winter makes life hard at Lowood. </a:t>
            </a: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 Content</a:t>
            </a:r>
          </a:p>
        </p:txBody>
      </p:sp>
    </p:spTree>
    <p:extLst>
      <p:ext uri="{BB962C8B-B14F-4D97-AF65-F5344CB8AC3E}">
        <p14:creationId xmlns:p14="http://schemas.microsoft.com/office/powerpoint/2010/main" val="40419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72787"/>
            <a:ext cx="8307507"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Discuss and write the answers to these questions with a partner. </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11" name="TextBox 10"/>
          <p:cNvSpPr txBox="1"/>
          <p:nvPr/>
        </p:nvSpPr>
        <p:spPr>
          <a:xfrm>
            <a:off x="739978" y="1480958"/>
            <a:ext cx="8307507" cy="49090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Jane struggles with </a:t>
            </a:r>
            <a:r>
              <a:rPr lang="en-GB" sz="2400" b="1" dirty="0">
                <a:solidFill>
                  <a:srgbClr val="00B050"/>
                </a:solidFill>
                <a:latin typeface="Century Gothic" panose="020B0502020202020204" pitchFamily="34" charset="0"/>
              </a:rPr>
              <a:t>adjusting </a:t>
            </a: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to the new rules and doing tasks she dislikes at Lowood.</a:t>
            </a:r>
          </a:p>
          <a:p>
            <a:pPr marL="457200" indent="-457200" defTabSz="914400">
              <a:spcAft>
                <a:spcPts val="600"/>
              </a:spcAft>
              <a:buFont typeface="+mj-lt"/>
              <a:buAutoNum type="arabicPeriod"/>
              <a:defRPr/>
            </a:pPr>
            <a:r>
              <a:rPr lang="en-GB" sz="2400" b="1" dirty="0">
                <a:solidFill>
                  <a:srgbClr val="00B050"/>
                </a:solidFill>
                <a:latin typeface="Century Gothic" panose="020B0502020202020204" pitchFamily="34" charset="0"/>
              </a:rPr>
              <a:t>The girls’ clothing is insufficient in protecting them from the cold because they have no boots or gloves.</a:t>
            </a:r>
          </a:p>
          <a:p>
            <a:pPr marL="457200" indent="-457200" defTabSz="914400">
              <a:spcAft>
                <a:spcPts val="600"/>
              </a:spcAft>
              <a:buFont typeface="+mj-lt"/>
              <a:buAutoNum type="arabicPeriod"/>
              <a:defRPr/>
            </a:pPr>
            <a:r>
              <a:rPr lang="en-GB" sz="2400" b="1" dirty="0">
                <a:solidFill>
                  <a:srgbClr val="00B050"/>
                </a:solidFill>
                <a:latin typeface="Century Gothic" panose="020B0502020202020204" pitchFamily="34" charset="0"/>
              </a:rPr>
              <a:t>The girls have a tougher time at Lowood as they are bullied by the other girls to give them their portions of food.</a:t>
            </a:r>
          </a:p>
          <a:p>
            <a:pPr marL="457200" indent="-457200" defTabSz="914400">
              <a:spcAft>
                <a:spcPts val="600"/>
              </a:spcAft>
              <a:buFont typeface="+mj-lt"/>
              <a:buAutoNum type="arabicPeriod"/>
              <a:defRPr/>
            </a:pPr>
            <a:r>
              <a:rPr lang="en-GB" sz="2400" b="1" dirty="0">
                <a:solidFill>
                  <a:srgbClr val="00B050"/>
                </a:solidFill>
                <a:latin typeface="Century Gothic" panose="020B0502020202020204" pitchFamily="34" charset="0"/>
              </a:rPr>
              <a:t>The walk to the church is difficult as the girls have to walk 2 miles in the bitter, wintry cold whilst hungry.</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5" name="Picture 4">
            <a:extLst>
              <a:ext uri="{FF2B5EF4-FFF2-40B4-BE49-F238E27FC236}">
                <a16:creationId xmlns:a16="http://schemas.microsoft.com/office/drawing/2014/main" id="{058685E2-F392-430C-83F6-098B2E9F24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1715859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44624"/>
            <a:ext cx="8307507" cy="5401479"/>
          </a:xfrm>
          <a:prstGeom prst="rect">
            <a:avLst/>
          </a:prstGeom>
          <a:solidFill>
            <a:schemeClr val="tx1">
              <a:alpha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Winter in Lowood is vicious and harsh.</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described four main scenes in the passage we have just read: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girls are freezing cold at Lowood, and the older girls force the younger girls to share their food with them.</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Every Sunday, the girls have to walk to and from the church in the freezing cold. </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When the girls return to Lowood School, the older girls sit by the fire to warm up and the younger girls remain cold. Again, the older girls force the younger ones to share their Sunday treat: a slice of brown bread.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On Sunday evenings, the girls read the Bible. Many are too weak and tired to listen, and fall asleep. Those that fall asleep are forced to stand in the middle of the room to keep them awake. Sometimes, they collapse. When this happens, the teachers prop the girls up with stools. </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2064197" y="5537680"/>
            <a:ext cx="55355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discuss what is the worst part of winter at Lowood. Be ready to explain your reasons. </a:t>
            </a:r>
          </a:p>
        </p:txBody>
      </p:sp>
      <p:pic>
        <p:nvPicPr>
          <p:cNvPr id="7" name="Picture 6">
            <a:extLst>
              <a:ext uri="{FF2B5EF4-FFF2-40B4-BE49-F238E27FC236}">
                <a16:creationId xmlns:a16="http://schemas.microsoft.com/office/drawing/2014/main" id="{179D40C9-CD32-469A-936D-AC71B8D5BA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423006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Here is one person’s opinion of Lowood</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10" name="TextBox 9"/>
          <p:cNvSpPr txBox="1"/>
          <p:nvPr/>
        </p:nvSpPr>
        <p:spPr>
          <a:xfrm>
            <a:off x="2914151" y="725063"/>
            <a:ext cx="6229849" cy="1736646"/>
          </a:xfrm>
          <a:prstGeom prst="wedgeRoundRectCallout">
            <a:avLst>
              <a:gd name="adj1" fmla="val -57920"/>
              <a:gd name="adj2" fmla="val 139158"/>
              <a:gd name="adj3" fmla="val 16667"/>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is an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even harsher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place than Gateshead. Jane should have stayed with the Reeds at Gateshead as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her life is worse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Lowood.</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1" name="TextBox 10"/>
          <p:cNvSpPr txBox="1"/>
          <p:nvPr/>
        </p:nvSpPr>
        <p:spPr>
          <a:xfrm>
            <a:off x="760499" y="4725144"/>
            <a:ext cx="830750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On your own, explain whether you agree with this person’s statement. Try to include evidence from the novel to support your reasons.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32" y="1852586"/>
            <a:ext cx="2391158" cy="2748990"/>
          </a:xfrm>
          <a:prstGeom prst="rect">
            <a:avLst/>
          </a:prstGeom>
        </p:spPr>
      </p:pic>
      <p:pic>
        <p:nvPicPr>
          <p:cNvPr id="12" name="Picture 11">
            <a:extLst>
              <a:ext uri="{FF2B5EF4-FFF2-40B4-BE49-F238E27FC236}">
                <a16:creationId xmlns:a16="http://schemas.microsoft.com/office/drawing/2014/main" id="{D35164EE-0C86-4729-B5C3-929711D207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pic>
        <p:nvPicPr>
          <p:cNvPr id="13" name="Picture 12">
            <a:extLst>
              <a:ext uri="{FF2B5EF4-FFF2-40B4-BE49-F238E27FC236}">
                <a16:creationId xmlns:a16="http://schemas.microsoft.com/office/drawing/2014/main" id="{4BD75C5B-9D91-43A9-9926-109DBC2EE9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97104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a:t>
            </a:r>
          </a:p>
        </p:txBody>
      </p:sp>
      <p:sp>
        <p:nvSpPr>
          <p:cNvPr id="8" name="TextBox 7"/>
          <p:cNvSpPr txBox="1"/>
          <p:nvPr/>
        </p:nvSpPr>
        <p:spPr>
          <a:xfrm>
            <a:off x="827584" y="188640"/>
            <a:ext cx="8208912" cy="954107"/>
          </a:xfrm>
          <a:prstGeom prst="rect">
            <a:avLst/>
          </a:prstGeom>
          <a:noFill/>
        </p:spPr>
        <p:txBody>
          <a:bodyPr wrap="square" rtlCol="0">
            <a:spAutoFit/>
          </a:bodyPr>
          <a:lstStyle/>
          <a:p>
            <a:pPr lvl="0" algn="ctr" defTabSz="914400">
              <a:spcBef>
                <a:spcPts val="600"/>
              </a:spcBef>
              <a:spcAft>
                <a:spcPts val="600"/>
              </a:spcAft>
              <a:defRPr/>
            </a:pPr>
            <a:r>
              <a:rPr lang="en-GB" sz="2800" b="1" dirty="0">
                <a:solidFill>
                  <a:prstClr val="black"/>
                </a:solidFill>
                <a:latin typeface="Century Gothic" panose="020B0502020202020204" pitchFamily="34" charset="0"/>
              </a:rPr>
              <a:t>What made life at Lowood School so hard for the girls during winter? </a:t>
            </a:r>
            <a:endPar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a:off x="802871" y="1323358"/>
            <a:ext cx="8208912" cy="5663089"/>
          </a:xfrm>
          <a:prstGeom prst="rect">
            <a:avLst/>
          </a:prstGeom>
          <a:noFill/>
        </p:spPr>
        <p:txBody>
          <a:bodyPr wrap="square" rtlCol="0">
            <a:spAutoFit/>
          </a:bodyPr>
          <a:lstStyle/>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The girls were forced to go the church even though they weren’t religious.</a:t>
            </a:r>
          </a:p>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The younger girls were forced to share their small food portions with the older girls.</a:t>
            </a:r>
          </a:p>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They were forced to stand during the sermons on Sunday, even though they were exhausted from hunger and fatigue. </a:t>
            </a:r>
          </a:p>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Miss Temple told the girls off for walking too slowly to the church on Sunday.</a:t>
            </a:r>
          </a:p>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The older girls always had to best places by the fire, which meant that lots of the smaller, weaker girls remained freezing cold.</a:t>
            </a:r>
          </a:p>
          <a:p>
            <a:pPr marL="625475" lvl="0" indent="-625475" defTabSz="914400">
              <a:spcBef>
                <a:spcPts val="600"/>
              </a:spcBef>
              <a:spcAft>
                <a:spcPts val="600"/>
              </a:spcAft>
              <a:buFont typeface="+mj-lt"/>
              <a:buAutoNum type="alphaLcParenR"/>
              <a:defRPr/>
            </a:pPr>
            <a:endParaRPr lang="en-GB" sz="24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49993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Mastery</a:t>
            </a:r>
          </a:p>
        </p:txBody>
      </p:sp>
      <p:sp>
        <p:nvSpPr>
          <p:cNvPr id="8" name="TextBox 7"/>
          <p:cNvSpPr txBox="1"/>
          <p:nvPr/>
        </p:nvSpPr>
        <p:spPr>
          <a:xfrm>
            <a:off x="827584" y="188640"/>
            <a:ext cx="8208912" cy="954107"/>
          </a:xfrm>
          <a:prstGeom prst="rect">
            <a:avLst/>
          </a:prstGeom>
          <a:noFill/>
        </p:spPr>
        <p:txBody>
          <a:bodyPr wrap="square" rtlCol="0">
            <a:spAutoFit/>
          </a:bodyPr>
          <a:lstStyle/>
          <a:p>
            <a:pPr lvl="0" algn="ctr" defTabSz="914400">
              <a:spcBef>
                <a:spcPts val="600"/>
              </a:spcBef>
              <a:spcAft>
                <a:spcPts val="600"/>
              </a:spcAft>
              <a:defRPr/>
            </a:pPr>
            <a:r>
              <a:rPr lang="en-GB" sz="2800" b="1" dirty="0">
                <a:solidFill>
                  <a:prstClr val="black"/>
                </a:solidFill>
                <a:latin typeface="Century Gothic" panose="020B0502020202020204" pitchFamily="34" charset="0"/>
              </a:rPr>
              <a:t>What made life at Lowood School so hard for the girls during winter? </a:t>
            </a:r>
            <a:endPar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a:off x="802871" y="1323358"/>
            <a:ext cx="8208912" cy="5663089"/>
          </a:xfrm>
          <a:prstGeom prst="rect">
            <a:avLst/>
          </a:prstGeom>
          <a:noFill/>
        </p:spPr>
        <p:txBody>
          <a:bodyPr wrap="square" rtlCol="0">
            <a:spAutoFit/>
          </a:bodyPr>
          <a:lstStyle/>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The girls were forced to go the church even though they weren’t religious.</a:t>
            </a:r>
          </a:p>
          <a:p>
            <a:pPr marL="625475" lvl="0" indent="-625475" defTabSz="914400">
              <a:spcBef>
                <a:spcPts val="600"/>
              </a:spcBef>
              <a:spcAft>
                <a:spcPts val="600"/>
              </a:spcAft>
              <a:buFont typeface="+mj-lt"/>
              <a:buAutoNum type="alphaLcParenR"/>
              <a:defRPr/>
            </a:pPr>
            <a:r>
              <a:rPr lang="en-GB" sz="2400" b="1" dirty="0">
                <a:solidFill>
                  <a:srgbClr val="00B050"/>
                </a:solidFill>
                <a:latin typeface="Century Gothic" panose="020B0502020202020204" pitchFamily="34" charset="0"/>
              </a:rPr>
              <a:t>The younger girls were forced to share their small food portions with the older girls.</a:t>
            </a:r>
          </a:p>
          <a:p>
            <a:pPr marL="625475" lvl="0" indent="-625475" defTabSz="914400">
              <a:spcBef>
                <a:spcPts val="600"/>
              </a:spcBef>
              <a:spcAft>
                <a:spcPts val="600"/>
              </a:spcAft>
              <a:buFont typeface="+mj-lt"/>
              <a:buAutoNum type="alphaLcParenR"/>
              <a:defRPr/>
            </a:pPr>
            <a:r>
              <a:rPr lang="en-GB" sz="2400" b="1" dirty="0">
                <a:solidFill>
                  <a:srgbClr val="00B050"/>
                </a:solidFill>
                <a:latin typeface="Century Gothic" panose="020B0502020202020204" pitchFamily="34" charset="0"/>
              </a:rPr>
              <a:t>They were forced to stand during the sermons on Sunday, even though they were exhausted from hunger and fatigue. </a:t>
            </a:r>
          </a:p>
          <a:p>
            <a:pPr marL="625475" lvl="0" indent="-625475" defTabSz="914400">
              <a:spcBef>
                <a:spcPts val="600"/>
              </a:spcBef>
              <a:spcAft>
                <a:spcPts val="600"/>
              </a:spcAft>
              <a:buFont typeface="+mj-lt"/>
              <a:buAutoNum type="alphaLcParenR"/>
              <a:defRPr/>
            </a:pPr>
            <a:r>
              <a:rPr lang="en-GB" sz="2400" dirty="0">
                <a:solidFill>
                  <a:prstClr val="black"/>
                </a:solidFill>
                <a:latin typeface="Century Gothic" panose="020B0502020202020204" pitchFamily="34" charset="0"/>
              </a:rPr>
              <a:t>Miss Temple told the girls off for walking too slowly to the church on Sunday.</a:t>
            </a:r>
          </a:p>
          <a:p>
            <a:pPr marL="625475" lvl="0" indent="-625475" defTabSz="914400">
              <a:spcBef>
                <a:spcPts val="600"/>
              </a:spcBef>
              <a:spcAft>
                <a:spcPts val="600"/>
              </a:spcAft>
              <a:buFont typeface="+mj-lt"/>
              <a:buAutoNum type="alphaLcParenR"/>
              <a:defRPr/>
            </a:pPr>
            <a:r>
              <a:rPr lang="en-GB" sz="2400" b="1" dirty="0">
                <a:solidFill>
                  <a:srgbClr val="00B050"/>
                </a:solidFill>
                <a:latin typeface="Century Gothic" panose="020B0502020202020204" pitchFamily="34" charset="0"/>
              </a:rPr>
              <a:t>The older girls always had to best places by the fire, which meant that lots of the smaller, weaker girls remained freezing cold.</a:t>
            </a:r>
          </a:p>
          <a:p>
            <a:pPr marL="625475" lvl="0" indent="-625475" defTabSz="914400">
              <a:spcBef>
                <a:spcPts val="600"/>
              </a:spcBef>
              <a:spcAft>
                <a:spcPts val="600"/>
              </a:spcAft>
              <a:buFont typeface="+mj-lt"/>
              <a:buAutoNum type="alphaLcParenR"/>
              <a:defRPr/>
            </a:pPr>
            <a:endParaRPr lang="en-GB" sz="24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112804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1084724453"/>
              </p:ext>
            </p:extLst>
          </p:nvPr>
        </p:nvGraphicFramePr>
        <p:xfrm>
          <a:off x="707887" y="0"/>
          <a:ext cx="8436113" cy="7101840"/>
        </p:xfrm>
        <a:graphic>
          <a:graphicData uri="http://schemas.openxmlformats.org/drawingml/2006/table">
            <a:tbl>
              <a:tblPr firstRow="1" bandRow="1">
                <a:tableStyleId>{69CF1AB2-1976-4502-BF36-3FF5EA218861}</a:tableStyleId>
              </a:tblPr>
              <a:tblGrid>
                <a:gridCol w="5880337">
                  <a:extLst>
                    <a:ext uri="{9D8B030D-6E8A-4147-A177-3AD203B41FA5}">
                      <a16:colId xmlns:a16="http://schemas.microsoft.com/office/drawing/2014/main" val="20000"/>
                    </a:ext>
                  </a:extLst>
                </a:gridCol>
                <a:gridCol w="2555776">
                  <a:extLst>
                    <a:ext uri="{9D8B030D-6E8A-4147-A177-3AD203B41FA5}">
                      <a16:colId xmlns:a16="http://schemas.microsoft.com/office/drawing/2014/main" val="20001"/>
                    </a:ext>
                  </a:extLst>
                </a:gridCol>
              </a:tblGrid>
              <a:tr h="44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latin typeface="Century Gothic" panose="020B0502020202020204" pitchFamily="34" charset="0"/>
                        </a:rPr>
                        <a:t>Do Now: </a:t>
                      </a:r>
                      <a:endParaRPr lang="en-GB" sz="1400" b="0" dirty="0">
                        <a:solidFill>
                          <a:schemeClr val="bg1"/>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Where is the novel ‘Jane Eyre’ set?</a:t>
                      </a:r>
                    </a:p>
                    <a:p>
                      <a:pPr marL="457200" lvl="0" indent="-457200" defTabSz="914400">
                        <a:buFont typeface="+mj-lt"/>
                        <a:buAutoNum type="arabicPeriod"/>
                        <a:defRPr/>
                      </a:pPr>
                      <a:r>
                        <a:rPr lang="en-US" sz="1400" b="0" dirty="0">
                          <a:solidFill>
                            <a:prstClr val="black"/>
                          </a:solidFill>
                          <a:latin typeface="Century Gothic" panose="020B0502020202020204" pitchFamily="34" charset="0"/>
                        </a:rPr>
                        <a:t>Why does Brontë choose this setting?</a:t>
                      </a:r>
                    </a:p>
                    <a:p>
                      <a:pPr marL="457200" lvl="0" indent="-457200" defTabSz="914400">
                        <a:buFont typeface="+mj-lt"/>
                        <a:buAutoNum type="arabicPeriod"/>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type of school is Lowood?</a:t>
                      </a:r>
                    </a:p>
                    <a:p>
                      <a:pPr marL="457200" lvl="0" indent="-457200" defTabSz="914400">
                        <a:buFont typeface="+mj-lt"/>
                        <a:buAutoNum type="arabicPeriod"/>
                        <a:defRPr/>
                      </a:pPr>
                      <a:r>
                        <a:rPr lang="en-US" sz="1400" b="0" dirty="0">
                          <a:solidFill>
                            <a:prstClr val="black"/>
                          </a:solidFill>
                          <a:latin typeface="Century Gothic" panose="020B0502020202020204" pitchFamily="34" charset="0"/>
                        </a:rPr>
                        <a:t>Why is Helen’s punishment from Miss Scatcherd unfair?</a:t>
                      </a:r>
                      <a:endParaRPr lang="en-GB" sz="1400" b="0" dirty="0">
                        <a:solidFill>
                          <a:schemeClr val="bg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Century Gothic" panose="020B0502020202020204" pitchFamily="34" charset="0"/>
                        </a:rPr>
                        <a:t>Extension: </a:t>
                      </a:r>
                      <a:r>
                        <a:rPr lang="en-US" sz="1400" b="0" dirty="0">
                          <a:solidFill>
                            <a:prstClr val="black"/>
                          </a:solidFill>
                          <a:latin typeface="Century Gothic" panose="020B0502020202020204" pitchFamily="34" charset="0"/>
                        </a:rPr>
                        <a:t>Explain why Lowood is a harsh environment.</a:t>
                      </a:r>
                    </a:p>
                  </a:txBody>
                  <a:tcPr marL="68400" marR="68400" marT="0" marB="0"/>
                </a:tc>
                <a:tc>
                  <a:txBody>
                    <a:bodyPr/>
                    <a:lstStyle/>
                    <a:p>
                      <a:pPr>
                        <a:lnSpc>
                          <a:spcPct val="100000"/>
                        </a:lnSpc>
                        <a:spcBef>
                          <a:spcPts val="0"/>
                        </a:spcBef>
                        <a:spcAft>
                          <a:spcPts val="0"/>
                        </a:spcAft>
                      </a:pPr>
                      <a:endParaRPr lang="en-GB" sz="14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38904">
                <a:tc>
                  <a:txBody>
                    <a:bodyPr/>
                    <a:lstStyle/>
                    <a:p>
                      <a:pPr>
                        <a:lnSpc>
                          <a:spcPct val="100000"/>
                        </a:lnSpc>
                        <a:spcBef>
                          <a:spcPts val="0"/>
                        </a:spcBef>
                        <a:spcAft>
                          <a:spcPts val="0"/>
                        </a:spcAft>
                      </a:pPr>
                      <a:r>
                        <a:rPr lang="en-GB" sz="1400" b="1" baseline="0" dirty="0">
                          <a:solidFill>
                            <a:schemeClr val="bg1"/>
                          </a:solidFill>
                          <a:effectLst/>
                          <a:latin typeface="Century Gothic" panose="020B0502020202020204" pitchFamily="34" charset="0"/>
                          <a:ea typeface="Calibri"/>
                          <a:cs typeface="Times New Roman"/>
                        </a:rPr>
                        <a:t>Reading</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Read from, ‘My first quarter at Lowood seemed an age’ (page 71)</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Read to, ‘propped up with the monitors’ high stools.’(page 73)</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The passage highlights the terrible way the girls had to live during winter. The freezing conditions could have been alleviated by Brocklehurst, but he is too unkind and uncaring to help the girls to live in comfort.</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Students answer the quick check comprehension questions</a:t>
                      </a:r>
                    </a:p>
                  </a:txBody>
                  <a:tcPr marL="68400" marR="68400" marT="0" marB="0"/>
                </a:tc>
                <a:tc>
                  <a:txBody>
                    <a:bodyPr/>
                    <a:lstStyle/>
                    <a:p>
                      <a:pPr>
                        <a:lnSpc>
                          <a:spcPct val="100000"/>
                        </a:lnSpc>
                        <a:spcBef>
                          <a:spcPts val="0"/>
                        </a:spcBef>
                        <a:spcAft>
                          <a:spcPts val="0"/>
                        </a:spcAft>
                      </a:pPr>
                      <a:endParaRPr lang="en-GB" sz="14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0">
                <a:tc>
                  <a:txBody>
                    <a:bodyPr/>
                    <a:lstStyle/>
                    <a:p>
                      <a:pPr>
                        <a:lnSpc>
                          <a:spcPct val="100000"/>
                        </a:lnSpc>
                        <a:spcBef>
                          <a:spcPts val="0"/>
                        </a:spcBef>
                        <a:spcAft>
                          <a:spcPts val="0"/>
                        </a:spcAft>
                      </a:pPr>
                      <a:r>
                        <a:rPr lang="en-GB" sz="1400" b="1" baseline="0" dirty="0">
                          <a:solidFill>
                            <a:schemeClr val="bg1"/>
                          </a:solidFill>
                          <a:effectLst/>
                          <a:latin typeface="Century Gothic" panose="020B0502020202020204" pitchFamily="34" charset="0"/>
                          <a:ea typeface="Calibri"/>
                          <a:cs typeface="Times New Roman"/>
                        </a:rPr>
                        <a:t>Reading</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Read from, ‘My first quarter at Lowood seemed an age’ (page 71)</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Read to, ‘propped up with the monitors’ high stools.’(page 73)</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The passage highlights the terrible way the girls had to live during winter. The freezing conditions could have been alleviated by Brocklehurst, but he is too unkind and uncaring to help the girls to live in comfort.</a:t>
                      </a:r>
                    </a:p>
                    <a:p>
                      <a:pPr>
                        <a:lnSpc>
                          <a:spcPct val="100000"/>
                        </a:lnSpc>
                        <a:spcBef>
                          <a:spcPts val="0"/>
                        </a:spcBef>
                        <a:spcAft>
                          <a:spcPts val="0"/>
                        </a:spcAft>
                      </a:pPr>
                      <a:r>
                        <a:rPr lang="en-GB" sz="1400" b="0" baseline="0" dirty="0">
                          <a:solidFill>
                            <a:schemeClr val="bg1"/>
                          </a:solidFill>
                          <a:effectLst/>
                          <a:latin typeface="Century Gothic" panose="020B0502020202020204" pitchFamily="34" charset="0"/>
                          <a:ea typeface="Calibri"/>
                          <a:cs typeface="Times New Roman"/>
                        </a:rPr>
                        <a:t>Students answer the quick check comprehension questions</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33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a:solidFill>
                            <a:schemeClr val="bg1"/>
                          </a:solidFill>
                          <a:latin typeface="Century Gothic" panose="020B0502020202020204" pitchFamily="34" charset="0"/>
                        </a:rPr>
                        <a:t>Winter at Lowood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baseline="0" dirty="0">
                          <a:solidFill>
                            <a:schemeClr val="bg1"/>
                          </a:solidFill>
                          <a:latin typeface="Century Gothic" panose="020B0502020202020204" pitchFamily="34" charset="0"/>
                        </a:rPr>
                        <a:t>Students read a person’s opinion of Lowood: </a:t>
                      </a: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is an </a:t>
                      </a: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even harsher </a:t>
                      </a: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place than Gateshead. Jane should have stayed with the Reeds at Gateshead as </a:t>
                      </a: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her life is worse </a:t>
                      </a: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Lowood.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Students independently explain whether they agree with this person’s statement. They should try to include evidence from the novel to support their reasons.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baseline="0" dirty="0">
                        <a:solidFill>
                          <a:schemeClr val="bg1"/>
                        </a:solidFill>
                        <a:latin typeface="Century Gothic" panose="020B0502020202020204" pitchFamily="34"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0">
                <a:tc>
                  <a:txBody>
                    <a:bodyPr/>
                    <a:lstStyle/>
                    <a:p>
                      <a:pPr algn="l">
                        <a:lnSpc>
                          <a:spcPct val="100000"/>
                        </a:lnSpc>
                        <a:spcBef>
                          <a:spcPts val="0"/>
                        </a:spcBef>
                        <a:spcAft>
                          <a:spcPts val="0"/>
                        </a:spcAft>
                      </a:pPr>
                      <a:r>
                        <a:rPr lang="en-GB" sz="1600" b="1" dirty="0">
                          <a:effectLst/>
                          <a:latin typeface="Century Gothic" panose="020B0502020202020204" pitchFamily="34" charset="0"/>
                          <a:ea typeface="Calibri"/>
                          <a:cs typeface="Times New Roman"/>
                        </a:rPr>
                        <a:t>Mastery assessment plenary</a:t>
                      </a:r>
                      <a:endParaRPr lang="en-GB" sz="1600" dirty="0">
                        <a:effectLst/>
                        <a:latin typeface="Century Gothic" panose="020B0502020202020204" pitchFamily="34" charset="0"/>
                        <a:ea typeface="Calibri"/>
                        <a:cs typeface="Times New Roman"/>
                      </a:endParaRPr>
                    </a:p>
                    <a:p>
                      <a:pPr algn="l">
                        <a:lnSpc>
                          <a:spcPct val="100000"/>
                        </a:lnSpc>
                        <a:spcBef>
                          <a:spcPts val="0"/>
                        </a:spcBef>
                        <a:spcAft>
                          <a:spcPts val="0"/>
                        </a:spcAft>
                      </a:pPr>
                      <a:r>
                        <a:rPr lang="en-GB" sz="1600" dirty="0">
                          <a:effectLst/>
                          <a:latin typeface="Century Gothic" panose="020B0502020202020204" pitchFamily="34" charset="0"/>
                          <a:ea typeface="Calibri"/>
                          <a:cs typeface="Times New Roman"/>
                        </a:rPr>
                        <a:t>Students complete quiz</a:t>
                      </a:r>
                    </a:p>
                  </a:txBody>
                  <a:tcPr marL="68400" marR="68400" marT="0" marB="0"/>
                </a:tc>
                <a:tc>
                  <a:txBody>
                    <a:bodyPr/>
                    <a:lstStyle/>
                    <a:p>
                      <a:pPr>
                        <a:lnSpc>
                          <a:spcPct val="100000"/>
                        </a:lnSpc>
                        <a:spcAft>
                          <a:spcPts val="0"/>
                        </a:spcAft>
                      </a:pPr>
                      <a:endParaRPr lang="en-GB" sz="160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0B5C7FE-1296-EE44-B4A5-4C05E9E96732}"/>
              </a:ext>
            </a:extLst>
          </p:cNvPr>
          <p:cNvSpPr txBox="1"/>
          <p:nvPr/>
        </p:nvSpPr>
        <p:spPr>
          <a:xfrm>
            <a:off x="911017" y="4855165"/>
            <a:ext cx="7710614" cy="1569660"/>
          </a:xfrm>
          <a:prstGeom prst="rect">
            <a:avLst/>
          </a:prstGeom>
          <a:solidFill>
            <a:schemeClr val="tx1"/>
          </a:solidFill>
          <a:ln w="25400">
            <a:solidFill>
              <a:schemeClr val="dk1"/>
            </a:solidFill>
          </a:ln>
        </p:spPr>
        <p:txBody>
          <a:bodyPr wrap="square" rtlCol="0" anchor="t">
            <a:noAutofit/>
          </a:bodyPr>
          <a:lstStyle/>
          <a:p>
            <a:pPr defTabSz="914400">
              <a:spcAft>
                <a:spcPts val="300"/>
              </a:spcAf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lang="en-US" sz="2400" b="1" dirty="0">
                <a:solidFill>
                  <a:srgbClr val="00B050"/>
                </a:solidFill>
                <a:latin typeface="Century Gothic" panose="020B0502020202020204" pitchFamily="34" charset="0"/>
              </a:rPr>
              <a:t>Lowood is a harsh environment because the girls are not treated well. They are given very little food, live in very cold conditions and are regularly punished.</a:t>
            </a: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179B41BF-47CD-2D4A-BB72-D02E0E8E5AB4}"/>
              </a:ext>
            </a:extLst>
          </p:cNvPr>
          <p:cNvSpPr/>
          <p:nvPr/>
        </p:nvSpPr>
        <p:spPr>
          <a:xfrm>
            <a:off x="890086" y="909361"/>
            <a:ext cx="7753033"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800" b="1" dirty="0">
                <a:solidFill>
                  <a:srgbClr val="00B050"/>
                </a:solidFill>
                <a:latin typeface="Century Gothic" panose="020B0502020202020204" pitchFamily="34" charset="0"/>
              </a:rPr>
              <a:t>T</a:t>
            </a:r>
            <a:r>
              <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rPr>
              <a:t>he novel ‘Jane Eyre’ set</a:t>
            </a:r>
            <a:r>
              <a:rPr kumimoji="0" lang="en-US" sz="2800" b="1" i="0" u="none" strike="noStrike" kern="1200" cap="none" spc="0" normalizeH="0" noProof="0" dirty="0">
                <a:ln>
                  <a:noFill/>
                </a:ln>
                <a:solidFill>
                  <a:srgbClr val="00B050"/>
                </a:solidFill>
                <a:effectLst/>
                <a:uLnTx/>
                <a:uFillTx/>
                <a:latin typeface="Century Gothic" panose="020B0502020202020204" pitchFamily="34" charset="0"/>
              </a:rPr>
              <a:t> in Yorkshire.</a:t>
            </a:r>
            <a:endPar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endParaRPr>
          </a:p>
          <a:p>
            <a:pPr marL="457200" lvl="0" indent="-457200" defTabSz="914400">
              <a:buFont typeface="+mj-lt"/>
              <a:buAutoNum type="arabicPeriod"/>
              <a:defRPr/>
            </a:pPr>
            <a:r>
              <a:rPr lang="en-US" sz="2800" b="1" dirty="0">
                <a:solidFill>
                  <a:srgbClr val="00B050"/>
                </a:solidFill>
                <a:latin typeface="Century Gothic" panose="020B0502020202020204" pitchFamily="34" charset="0"/>
              </a:rPr>
              <a:t>Brontë choose this setting because it is wild and bleak</a:t>
            </a:r>
          </a:p>
          <a:p>
            <a:pPr marL="457200" lvl="0" indent="-457200" defTabSz="914400">
              <a:buFont typeface="+mj-lt"/>
              <a:buAutoNum type="arabicPeriod"/>
              <a:defRPr/>
            </a:pPr>
            <a:r>
              <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rPr>
              <a:t>Lowood</a:t>
            </a:r>
            <a:r>
              <a:rPr lang="en-US" sz="2800" b="1" dirty="0">
                <a:solidFill>
                  <a:srgbClr val="00B050"/>
                </a:solidFill>
                <a:latin typeface="Century Gothic" panose="020B0502020202020204" pitchFamily="34" charset="0"/>
              </a:rPr>
              <a:t> is a Christian school for orphans.</a:t>
            </a:r>
            <a:endPar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endParaRPr>
          </a:p>
          <a:p>
            <a:pPr marL="457200" lvl="0" indent="-457200" defTabSz="914400">
              <a:buFont typeface="+mj-lt"/>
              <a:buAutoNum type="arabicPeriod"/>
              <a:defRPr/>
            </a:pPr>
            <a:r>
              <a:rPr lang="en-US" sz="2800" b="1" dirty="0">
                <a:solidFill>
                  <a:srgbClr val="00B050"/>
                </a:solidFill>
                <a:latin typeface="Century Gothic" panose="020B0502020202020204" pitchFamily="34" charset="0"/>
              </a:rPr>
              <a:t>Helen’s punishment from Miss Scatcherd unfair because she was unable to wash her hands as the water was frozen.</a:t>
            </a:r>
            <a:endParaRPr kumimoji="0" lang="en-US" sz="2800" b="1" i="0" u="none" strike="noStrike" kern="1200" cap="none" spc="0" normalizeH="0" baseline="0" noProof="0" dirty="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R="0" lvl="0" algn="l" defTabSz="914400" rtl="0" eaLnBrk="1" fontAlgn="auto" latinLnBrk="0" hangingPunct="1">
              <a:lnSpc>
                <a:spcPct val="100000"/>
              </a:lnSpc>
              <a:spcBef>
                <a:spcPts val="0"/>
              </a:spcBef>
              <a:spcAft>
                <a:spcPts val="300"/>
              </a:spcAft>
              <a:buClrTx/>
              <a:buSzTx/>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1" name="TextBox 10">
            <a:extLst>
              <a:ext uri="{FF2B5EF4-FFF2-40B4-BE49-F238E27FC236}">
                <a16:creationId xmlns:a16="http://schemas.microsoft.com/office/drawing/2014/main" id="{EA2ABA98-78E5-2B40-B28B-52D499B591A0}"/>
              </a:ext>
            </a:extLst>
          </p:cNvPr>
          <p:cNvSpPr txBox="1"/>
          <p:nvPr/>
        </p:nvSpPr>
        <p:spPr>
          <a:xfrm>
            <a:off x="911017" y="4855165"/>
            <a:ext cx="7710614" cy="1569660"/>
          </a:xfrm>
          <a:prstGeom prst="rect">
            <a:avLst/>
          </a:prstGeom>
          <a:solidFill>
            <a:schemeClr val="tx1"/>
          </a:solidFill>
          <a:ln w="25400">
            <a:solidFill>
              <a:schemeClr val="dk1"/>
            </a:solidFill>
          </a:ln>
        </p:spPr>
        <p:txBody>
          <a:bodyPr wrap="square" rtlCol="0" anchor="t">
            <a:noAutofit/>
          </a:bodyPr>
          <a:lstStyle/>
          <a:p>
            <a:pPr defTabSz="914400">
              <a:spcAft>
                <a:spcPts val="300"/>
              </a:spcAf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lang="en-US" sz="2800" dirty="0">
                <a:solidFill>
                  <a:prstClr val="black"/>
                </a:solidFill>
                <a:latin typeface="Century Gothic" panose="020B0502020202020204" pitchFamily="34" charset="0"/>
              </a:rPr>
              <a:t>Explain why Lowood is a harsh environment.</a:t>
            </a: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Rectangle 3"/>
          <p:cNvSpPr/>
          <p:nvPr/>
        </p:nvSpPr>
        <p:spPr>
          <a:xfrm>
            <a:off x="890086" y="909361"/>
            <a:ext cx="7753033"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Where is the novel ‘Jane Eyre’ set?</a:t>
            </a:r>
          </a:p>
          <a:p>
            <a:pPr marL="457200" lvl="0" indent="-457200" defTabSz="914400">
              <a:buFont typeface="+mj-lt"/>
              <a:buAutoNum type="arabicPeriod"/>
              <a:defRPr/>
            </a:pPr>
            <a:r>
              <a:rPr lang="en-US" sz="2800" dirty="0">
                <a:solidFill>
                  <a:prstClr val="black"/>
                </a:solidFill>
                <a:latin typeface="Century Gothic" panose="020B0502020202020204" pitchFamily="34" charset="0"/>
              </a:rPr>
              <a:t>Why does Brontë choose this setting?</a:t>
            </a:r>
          </a:p>
          <a:p>
            <a:pPr marL="457200" lvl="0" indent="-457200" defTabSz="914400">
              <a:buFont typeface="+mj-lt"/>
              <a:buAutoNum type="arabicPeriod"/>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type of school is Lowood?</a:t>
            </a:r>
          </a:p>
          <a:p>
            <a:pPr marL="457200" lvl="0" indent="-457200" defTabSz="914400">
              <a:buFont typeface="+mj-lt"/>
              <a:buAutoNum type="arabicPeriod"/>
              <a:defRPr/>
            </a:pPr>
            <a:r>
              <a:rPr lang="en-US" sz="2800" dirty="0">
                <a:solidFill>
                  <a:prstClr val="black"/>
                </a:solidFill>
                <a:latin typeface="Century Gothic" panose="020B0502020202020204" pitchFamily="34" charset="0"/>
              </a:rPr>
              <a:t>Why is Helen’s punishment from Miss Scatcherd unfair?</a:t>
            </a: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R="0" lvl="0" algn="l" defTabSz="914400" rtl="0" eaLnBrk="1" fontAlgn="auto" latinLnBrk="0" hangingPunct="1">
              <a:lnSpc>
                <a:spcPct val="100000"/>
              </a:lnSpc>
              <a:spcBef>
                <a:spcPts val="0"/>
              </a:spcBef>
              <a:spcAft>
                <a:spcPts val="300"/>
              </a:spcAft>
              <a:buClrTx/>
              <a:buSzTx/>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8" name="TextBox 7"/>
          <p:cNvSpPr txBox="1"/>
          <p:nvPr/>
        </p:nvSpPr>
        <p:spPr>
          <a:xfrm>
            <a:off x="975614" y="303058"/>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Winter at Lowood</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24622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Jane is now living in Lowood, in the North of England.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We have already seen how the cold, harsh weather affects life at Lowood: the water freezes overnight so the girls are unable to wash their hands!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read about the rest of Jane’s first winter at Lowood.</a:t>
            </a:r>
          </a:p>
        </p:txBody>
      </p:sp>
      <p:sp>
        <p:nvSpPr>
          <p:cNvPr id="7" name="Rectangle 6"/>
          <p:cNvSpPr/>
          <p:nvPr/>
        </p:nvSpPr>
        <p:spPr>
          <a:xfrm>
            <a:off x="781142" y="3928407"/>
            <a:ext cx="5835842" cy="2092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My first quarter at Lowood seemed an age’ </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71)</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Read to,</a:t>
            </a:r>
            <a:r>
              <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‘propped up with the monitors’ high stools.’</a:t>
            </a:r>
            <a:r>
              <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Times New Roman" panose="02020603050405020304" pitchFamily="18" charset="0"/>
              </a:rPr>
              <a:t>(page 73)</a:t>
            </a:r>
            <a:endParaRPr kumimoji="0" lang="en-GB" sz="24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pic>
        <p:nvPicPr>
          <p:cNvPr id="8"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788" y="3102065"/>
            <a:ext cx="2398412" cy="370125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Tree>
    <p:extLst>
      <p:ext uri="{BB962C8B-B14F-4D97-AF65-F5344CB8AC3E}">
        <p14:creationId xmlns:p14="http://schemas.microsoft.com/office/powerpoint/2010/main" val="26765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18630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lot</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trifles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easy things</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p.71-72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0"/>
            <a:ext cx="6233985" cy="6186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My first quarter at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seemed an age; and not the golden age either; it comprised an irksome struggle with difficulties in habituating myself to new rules and unwonted tasks.  The fear of failure in these points harassed me worse than the physical hardships of my lot; though these were no trifles.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During January, February, and part of March, the deep snows, and, after their melting, the almost impassable roads, prevented our stirring beyond the garden walls, except to go to church; but within these limits we had to pass an hour every day in the open air.  Our clothing was insufficient to protect us from the severe cold: we had no boots, the snow got into our shoes and melted there: our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ungloved</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hands became numbed and covered with chilblains, as were our feet: I remember well the distracting irritation I endured from this cause every evening, when my feet inflamed; and the torture of thrusting the swelled, raw, and stiff toes into my shoes in the morning.  Then the scanty supply of food was distressing: with the keen appetites of growing children, we had scarcely sufficient to keep alive a delicate invalid.  </a:t>
            </a:r>
          </a:p>
        </p:txBody>
      </p:sp>
    </p:spTree>
    <p:extLst>
      <p:ext uri="{BB962C8B-B14F-4D97-AF65-F5344CB8AC3E}">
        <p14:creationId xmlns:p14="http://schemas.microsoft.com/office/powerpoint/2010/main" val="7474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coax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persuade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portion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amount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claimants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askers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relinquish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give 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exigency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demand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penurious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poor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p.71-72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0"/>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From this deficiency of nourishment resulted an abuse, which pressed hardly on the younger pupils: whenever the famished great girls had an opportunity, they would coax or menace the little ones out of their portion. Many a time I have shared between two claimants the precious morsel of brown bread distributed at tea-time; and after relinquishing to a third half the contents of my mug of coffee, I have swallowed the remainder with an accompaniment of secret tears, forced from me by the exigency of hunger.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Sundays were dreary days in that wintry season.  We had to walk two miles to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Brocklebridge</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Church, where our patron officiated.  We set out cold, we arrived at church colder: during the morning service we became almost paralysed.  It was too far to return to dinner, and an allowance of cold meat and bread, in the same penurious proportion observed in our ordinary meals, was served round between the services.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the close of the afternoon service we returned by an exposed and hilly road, where the bitter winter wind, blowing over a range of snowy summits to the north, almost flayed the skin from our faces.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22323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46330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hearth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fireplace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solace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comfort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moiety</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 half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bounteous repast </a:t>
            </a:r>
            <a:r>
              <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 plentiful meal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p.72</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0"/>
            <a:ext cx="6233985"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can remember Miss Temple walking lightly and rapidly along our drooping line, her plaid cloak, which the frosty wind fluttered, gathered close about her, and encouraging us, by precept and example, to keep up our spirits, and march forward, as she said, “like stalwart soldiers.”  The other teachers, poor things, were generally themselves too much dejected to attempt the task of cheering others.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How we longed for the light and heat of a blazing fire when we got back!  But, to the little ones at least, this was denied: each hearth in the schoolroom was immediately surrounded by a double row of great girls, and behind them the younger children crouched in groups, wrapping their starved arms in their pinafores.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little solace came at tea-time, in the shape of a double ration of bread—a whole, instead of a half, slice—with the delicious addition of a thin scrape of butter: it was the hebdomadal treat to which we all looked forward from Sabbath to Sabbath.  I generally contrived to reserve a moiety of this bounteous repast for myself; but the remainder I was invariably obliged to part with.</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0355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424731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p.72-73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0"/>
            <a:ext cx="6233985"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Sunday evening was spent in repeating, by heart, the Church Catechism, and the fifth, sixth, and seventh chapters of St. Matthew; and in listening to a long sermon, read by Miss Miller, whose irrepressible yawns attested her weariness.  A frequent interlude of these performances was the enactment of the part of </a:t>
            </a:r>
            <a:r>
              <a:rPr kumimoji="0" lang="en-GB" sz="1800" b="0" i="0" u="none" strike="noStrike" kern="1200" cap="none" spc="0" normalizeH="0" baseline="0" noProof="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Eutychus</a:t>
            </a: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by some half-dozen of little girls, who, overpowered with sleep, would fall down, if not out of the third loft, yet off the fourth form, and be taken up half dead.  The remedy was, to thrust them forward into the centre of the schoolroom, and oblige them to stand there till the sermon was finished.  Sometimes their feet failed them, and they sank together in a heap; they were then propped up with the monitors’ high stools.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0903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72787"/>
            <a:ext cx="8307507"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Discuss and write the answers to these questions with a partner. </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11" name="TextBox 10"/>
          <p:cNvSpPr txBox="1"/>
          <p:nvPr/>
        </p:nvSpPr>
        <p:spPr>
          <a:xfrm>
            <a:off x="739979" y="1431531"/>
            <a:ext cx="8307507" cy="298543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does Jane struggle with during her first few months at Lowood?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lang="en-GB" sz="2400" dirty="0">
                <a:solidFill>
                  <a:prstClr val="black"/>
                </a:solidFill>
                <a:latin typeface="Century Gothic" panose="020B0502020202020204" pitchFamily="34" charset="0"/>
              </a:rPr>
              <a:t>Why are the girls’ clothing insufficient in protecting them from the cold?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do the girls have a tougher time at </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Lowo</a:t>
            </a:r>
            <a:r>
              <a:rPr lang="en-GB" sz="2400" dirty="0">
                <a:solidFill>
                  <a:prstClr val="black"/>
                </a:solidFill>
                <a:latin typeface="Century Gothic" panose="020B0502020202020204" pitchFamily="34" charset="0"/>
              </a:rPr>
              <a:t>od?</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is the walk to the church difficult?</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5" name="Picture 4">
            <a:extLst>
              <a:ext uri="{FF2B5EF4-FFF2-40B4-BE49-F238E27FC236}">
                <a16:creationId xmlns:a16="http://schemas.microsoft.com/office/drawing/2014/main" id="{058685E2-F392-430C-83F6-098B2E9F24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6" name="Picture 5">
            <a:extLst>
              <a:ext uri="{FF2B5EF4-FFF2-40B4-BE49-F238E27FC236}">
                <a16:creationId xmlns:a16="http://schemas.microsoft.com/office/drawing/2014/main" id="{A0868F84-C4B8-D146-8D8F-B17E233FF0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22112028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rk_x0020_Department xmlns="9c6500c0-19b7-4dc1-a957-fb6bf8f5f217">English Mastery</Ark_x0020_Department>
    <_ip_UnifiedCompliancePolicyUIAction xmlns="http://schemas.microsoft.com/sharepoint/v3" xsi:nil="true"/>
    <Spring xmlns="66eb2665-5259-4d07-aae6-d909f8d4f955"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76B952A-C9C8-41D1-B5EE-CFD45395F6F8}">
  <ds:schemaRefs>
    <ds:schemaRef ds:uri="http://schemas.microsoft.com/sharepoint/v3/contenttype/forms"/>
  </ds:schemaRefs>
</ds:datastoreItem>
</file>

<file path=customXml/itemProps2.xml><?xml version="1.0" encoding="utf-8"?>
<ds:datastoreItem xmlns:ds="http://schemas.openxmlformats.org/officeDocument/2006/customXml" ds:itemID="{8534A0D0-5A0F-4403-BC04-CD05CA699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E2D1F6-CFBE-4FA4-87FF-FAB97DD316E0}">
  <ds:schemaRefs>
    <ds:schemaRef ds:uri="http://schemas.microsoft.com/office/2006/documentManagement/types"/>
    <ds:schemaRef ds:uri="http://schemas.microsoft.com/office/2006/metadata/properties"/>
    <ds:schemaRef ds:uri="http://purl.org/dc/terms/"/>
    <ds:schemaRef ds:uri="http://purl.org/dc/elements/1.1/"/>
    <ds:schemaRef ds:uri="66eb2665-5259-4d07-aae6-d909f8d4f955"/>
    <ds:schemaRef ds:uri="http://schemas.microsoft.com/office/infopath/2007/PartnerControls"/>
    <ds:schemaRef ds:uri="9c6500c0-19b7-4dc1-a957-fb6bf8f5f217"/>
    <ds:schemaRef ds:uri="b64db6f3-d8b6-4520-ae13-60ac2c110106"/>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62</TotalTime>
  <Words>2106</Words>
  <Application>Microsoft Office PowerPoint</Application>
  <PresentationFormat>On-screen Show (4:3)</PresentationFormat>
  <Paragraphs>196</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6</cp:revision>
  <dcterms:created xsi:type="dcterms:W3CDTF">2021-05-27T10:45:56Z</dcterms:created>
  <dcterms:modified xsi:type="dcterms:W3CDTF">2022-06-14T08:44:18Z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