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62" r:id="rId2"/>
    <p:sldId id="310" r:id="rId3"/>
    <p:sldId id="311" r:id="rId4"/>
    <p:sldId id="302" r:id="rId5"/>
    <p:sldId id="303" r:id="rId6"/>
    <p:sldId id="318" r:id="rId7"/>
    <p:sldId id="312" r:id="rId8"/>
    <p:sldId id="309" r:id="rId9"/>
    <p:sldId id="316" r:id="rId10"/>
    <p:sldId id="263" r:id="rId11"/>
    <p:sldId id="319" r:id="rId12"/>
    <p:sldId id="320" r:id="rId13"/>
    <p:sldId id="321" r:id="rId14"/>
    <p:sldId id="322" r:id="rId15"/>
    <p:sldId id="264" r:id="rId16"/>
    <p:sldId id="323" r:id="rId17"/>
    <p:sldId id="324" r:id="rId18"/>
    <p:sldId id="325" r:id="rId19"/>
    <p:sldId id="326" r:id="rId20"/>
    <p:sldId id="327" r:id="rId21"/>
    <p:sldId id="328" r:id="rId22"/>
    <p:sldId id="331" r:id="rId23"/>
    <p:sldId id="329" r:id="rId24"/>
    <p:sldId id="388" r:id="rId25"/>
    <p:sldId id="330" r:id="rId26"/>
    <p:sldId id="266" r:id="rId27"/>
    <p:sldId id="333" r:id="rId28"/>
    <p:sldId id="339" r:id="rId29"/>
    <p:sldId id="335" r:id="rId30"/>
    <p:sldId id="338" r:id="rId31"/>
    <p:sldId id="340" r:id="rId32"/>
    <p:sldId id="341" r:id="rId33"/>
    <p:sldId id="342" r:id="rId34"/>
    <p:sldId id="267" r:id="rId35"/>
    <p:sldId id="344" r:id="rId36"/>
    <p:sldId id="345" r:id="rId37"/>
    <p:sldId id="346" r:id="rId38"/>
    <p:sldId id="347" r:id="rId39"/>
    <p:sldId id="349" r:id="rId40"/>
    <p:sldId id="348" r:id="rId41"/>
    <p:sldId id="343" r:id="rId42"/>
    <p:sldId id="350" r:id="rId43"/>
    <p:sldId id="351" r:id="rId44"/>
    <p:sldId id="352" r:id="rId45"/>
    <p:sldId id="356" r:id="rId46"/>
    <p:sldId id="358" r:id="rId47"/>
    <p:sldId id="389" r:id="rId48"/>
    <p:sldId id="357" r:id="rId49"/>
    <p:sldId id="360" r:id="rId50"/>
    <p:sldId id="359" r:id="rId51"/>
    <p:sldId id="294" r:id="rId52"/>
    <p:sldId id="362" r:id="rId53"/>
    <p:sldId id="269" r:id="rId54"/>
    <p:sldId id="363" r:id="rId55"/>
    <p:sldId id="295" r:id="rId56"/>
    <p:sldId id="353" r:id="rId57"/>
    <p:sldId id="364" r:id="rId58"/>
    <p:sldId id="354" r:id="rId59"/>
    <p:sldId id="365" r:id="rId60"/>
    <p:sldId id="355" r:id="rId61"/>
    <p:sldId id="366" r:id="rId62"/>
    <p:sldId id="367" r:id="rId63"/>
    <p:sldId id="271" r:id="rId64"/>
    <p:sldId id="368" r:id="rId65"/>
    <p:sldId id="370" r:id="rId66"/>
    <p:sldId id="369" r:id="rId67"/>
    <p:sldId id="372" r:id="rId68"/>
    <p:sldId id="371" r:id="rId69"/>
    <p:sldId id="373" r:id="rId70"/>
    <p:sldId id="374" r:id="rId71"/>
    <p:sldId id="375" r:id="rId72"/>
    <p:sldId id="376" r:id="rId73"/>
    <p:sldId id="377" r:id="rId74"/>
    <p:sldId id="378" r:id="rId75"/>
    <p:sldId id="381" r:id="rId76"/>
    <p:sldId id="380" r:id="rId77"/>
    <p:sldId id="379" r:id="rId78"/>
    <p:sldId id="385" r:id="rId79"/>
    <p:sldId id="382" r:id="rId80"/>
    <p:sldId id="384" r:id="rId81"/>
    <p:sldId id="383" r:id="rId82"/>
    <p:sldId id="386" r:id="rId83"/>
    <p:sldId id="301" r:id="rId84"/>
    <p:sldId id="332" r:id="rId85"/>
    <p:sldId id="387"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357" autoAdjust="0"/>
  </p:normalViewPr>
  <p:slideViewPr>
    <p:cSldViewPr snapToGrid="0">
      <p:cViewPr varScale="1">
        <p:scale>
          <a:sx n="65" d="100"/>
          <a:sy n="65" d="100"/>
        </p:scale>
        <p:origin x="90" y="1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DCE281-94AE-43DF-B07A-C3588A94D143}" type="datetimeFigureOut">
              <a:rPr lang="en-GB" smtClean="0"/>
              <a:t>17/09/2020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681EE6-3A8D-4A31-9C91-0243B008F015}" type="slidenum">
              <a:rPr lang="en-GB" smtClean="0"/>
              <a:t>‹#›</a:t>
            </a:fld>
            <a:endParaRPr lang="en-GB"/>
          </a:p>
        </p:txBody>
      </p:sp>
    </p:spTree>
    <p:extLst>
      <p:ext uri="{BB962C8B-B14F-4D97-AF65-F5344CB8AC3E}">
        <p14:creationId xmlns:p14="http://schemas.microsoft.com/office/powerpoint/2010/main" val="2822936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Take ideas from pupils and push</a:t>
            </a:r>
            <a:r>
              <a:rPr lang="en-GB" baseline="0" dirty="0" smtClean="0"/>
              <a:t> them to develop their answers.</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1</a:t>
            </a:fld>
            <a:endParaRPr lang="en-GB"/>
          </a:p>
        </p:txBody>
      </p:sp>
    </p:spTree>
    <p:extLst>
      <p:ext uri="{BB962C8B-B14F-4D97-AF65-F5344CB8AC3E}">
        <p14:creationId xmlns:p14="http://schemas.microsoft.com/office/powerpoint/2010/main" val="275711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t>The writing activity is</a:t>
            </a:r>
            <a:r>
              <a:rPr lang="en-GB" baseline="0" dirty="0" smtClean="0"/>
              <a:t> to write a script following the chapter </a:t>
            </a:r>
            <a:r>
              <a:rPr lang="en-GB" i="1" baseline="0" dirty="0" smtClean="0"/>
              <a:t>Life Writing. </a:t>
            </a:r>
            <a:r>
              <a:rPr lang="en-GB" i="0" baseline="0" dirty="0" smtClean="0"/>
              <a:t>There is 20 pages of reading this lesson which will take up quite a bit of time so here are some discussion questions if you have time in between chapters:</a:t>
            </a:r>
            <a:endParaRPr lang="en-GB" dirty="0" smtClean="0"/>
          </a:p>
          <a:p>
            <a:pPr lvl="0"/>
            <a:endParaRPr lang="en-GB" dirty="0" smtClean="0"/>
          </a:p>
          <a:p>
            <a:pPr lvl="0"/>
            <a:r>
              <a:rPr lang="en-GB" dirty="0" smtClean="0"/>
              <a:t>Breakfast – </a:t>
            </a:r>
          </a:p>
          <a:p>
            <a:pPr lvl="0"/>
            <a:r>
              <a:rPr lang="en-GB" dirty="0" smtClean="0"/>
              <a:t>‘First Paragraph, What do we learn about Conor’s mum?’</a:t>
            </a:r>
          </a:p>
          <a:p>
            <a:pPr lvl="0"/>
            <a:r>
              <a:rPr lang="en-GB" dirty="0" smtClean="0"/>
              <a:t> ‘How does the writer show us that Conor is used to being on his own’</a:t>
            </a:r>
          </a:p>
          <a:p>
            <a:pPr lvl="0"/>
            <a:r>
              <a:rPr lang="en-GB" dirty="0" smtClean="0"/>
              <a:t>‘What is wrong with Conor’s mum? Is it obvious? How do we know? (Yew Tree)</a:t>
            </a:r>
          </a:p>
          <a:p>
            <a:pPr lvl="0"/>
            <a:r>
              <a:rPr lang="en-GB" dirty="0" smtClean="0"/>
              <a:t>‘How does Conor feel about his Grandma coming to stay?’</a:t>
            </a:r>
          </a:p>
          <a:p>
            <a:pPr lvl="0"/>
            <a:r>
              <a:rPr lang="en-GB" dirty="0" smtClean="0"/>
              <a:t>‘</a:t>
            </a:r>
            <a:r>
              <a:rPr lang="en-GB" i="1" dirty="0" smtClean="0"/>
              <a:t>I wish you didn’t have to be quite so good</a:t>
            </a:r>
            <a:r>
              <a:rPr lang="en-GB" dirty="0" smtClean="0"/>
              <a:t> …</a:t>
            </a:r>
            <a:r>
              <a:rPr lang="en-GB" i="1" dirty="0" smtClean="0"/>
              <a:t> </a:t>
            </a:r>
            <a:r>
              <a:rPr lang="en-GB" dirty="0" smtClean="0"/>
              <a:t>What does Conor’s mum mean by this?’ </a:t>
            </a:r>
            <a:r>
              <a:rPr lang="en-GB" dirty="0" smtClean="0">
                <a:solidFill>
                  <a:srgbClr val="FF0000"/>
                </a:solidFill>
              </a:rPr>
              <a:t>(Links to the title)</a:t>
            </a:r>
          </a:p>
          <a:p>
            <a:pPr lvl="0"/>
            <a:endParaRPr lang="en-GB" dirty="0" smtClean="0"/>
          </a:p>
          <a:p>
            <a:pPr lvl="0"/>
            <a:r>
              <a:rPr lang="en-GB" dirty="0" smtClean="0"/>
              <a:t>School – </a:t>
            </a:r>
          </a:p>
          <a:p>
            <a:pPr lvl="0"/>
            <a:r>
              <a:rPr lang="en-GB" dirty="0" smtClean="0"/>
              <a:t>‘Why did everyone freeze when Lily told Ms Kwan what the boys had said? </a:t>
            </a:r>
          </a:p>
          <a:p>
            <a:pPr lvl="0"/>
            <a:r>
              <a:rPr lang="en-GB" dirty="0" smtClean="0"/>
              <a:t>Why did Conor lie?’ </a:t>
            </a:r>
          </a:p>
          <a:p>
            <a:pPr lvl="0"/>
            <a:endParaRPr lang="en-GB" dirty="0" smtClean="0"/>
          </a:p>
          <a:p>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12</a:t>
            </a:fld>
            <a:endParaRPr lang="en-GB"/>
          </a:p>
        </p:txBody>
      </p:sp>
    </p:spTree>
    <p:extLst>
      <p:ext uri="{BB962C8B-B14F-4D97-AF65-F5344CB8AC3E}">
        <p14:creationId xmlns:p14="http://schemas.microsoft.com/office/powerpoint/2010/main" val="3041327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a:t>
            </a:r>
            <a:r>
              <a:rPr lang="en-GB" baseline="0" dirty="0" smtClean="0"/>
              <a:t>pupils to share answers with class before moving on, as it is important that these topics are discussed before next task. Difficult questions to answer in detail as pupils will need to empathise with characters.</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13</a:t>
            </a:fld>
            <a:endParaRPr lang="en-GB"/>
          </a:p>
        </p:txBody>
      </p:sp>
    </p:spTree>
    <p:extLst>
      <p:ext uri="{BB962C8B-B14F-4D97-AF65-F5344CB8AC3E}">
        <p14:creationId xmlns:p14="http://schemas.microsoft.com/office/powerpoint/2010/main" val="2256735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Pupils to write shor</a:t>
            </a:r>
            <a:r>
              <a:rPr lang="en-GB" baseline="0" dirty="0" smtClean="0"/>
              <a:t>t script between Conor and Lily. Introduction to dialogue which will be developed throughout scheme. </a:t>
            </a:r>
          </a:p>
          <a:p>
            <a:r>
              <a:rPr lang="en-GB" baseline="0" dirty="0" smtClean="0"/>
              <a:t>This will see whether they have understood the relationship between the two characters, and if they can predict what may happen.</a:t>
            </a:r>
          </a:p>
          <a:p>
            <a:r>
              <a:rPr lang="en-GB" baseline="0" dirty="0" smtClean="0"/>
              <a:t>Plenary – Ask for volunteers to read their work out</a:t>
            </a:r>
          </a:p>
          <a:p>
            <a:endParaRPr lang="en-GB" baseline="0" dirty="0" smtClean="0"/>
          </a:p>
          <a:p>
            <a:r>
              <a:rPr lang="en-GB" baseline="0" dirty="0" smtClean="0"/>
              <a:t>If time, pupils can pick a partner and act out their scene for the class.</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14</a:t>
            </a:fld>
            <a:endParaRPr lang="en-GB"/>
          </a:p>
        </p:txBody>
      </p:sp>
    </p:spTree>
    <p:extLst>
      <p:ext uri="{BB962C8B-B14F-4D97-AF65-F5344CB8AC3E}">
        <p14:creationId xmlns:p14="http://schemas.microsoft.com/office/powerpoint/2010/main" val="1441460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See CAMI Analysis Worksheet.</a:t>
            </a:r>
            <a:r>
              <a:rPr lang="en-GB" baseline="0" dirty="0" smtClean="0"/>
              <a:t> Print out in colour and glue into books. Go through it with pupils to help them understand the requirements of each section. The example paragraph is in answer to the task on the next slide, which the pupils should try to answer.</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18</a:t>
            </a:fld>
            <a:endParaRPr lang="en-GB"/>
          </a:p>
        </p:txBody>
      </p:sp>
    </p:spTree>
    <p:extLst>
      <p:ext uri="{BB962C8B-B14F-4D97-AF65-F5344CB8AC3E}">
        <p14:creationId xmlns:p14="http://schemas.microsoft.com/office/powerpoint/2010/main" val="3268264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Questions for Discussion</a:t>
            </a:r>
            <a:r>
              <a:rPr lang="en-GB" baseline="0" dirty="0" smtClean="0"/>
              <a:t> following each chapter if needed: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Grandma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 ‘How He Was Holding Up – why the capital letters?’,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‘Repetition of anger rising in his stomach – When/what does/makes this happen?’,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‘Why was Grandma angry?’ ‘Comment on the relationship between Conor and his Grandma.’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Wildness of Stories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 ‘Repetition of 12:07 – mean anything?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What examples of repetition have there been so far? Are they significant?’,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‘Why was Conor initially angry? What does the tree say to him to stop him being angry? Is it here to help or hurt?’ </a:t>
            </a:r>
          </a:p>
          <a:p>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22</a:t>
            </a:fld>
            <a:endParaRPr lang="en-GB"/>
          </a:p>
        </p:txBody>
      </p:sp>
    </p:spTree>
    <p:extLst>
      <p:ext uri="{BB962C8B-B14F-4D97-AF65-F5344CB8AC3E}">
        <p14:creationId xmlns:p14="http://schemas.microsoft.com/office/powerpoint/2010/main" val="1840095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Before going</a:t>
            </a:r>
            <a:r>
              <a:rPr lang="en-GB" baseline="0" dirty="0" smtClean="0"/>
              <a:t> through this slide, give out the Worksheet </a:t>
            </a:r>
            <a:r>
              <a:rPr lang="en-GB" i="1" baseline="0" dirty="0" smtClean="0"/>
              <a:t>Character Study. This sheet should be glued in as it will be useful for the assessment to have the characters traits in their books.</a:t>
            </a:r>
          </a:p>
          <a:p>
            <a:r>
              <a:rPr lang="en-GB" i="1" baseline="0" dirty="0" smtClean="0"/>
              <a:t>Read through the character types and their definitions. The order of the next activity is up to you depending on the class. You can do it step by step, and go through the character types on the worksheet before moving on to traits, or, go through character types and traits straight away and then get the class to do both on the worksheet for the characters from the book at the same time.</a:t>
            </a:r>
          </a:p>
          <a:p>
            <a:endParaRPr lang="en-GB" i="1" baseline="0" dirty="0" smtClean="0"/>
          </a:p>
          <a:p>
            <a:r>
              <a:rPr lang="en-GB" i="1" baseline="0" dirty="0" smtClean="0"/>
              <a:t>Some examples for Character traits – (Class discussion – try to develop their vocab using the traits on the back of the worksheet, and press the pupils to develop their answers with explanations and justifications for their answers.)</a:t>
            </a:r>
          </a:p>
          <a:p>
            <a:r>
              <a:rPr lang="en-GB" i="1" baseline="0" dirty="0" smtClean="0"/>
              <a:t>Harry Potter – brave, courageous</a:t>
            </a:r>
          </a:p>
          <a:p>
            <a:r>
              <a:rPr lang="en-GB" i="1" baseline="0" dirty="0" smtClean="0"/>
              <a:t>Mr Briggs – angry, ignorant</a:t>
            </a:r>
          </a:p>
          <a:p>
            <a:r>
              <a:rPr lang="en-GB" i="1" baseline="0" dirty="0" smtClean="0"/>
              <a:t>Scrooge – selfish, grumpy</a:t>
            </a:r>
          </a:p>
          <a:p>
            <a:r>
              <a:rPr lang="en-GB" i="1" baseline="0" dirty="0" smtClean="0"/>
              <a:t>James Bond – charming, skilful</a:t>
            </a:r>
          </a:p>
          <a:p>
            <a:r>
              <a:rPr lang="en-GB" i="1" baseline="0" dirty="0" smtClean="0"/>
              <a:t>Katniss Everdeen (Hunger Games) – loyal, daring</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23</a:t>
            </a:fld>
            <a:endParaRPr lang="en-GB"/>
          </a:p>
        </p:txBody>
      </p:sp>
    </p:spTree>
    <p:extLst>
      <p:ext uri="{BB962C8B-B14F-4D97-AF65-F5344CB8AC3E}">
        <p14:creationId xmlns:p14="http://schemas.microsoft.com/office/powerpoint/2010/main" val="131602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25</a:t>
            </a:fld>
            <a:endParaRPr lang="en-GB"/>
          </a:p>
        </p:txBody>
      </p:sp>
    </p:spTree>
    <p:extLst>
      <p:ext uri="{BB962C8B-B14F-4D97-AF65-F5344CB8AC3E}">
        <p14:creationId xmlns:p14="http://schemas.microsoft.com/office/powerpoint/2010/main" val="3771910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is here to build on the symbolism if the class needs more detail.</a:t>
            </a:r>
            <a:r>
              <a:rPr lang="en-GB" baseline="0" dirty="0" smtClean="0"/>
              <a:t> Hopefully some of them have seen/read The Lord of the Rings and will answer that the ring is the main symbol. The clue is in the title for those who haven’t.</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28</a:t>
            </a:fld>
            <a:endParaRPr lang="en-GB"/>
          </a:p>
        </p:txBody>
      </p:sp>
    </p:spTree>
    <p:extLst>
      <p:ext uri="{BB962C8B-B14F-4D97-AF65-F5344CB8AC3E}">
        <p14:creationId xmlns:p14="http://schemas.microsoft.com/office/powerpoint/2010/main" val="2535408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t>The First Tale – </a:t>
            </a:r>
          </a:p>
          <a:p>
            <a:pPr lvl="0"/>
            <a:r>
              <a:rPr lang="en-GB" dirty="0" smtClean="0"/>
              <a:t>‘What clues can you find that Conor is becoming more and more interested in the story?’</a:t>
            </a:r>
          </a:p>
          <a:p>
            <a:pPr lvl="0"/>
            <a:r>
              <a:rPr lang="en-GB" dirty="0" smtClean="0"/>
              <a:t>‘Halfway – What similarities are there between the Queen Regent and Grandma (Wanting to take over, trying to be young, bonding with the boy’</a:t>
            </a:r>
          </a:p>
          <a:p>
            <a:pPr lvl="0"/>
            <a:endParaRPr lang="en-GB" dirty="0" smtClean="0"/>
          </a:p>
          <a:p>
            <a:pPr lvl="0"/>
            <a:r>
              <a:rPr lang="en-GB" dirty="0" smtClean="0"/>
              <a:t>The Rest of the First Tale – </a:t>
            </a:r>
          </a:p>
          <a:p>
            <a:pPr lvl="0"/>
            <a:r>
              <a:rPr lang="en-GB" dirty="0" smtClean="0"/>
              <a:t>‘What is the point/relevance of the First Tale? </a:t>
            </a:r>
          </a:p>
          <a:p>
            <a:pPr lvl="0"/>
            <a:r>
              <a:rPr lang="en-GB" dirty="0" smtClean="0"/>
              <a:t>Do you think Conor understand this? </a:t>
            </a:r>
          </a:p>
          <a:p>
            <a:pPr lvl="0"/>
            <a:r>
              <a:rPr lang="en-GB" dirty="0" smtClean="0"/>
              <a:t>Do you think he wants to?’ </a:t>
            </a:r>
          </a:p>
          <a:p>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30</a:t>
            </a:fld>
            <a:endParaRPr lang="en-GB"/>
          </a:p>
        </p:txBody>
      </p:sp>
    </p:spTree>
    <p:extLst>
      <p:ext uri="{BB962C8B-B14F-4D97-AF65-F5344CB8AC3E}">
        <p14:creationId xmlns:p14="http://schemas.microsoft.com/office/powerpoint/2010/main" val="646789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a:t>
            </a:r>
            <a:r>
              <a:rPr lang="en-GB" baseline="0" dirty="0" smtClean="0"/>
              <a:t> to complete all ten questions across the four disciplines. </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31</a:t>
            </a:fld>
            <a:endParaRPr lang="en-GB"/>
          </a:p>
        </p:txBody>
      </p:sp>
    </p:spTree>
    <p:extLst>
      <p:ext uri="{BB962C8B-B14F-4D97-AF65-F5344CB8AC3E}">
        <p14:creationId xmlns:p14="http://schemas.microsoft.com/office/powerpoint/2010/main" val="2886464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Following</a:t>
            </a:r>
            <a:r>
              <a:rPr lang="en-GB" baseline="0" dirty="0" smtClean="0"/>
              <a:t> this slide, read the Author’s note from Patrick Ness with the class. It sets up the story nicely.</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2</a:t>
            </a:fld>
            <a:endParaRPr lang="en-GB"/>
          </a:p>
        </p:txBody>
      </p:sp>
    </p:spTree>
    <p:extLst>
      <p:ext uri="{BB962C8B-B14F-4D97-AF65-F5344CB8AC3E}">
        <p14:creationId xmlns:p14="http://schemas.microsoft.com/office/powerpoint/2010/main" val="626056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32</a:t>
            </a:fld>
            <a:endParaRPr lang="en-GB"/>
          </a:p>
        </p:txBody>
      </p:sp>
    </p:spTree>
    <p:extLst>
      <p:ext uri="{BB962C8B-B14F-4D97-AF65-F5344CB8AC3E}">
        <p14:creationId xmlns:p14="http://schemas.microsoft.com/office/powerpoint/2010/main" val="2980253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should be the first time the pupils are made aware of the fact that</a:t>
            </a:r>
            <a:r>
              <a:rPr lang="en-GB" baseline="0" dirty="0" smtClean="0"/>
              <a:t> the Yew tree is used in cancer treatment. They should no be able to justify Ness’ choice of a Yew Tree in the story, and realise that in its own way, the tree monster is there to help Conor, whether he wants it or not.</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33</a:t>
            </a:fld>
            <a:endParaRPr lang="en-GB"/>
          </a:p>
        </p:txBody>
      </p:sp>
    </p:spTree>
    <p:extLst>
      <p:ext uri="{BB962C8B-B14F-4D97-AF65-F5344CB8AC3E}">
        <p14:creationId xmlns:p14="http://schemas.microsoft.com/office/powerpoint/2010/main" val="1681569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Take answers from pupils on the Register Task question</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34</a:t>
            </a:fld>
            <a:endParaRPr lang="en-GB"/>
          </a:p>
        </p:txBody>
      </p:sp>
    </p:spTree>
    <p:extLst>
      <p:ext uri="{BB962C8B-B14F-4D97-AF65-F5344CB8AC3E}">
        <p14:creationId xmlns:p14="http://schemas.microsoft.com/office/powerpoint/2010/main" val="1654033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t>Understanding – </a:t>
            </a:r>
          </a:p>
          <a:p>
            <a:pPr lvl="0"/>
            <a:r>
              <a:rPr lang="en-GB" dirty="0" smtClean="0"/>
              <a:t>‘Is Conor fair to Lily here? </a:t>
            </a:r>
          </a:p>
          <a:p>
            <a:pPr lvl="0"/>
            <a:r>
              <a:rPr lang="en-GB" dirty="0" smtClean="0"/>
              <a:t>‘Do you think this is what he wants?’</a:t>
            </a:r>
          </a:p>
          <a:p>
            <a:pPr lvl="0"/>
            <a:r>
              <a:rPr lang="en-GB" dirty="0" smtClean="0"/>
              <a:t>‘Why does he blame Lily? </a:t>
            </a:r>
          </a:p>
          <a:p>
            <a:pPr lvl="0"/>
            <a:r>
              <a:rPr lang="en-GB" dirty="0" smtClean="0"/>
              <a:t>‘What does he blame her for?’</a:t>
            </a:r>
          </a:p>
          <a:p>
            <a:pPr lvl="0"/>
            <a:r>
              <a:rPr lang="en-GB" dirty="0" smtClean="0"/>
              <a:t>‘What is it that Conor doesn’t want/deserve? Why?’</a:t>
            </a:r>
          </a:p>
          <a:p>
            <a:pPr lvl="0"/>
            <a:endParaRPr lang="en-GB" dirty="0" smtClean="0"/>
          </a:p>
          <a:p>
            <a:pPr lvl="0"/>
            <a:r>
              <a:rPr lang="en-GB" dirty="0" smtClean="0"/>
              <a:t> Little Talk –</a:t>
            </a:r>
          </a:p>
          <a:p>
            <a:pPr lvl="0"/>
            <a:r>
              <a:rPr lang="en-GB" dirty="0" smtClean="0"/>
              <a:t>‘Is Conor’s attitude towards his Grandma fair?’</a:t>
            </a:r>
          </a:p>
          <a:p>
            <a:pPr lvl="0"/>
            <a:r>
              <a:rPr lang="en-GB" dirty="0" smtClean="0"/>
              <a:t>‘What does Conor mean when he says “…</a:t>
            </a:r>
            <a:r>
              <a:rPr lang="en-GB" i="1" dirty="0" smtClean="0"/>
              <a:t>Because you could tell me you know.’</a:t>
            </a:r>
            <a:endParaRPr lang="en-GB" dirty="0" smtClean="0"/>
          </a:p>
          <a:p>
            <a:pPr lvl="0"/>
            <a:r>
              <a:rPr lang="en-GB" dirty="0" smtClean="0"/>
              <a:t>‘How would you describe Conor’s mum’s behaviour? Is it normal?’</a:t>
            </a:r>
          </a:p>
          <a:p>
            <a:pPr lvl="0"/>
            <a:r>
              <a:rPr lang="en-GB" dirty="0" smtClean="0"/>
              <a:t>‘What does Conor keep expecting from the tree? </a:t>
            </a:r>
          </a:p>
          <a:p>
            <a:pPr lvl="0"/>
            <a:r>
              <a:rPr lang="en-GB" dirty="0" smtClean="0"/>
              <a:t>‘What is the inner conflict he is having?’</a:t>
            </a:r>
          </a:p>
          <a:p>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41</a:t>
            </a:fld>
            <a:endParaRPr lang="en-GB"/>
          </a:p>
        </p:txBody>
      </p:sp>
    </p:spTree>
    <p:extLst>
      <p:ext uri="{BB962C8B-B14F-4D97-AF65-F5344CB8AC3E}">
        <p14:creationId xmlns:p14="http://schemas.microsoft.com/office/powerpoint/2010/main" val="6795225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 out worksheet </a:t>
            </a:r>
            <a:r>
              <a:rPr lang="en-GB" i="1" dirty="0" smtClean="0"/>
              <a:t>The</a:t>
            </a:r>
            <a:r>
              <a:rPr lang="en-GB" i="1" baseline="0" dirty="0" smtClean="0"/>
              <a:t> Simpsons Dialogue. </a:t>
            </a:r>
            <a:r>
              <a:rPr lang="en-GB" i="0" baseline="0" dirty="0" smtClean="0"/>
              <a:t>Each sheet has two comic strips on. </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42</a:t>
            </a:fld>
            <a:endParaRPr lang="en-GB"/>
          </a:p>
        </p:txBody>
      </p:sp>
    </p:spTree>
    <p:extLst>
      <p:ext uri="{BB962C8B-B14F-4D97-AF65-F5344CB8AC3E}">
        <p14:creationId xmlns:p14="http://schemas.microsoft.com/office/powerpoint/2010/main" val="2376685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Finish this lesson by asking for volunteers</a:t>
            </a:r>
            <a:r>
              <a:rPr lang="en-GB" baseline="0" dirty="0" smtClean="0"/>
              <a:t> to read out their work. Or, get the pupils to list the verbs that they used, and challenge them to use different ones next time to further extend their vocabulary.</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43</a:t>
            </a:fld>
            <a:endParaRPr lang="en-GB"/>
          </a:p>
        </p:txBody>
      </p:sp>
    </p:spTree>
    <p:extLst>
      <p:ext uri="{BB962C8B-B14F-4D97-AF65-F5344CB8AC3E}">
        <p14:creationId xmlns:p14="http://schemas.microsoft.com/office/powerpoint/2010/main" val="3215619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Take answers from pupils on the Register Task question</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44</a:t>
            </a:fld>
            <a:endParaRPr lang="en-GB"/>
          </a:p>
        </p:txBody>
      </p:sp>
    </p:spTree>
    <p:extLst>
      <p:ext uri="{BB962C8B-B14F-4D97-AF65-F5344CB8AC3E}">
        <p14:creationId xmlns:p14="http://schemas.microsoft.com/office/powerpoint/2010/main" val="644225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Explanation</a:t>
            </a:r>
            <a:r>
              <a:rPr lang="en-GB" baseline="0" dirty="0" smtClean="0"/>
              <a:t> of character flaws in stories. The next two slides have examples, and then actual examples in fictional characters</a:t>
            </a:r>
          </a:p>
          <a:p>
            <a:r>
              <a:rPr lang="en-GB" baseline="0" dirty="0" smtClean="0"/>
              <a:t>Can ask pupils for answers to the question at the top before progressing through the bullet points</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45</a:t>
            </a:fld>
            <a:endParaRPr lang="en-GB"/>
          </a:p>
        </p:txBody>
      </p:sp>
    </p:spTree>
    <p:extLst>
      <p:ext uri="{BB962C8B-B14F-4D97-AF65-F5344CB8AC3E}">
        <p14:creationId xmlns:p14="http://schemas.microsoft.com/office/powerpoint/2010/main" val="2972204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Opportunity for</a:t>
            </a:r>
            <a:r>
              <a:rPr lang="en-GB" baseline="0" dirty="0" smtClean="0"/>
              <a:t> class discussion, or pupils could write down one that applies to them.</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46</a:t>
            </a:fld>
            <a:endParaRPr lang="en-GB"/>
          </a:p>
        </p:txBody>
      </p:sp>
    </p:spTree>
    <p:extLst>
      <p:ext uri="{BB962C8B-B14F-4D97-AF65-F5344CB8AC3E}">
        <p14:creationId xmlns:p14="http://schemas.microsoft.com/office/powerpoint/2010/main" val="262855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seven</a:t>
            </a:r>
            <a:r>
              <a:rPr lang="en-GB" baseline="0" dirty="0" smtClean="0"/>
              <a:t> examples but choose which are appropriate for your class e.g. you will know whether or not characters like Peter Griffin from Family Guy are worth mentioning or not</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48</a:t>
            </a:fld>
            <a:endParaRPr lang="en-GB"/>
          </a:p>
        </p:txBody>
      </p:sp>
    </p:spTree>
    <p:extLst>
      <p:ext uri="{BB962C8B-B14F-4D97-AF65-F5344CB8AC3E}">
        <p14:creationId xmlns:p14="http://schemas.microsoft.com/office/powerpoint/2010/main" val="76071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Partners</a:t>
            </a:r>
            <a:r>
              <a:rPr lang="en-GB" baseline="0" dirty="0" smtClean="0"/>
              <a:t> to share answers with class. After this activity, read the first chapter (A Monster Calls, Page 15 -23)</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4</a:t>
            </a:fld>
            <a:endParaRPr lang="en-GB"/>
          </a:p>
        </p:txBody>
      </p:sp>
    </p:spTree>
    <p:extLst>
      <p:ext uri="{BB962C8B-B14F-4D97-AF65-F5344CB8AC3E}">
        <p14:creationId xmlns:p14="http://schemas.microsoft.com/office/powerpoint/2010/main" val="18387914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slide will link to the activity following the reading. Pupils can write down their own definitions of Major and Minor flaws, or copy the appropriate bullet points.</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49</a:t>
            </a:fld>
            <a:endParaRPr lang="en-GB"/>
          </a:p>
        </p:txBody>
      </p:sp>
    </p:spTree>
    <p:extLst>
      <p:ext uri="{BB962C8B-B14F-4D97-AF65-F5344CB8AC3E}">
        <p14:creationId xmlns:p14="http://schemas.microsoft.com/office/powerpoint/2010/main" val="11067856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t>Grandma’s house – </a:t>
            </a:r>
          </a:p>
          <a:p>
            <a:pPr lvl="0"/>
            <a:r>
              <a:rPr lang="en-GB" dirty="0" smtClean="0"/>
              <a:t>‘What clues are there that Conor’s mum is getting worse?’</a:t>
            </a:r>
          </a:p>
          <a:p>
            <a:pPr lvl="0"/>
            <a:r>
              <a:rPr lang="en-GB" dirty="0" smtClean="0"/>
              <a:t> ‘Who was Conor whispering to?</a:t>
            </a:r>
          </a:p>
          <a:p>
            <a:pPr lvl="0"/>
            <a:r>
              <a:rPr lang="en-GB" dirty="0" smtClean="0"/>
              <a:t>What manner did he do it in and why? (hopeful)’</a:t>
            </a:r>
          </a:p>
          <a:p>
            <a:pPr lvl="0"/>
            <a:endParaRPr lang="en-GB" dirty="0" smtClean="0"/>
          </a:p>
          <a:p>
            <a:pPr lvl="0"/>
            <a:r>
              <a:rPr lang="en-GB" dirty="0" smtClean="0"/>
              <a:t> Champ –</a:t>
            </a:r>
          </a:p>
          <a:p>
            <a:pPr lvl="0"/>
            <a:r>
              <a:rPr lang="en-GB" dirty="0" smtClean="0"/>
              <a:t> ‘What is Conor’s attitude towards his father? Is it fair? </a:t>
            </a:r>
          </a:p>
          <a:p>
            <a:pPr lvl="0"/>
            <a:r>
              <a:rPr lang="en-GB" dirty="0" smtClean="0"/>
              <a:t>DO you like Conor as a main character? What are his pros and cons?’ </a:t>
            </a:r>
          </a:p>
          <a:p>
            <a:pPr lvl="0"/>
            <a:endParaRPr lang="en-GB" dirty="0" smtClean="0"/>
          </a:p>
          <a:p>
            <a:pPr lvl="0"/>
            <a:r>
              <a:rPr lang="en-GB" dirty="0" smtClean="0"/>
              <a:t>Americans don’t get much holiday – </a:t>
            </a:r>
          </a:p>
          <a:p>
            <a:pPr lvl="0"/>
            <a:r>
              <a:rPr lang="en-GB" dirty="0" smtClean="0"/>
              <a:t>‘Why has Liam come to visit?’</a:t>
            </a:r>
          </a:p>
          <a:p>
            <a:pPr lvl="0"/>
            <a:r>
              <a:rPr lang="en-GB" dirty="0" smtClean="0"/>
              <a:t>‘What is it that no one wants to say?’</a:t>
            </a:r>
          </a:p>
          <a:p>
            <a:pPr lvl="0"/>
            <a:r>
              <a:rPr lang="en-GB" dirty="0" smtClean="0"/>
              <a:t>‘What is happening to Conor *reference to nightmare?’</a:t>
            </a:r>
          </a:p>
          <a:p>
            <a:pPr lvl="0"/>
            <a:r>
              <a:rPr lang="en-GB" dirty="0" smtClean="0"/>
              <a:t> ‘Theme of control and Conor’s lack of it’</a:t>
            </a:r>
          </a:p>
          <a:p>
            <a:pPr lvl="0"/>
            <a:r>
              <a:rPr lang="en-GB" dirty="0" smtClean="0"/>
              <a:t>‘Who does Conor think the story is going to be about?’</a:t>
            </a:r>
          </a:p>
          <a:p>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50</a:t>
            </a:fld>
            <a:endParaRPr lang="en-GB"/>
          </a:p>
        </p:txBody>
      </p:sp>
    </p:spTree>
    <p:extLst>
      <p:ext uri="{BB962C8B-B14F-4D97-AF65-F5344CB8AC3E}">
        <p14:creationId xmlns:p14="http://schemas.microsoft.com/office/powerpoint/2010/main" val="4295929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Take</a:t>
            </a:r>
            <a:r>
              <a:rPr lang="en-GB" baseline="0" dirty="0" smtClean="0"/>
              <a:t> answers from pupils and create a bullet list on the board. Pupils should add answers that they don’t have to their own list</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51</a:t>
            </a:fld>
            <a:endParaRPr lang="en-GB"/>
          </a:p>
        </p:txBody>
      </p:sp>
    </p:spTree>
    <p:extLst>
      <p:ext uri="{BB962C8B-B14F-4D97-AF65-F5344CB8AC3E}">
        <p14:creationId xmlns:p14="http://schemas.microsoft.com/office/powerpoint/2010/main" val="2306039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choice of </a:t>
            </a:r>
            <a:r>
              <a:rPr lang="en-GB" sz="1200" dirty="0" smtClean="0">
                <a:solidFill>
                  <a:srgbClr val="002060"/>
                </a:solidFill>
              </a:rPr>
              <a:t>book/film/game may not seem very</a:t>
            </a:r>
            <a:r>
              <a:rPr lang="en-GB" sz="1200" baseline="0" dirty="0" smtClean="0">
                <a:solidFill>
                  <a:srgbClr val="002060"/>
                </a:solidFill>
              </a:rPr>
              <a:t> literary, but it is to test whether or not they are understanding the premise of major flaws, and so for these two questions, you just need them to access something to show they have processed the information.</a:t>
            </a:r>
          </a:p>
          <a:p>
            <a:endParaRPr lang="en-GB" sz="1200" baseline="0" dirty="0" smtClean="0">
              <a:solidFill>
                <a:srgbClr val="002060"/>
              </a:solidFill>
            </a:endParaRPr>
          </a:p>
          <a:p>
            <a:r>
              <a:rPr lang="en-GB" sz="1200" baseline="0" dirty="0" smtClean="0">
                <a:solidFill>
                  <a:srgbClr val="002060"/>
                </a:solidFill>
              </a:rPr>
              <a:t>Finish the lesson by having the pupils share their answers for Question Three, either in pairs or with the class depending on time.</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52</a:t>
            </a:fld>
            <a:endParaRPr lang="en-GB"/>
          </a:p>
        </p:txBody>
      </p:sp>
    </p:spTree>
    <p:extLst>
      <p:ext uri="{BB962C8B-B14F-4D97-AF65-F5344CB8AC3E}">
        <p14:creationId xmlns:p14="http://schemas.microsoft.com/office/powerpoint/2010/main" val="21052862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Title Question</a:t>
            </a:r>
            <a:r>
              <a:rPr lang="en-GB" baseline="0" dirty="0" smtClean="0"/>
              <a:t> - </a:t>
            </a:r>
            <a:r>
              <a:rPr lang="en-GB" dirty="0" smtClean="0"/>
              <a:t>Possible</a:t>
            </a:r>
            <a:r>
              <a:rPr lang="en-GB" baseline="0" dirty="0" smtClean="0"/>
              <a:t> answers that you want from pupils – makes them vulnerable, accessible, unpredictable, interesting, complex </a:t>
            </a:r>
            <a:r>
              <a:rPr lang="en-GB" baseline="0" dirty="0" err="1" smtClean="0"/>
              <a:t>etc</a:t>
            </a:r>
            <a:endParaRPr lang="en-GB" baseline="0" dirty="0" smtClean="0"/>
          </a:p>
          <a:p>
            <a:endParaRPr lang="en-GB" baseline="0" dirty="0" smtClean="0"/>
          </a:p>
          <a:p>
            <a:r>
              <a:rPr lang="en-GB" baseline="0" dirty="0" smtClean="0"/>
              <a:t>Second task – Time permitting, you can ask pupils for their characters and their flaws to ensure they have understood the concept.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54</a:t>
            </a:fld>
            <a:endParaRPr lang="en-GB"/>
          </a:p>
        </p:txBody>
      </p:sp>
    </p:spTree>
    <p:extLst>
      <p:ext uri="{BB962C8B-B14F-4D97-AF65-F5344CB8AC3E}">
        <p14:creationId xmlns:p14="http://schemas.microsoft.com/office/powerpoint/2010/main" val="38541492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Complete reading</a:t>
            </a:r>
            <a:r>
              <a:rPr lang="en-GB" baseline="0" dirty="0" smtClean="0"/>
              <a:t> of </a:t>
            </a:r>
            <a:r>
              <a:rPr lang="en-GB" i="1" baseline="0" dirty="0" smtClean="0"/>
              <a:t>The Second Tale </a:t>
            </a:r>
            <a:r>
              <a:rPr lang="en-GB" i="0" baseline="0" dirty="0" smtClean="0"/>
              <a:t>and </a:t>
            </a:r>
            <a:r>
              <a:rPr lang="en-GB" i="1" baseline="0" dirty="0" smtClean="0"/>
              <a:t>The Rest of the Second Tale</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55</a:t>
            </a:fld>
            <a:endParaRPr lang="en-GB"/>
          </a:p>
        </p:txBody>
      </p:sp>
    </p:spTree>
    <p:extLst>
      <p:ext uri="{BB962C8B-B14F-4D97-AF65-F5344CB8AC3E}">
        <p14:creationId xmlns:p14="http://schemas.microsoft.com/office/powerpoint/2010/main" val="3675339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a:t>
            </a:r>
            <a:r>
              <a:rPr lang="en-GB" baseline="0" dirty="0" smtClean="0"/>
              <a:t> to complete all ten questions across the four disciplines. </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56</a:t>
            </a:fld>
            <a:endParaRPr lang="en-GB"/>
          </a:p>
        </p:txBody>
      </p:sp>
    </p:spTree>
    <p:extLst>
      <p:ext uri="{BB962C8B-B14F-4D97-AF65-F5344CB8AC3E}">
        <p14:creationId xmlns:p14="http://schemas.microsoft.com/office/powerpoint/2010/main" val="770411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Take answers</a:t>
            </a:r>
            <a:r>
              <a:rPr lang="en-GB" baseline="0" dirty="0" smtClean="0"/>
              <a:t> from pupils and get them to add to their own </a:t>
            </a:r>
            <a:r>
              <a:rPr lang="en-GB" baseline="0" dirty="0" err="1" smtClean="0"/>
              <a:t>mindmaps</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57</a:t>
            </a:fld>
            <a:endParaRPr lang="en-GB"/>
          </a:p>
        </p:txBody>
      </p:sp>
    </p:spTree>
    <p:extLst>
      <p:ext uri="{BB962C8B-B14F-4D97-AF65-F5344CB8AC3E}">
        <p14:creationId xmlns:p14="http://schemas.microsoft.com/office/powerpoint/2010/main" val="1566334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Take answers</a:t>
            </a:r>
            <a:r>
              <a:rPr lang="en-GB" baseline="0" dirty="0" smtClean="0"/>
              <a:t> from pupils after register</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58</a:t>
            </a:fld>
            <a:endParaRPr lang="en-GB"/>
          </a:p>
        </p:txBody>
      </p:sp>
    </p:spTree>
    <p:extLst>
      <p:ext uri="{BB962C8B-B14F-4D97-AF65-F5344CB8AC3E}">
        <p14:creationId xmlns:p14="http://schemas.microsoft.com/office/powerpoint/2010/main" val="35719252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a:t>
            </a:r>
            <a:r>
              <a:rPr lang="en-GB" i="1" dirty="0" smtClean="0"/>
              <a:t>Destruction.</a:t>
            </a:r>
            <a:r>
              <a:rPr lang="en-GB" i="1" baseline="0" dirty="0" smtClean="0"/>
              <a:t> </a:t>
            </a:r>
            <a:r>
              <a:rPr lang="en-GB" i="0" baseline="0" dirty="0" smtClean="0"/>
              <a:t>Pupils will complete CAMI paragraph on next slide based on the Grandma and her behaviour in this chapter</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59</a:t>
            </a:fld>
            <a:endParaRPr lang="en-GB"/>
          </a:p>
        </p:txBody>
      </p:sp>
    </p:spTree>
    <p:extLst>
      <p:ext uri="{BB962C8B-B14F-4D97-AF65-F5344CB8AC3E}">
        <p14:creationId xmlns:p14="http://schemas.microsoft.com/office/powerpoint/2010/main" val="1189886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Class discussion</a:t>
            </a:r>
            <a:r>
              <a:rPr lang="en-GB" baseline="0" dirty="0" smtClean="0"/>
              <a:t> on why the line is effective. Opportunity for Talk for learning e.g. Think, pounce, bounce</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5</a:t>
            </a:fld>
            <a:endParaRPr lang="en-GB"/>
          </a:p>
        </p:txBody>
      </p:sp>
    </p:spTree>
    <p:extLst>
      <p:ext uri="{BB962C8B-B14F-4D97-AF65-F5344CB8AC3E}">
        <p14:creationId xmlns:p14="http://schemas.microsoft.com/office/powerpoint/2010/main" val="1558232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a:t>
            </a:r>
            <a:r>
              <a:rPr lang="en-GB" baseline="0" dirty="0" smtClean="0"/>
              <a:t> through requirements for CAMI paragraph again to remind pupils OR ask them for requirements of each section to see what they remember</a:t>
            </a:r>
          </a:p>
          <a:p>
            <a:endParaRPr lang="en-GB" baseline="0" dirty="0" smtClean="0"/>
          </a:p>
          <a:p>
            <a:r>
              <a:rPr lang="en-GB" dirty="0" smtClean="0"/>
              <a:t>Give out worksheet</a:t>
            </a:r>
            <a:r>
              <a:rPr lang="en-GB" baseline="0" dirty="0" smtClean="0"/>
              <a:t> </a:t>
            </a:r>
            <a:r>
              <a:rPr lang="en-GB" i="1" baseline="0" dirty="0" smtClean="0"/>
              <a:t>Grandma CAMI Worksheet </a:t>
            </a:r>
            <a:r>
              <a:rPr lang="en-GB" i="0" baseline="0" dirty="0" smtClean="0"/>
              <a:t> to pupils who need it. More able students may be confident enough to complete an answer on their own.</a:t>
            </a:r>
          </a:p>
          <a:p>
            <a:r>
              <a:rPr lang="en-GB" i="0" baseline="0" dirty="0" smtClean="0"/>
              <a:t>Worksheet has questions for each section that if pupils complete, their answers will create their paragraph.</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60</a:t>
            </a:fld>
            <a:endParaRPr lang="en-GB"/>
          </a:p>
        </p:txBody>
      </p:sp>
    </p:spTree>
    <p:extLst>
      <p:ext uri="{BB962C8B-B14F-4D97-AF65-F5344CB8AC3E}">
        <p14:creationId xmlns:p14="http://schemas.microsoft.com/office/powerpoint/2010/main" val="11904008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t> Invisible – </a:t>
            </a:r>
          </a:p>
          <a:p>
            <a:pPr lvl="0"/>
            <a:r>
              <a:rPr lang="en-GB" dirty="0" smtClean="0"/>
              <a:t>‘What is interesting about the word relief? </a:t>
            </a:r>
          </a:p>
          <a:p>
            <a:pPr lvl="0"/>
            <a:r>
              <a:rPr lang="en-GB" dirty="0" smtClean="0"/>
              <a:t>Why is it important but strangely used?’</a:t>
            </a:r>
          </a:p>
          <a:p>
            <a:pPr lvl="0"/>
            <a:r>
              <a:rPr lang="en-GB" dirty="0" smtClean="0"/>
              <a:t>‘What does Conor want to happen? (think about the title of the chapter?’</a:t>
            </a:r>
          </a:p>
          <a:p>
            <a:pPr lvl="0"/>
            <a:endParaRPr lang="en-GB" dirty="0" smtClean="0"/>
          </a:p>
          <a:p>
            <a:pPr lvl="0"/>
            <a:r>
              <a:rPr lang="en-GB" dirty="0" smtClean="0"/>
              <a:t> Yew Trees –</a:t>
            </a:r>
          </a:p>
          <a:p>
            <a:pPr lvl="0"/>
            <a:r>
              <a:rPr lang="en-GB" dirty="0" smtClean="0"/>
              <a:t> ‘</a:t>
            </a:r>
            <a:r>
              <a:rPr lang="en-GB" i="1" dirty="0" smtClean="0"/>
              <a:t>Belief is half of healing – </a:t>
            </a:r>
            <a:r>
              <a:rPr lang="en-GB" dirty="0" smtClean="0"/>
              <a:t>Why is this a key part of the story? </a:t>
            </a:r>
          </a:p>
          <a:p>
            <a:pPr lvl="0"/>
            <a:r>
              <a:rPr lang="en-GB" dirty="0" smtClean="0"/>
              <a:t>What has Conor possibly started to accept? (That the monster is trying to help)</a:t>
            </a:r>
          </a:p>
          <a:p>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61</a:t>
            </a:fld>
            <a:endParaRPr lang="en-GB"/>
          </a:p>
        </p:txBody>
      </p:sp>
    </p:spTree>
    <p:extLst>
      <p:ext uri="{BB962C8B-B14F-4D97-AF65-F5344CB8AC3E}">
        <p14:creationId xmlns:p14="http://schemas.microsoft.com/office/powerpoint/2010/main" val="6173069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Time</a:t>
            </a:r>
            <a:r>
              <a:rPr lang="en-GB" baseline="0" dirty="0" smtClean="0"/>
              <a:t> permitting following the reading, pupils can complete this task in pairs. Ask for answers to Q3 and ensure all pupils understand the significance that Conor has just found out that the Yew Tree is used as a cancer treatment, which possibly changes his opinion of the tree monster. (Spoiler – Rather than realising that the tree is there to help him process his mother’s disease and impending death, Conor think that it will save his mum, as it is a cure. It all adds to the tragedy of the story)</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62</a:t>
            </a:fld>
            <a:endParaRPr lang="en-GB"/>
          </a:p>
        </p:txBody>
      </p:sp>
    </p:spTree>
    <p:extLst>
      <p:ext uri="{BB962C8B-B14F-4D97-AF65-F5344CB8AC3E}">
        <p14:creationId xmlns:p14="http://schemas.microsoft.com/office/powerpoint/2010/main" val="37217684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 – Direct Address</a:t>
            </a:r>
          </a:p>
          <a:p>
            <a:r>
              <a:rPr lang="en-GB" dirty="0" smtClean="0"/>
              <a:t>A- Alliteration</a:t>
            </a:r>
          </a:p>
          <a:p>
            <a:r>
              <a:rPr lang="en-GB" dirty="0" smtClean="0"/>
              <a:t>F</a:t>
            </a:r>
            <a:r>
              <a:rPr lang="en-GB" baseline="0" dirty="0" smtClean="0"/>
              <a:t> – Facts/Figures</a:t>
            </a:r>
          </a:p>
          <a:p>
            <a:r>
              <a:rPr lang="en-GB" baseline="0" dirty="0" smtClean="0"/>
              <a:t>O- Opinions</a:t>
            </a:r>
          </a:p>
          <a:p>
            <a:r>
              <a:rPr lang="en-GB" baseline="0" dirty="0" smtClean="0"/>
              <a:t>R – Repetition/Rhetorical Questions</a:t>
            </a:r>
          </a:p>
          <a:p>
            <a:r>
              <a:rPr lang="en-GB" baseline="0" dirty="0" smtClean="0"/>
              <a:t>E – Emotive Language</a:t>
            </a:r>
          </a:p>
          <a:p>
            <a:r>
              <a:rPr lang="en-GB" baseline="0" dirty="0" smtClean="0"/>
              <a:t>S – Statistics/Superlatives</a:t>
            </a:r>
          </a:p>
          <a:p>
            <a:r>
              <a:rPr lang="en-GB" baseline="0" dirty="0" smtClean="0"/>
              <a:t>T – Rule of Three</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63</a:t>
            </a:fld>
            <a:endParaRPr lang="en-GB"/>
          </a:p>
        </p:txBody>
      </p:sp>
    </p:spTree>
    <p:extLst>
      <p:ext uri="{BB962C8B-B14F-4D97-AF65-F5344CB8AC3E}">
        <p14:creationId xmlns:p14="http://schemas.microsoft.com/office/powerpoint/2010/main" val="10167390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Could it be – </a:t>
            </a:r>
          </a:p>
          <a:p>
            <a:r>
              <a:rPr lang="en-GB" dirty="0" smtClean="0"/>
              <a:t>‘It really had been an incredibly warm October, like the summer was still fighting to stick around – Analogy for his mother’,</a:t>
            </a:r>
          </a:p>
          <a:p>
            <a:r>
              <a:rPr lang="en-GB" dirty="0" smtClean="0"/>
              <a:t> ‘What would happen at 12:07?</a:t>
            </a:r>
          </a:p>
          <a:p>
            <a:r>
              <a:rPr lang="en-GB" dirty="0" smtClean="0"/>
              <a:t> What has changed in Conor’s attitude?’</a:t>
            </a:r>
          </a:p>
          <a:p>
            <a:pPr lvl="0"/>
            <a:endParaRPr lang="en-GB" dirty="0" smtClean="0"/>
          </a:p>
          <a:p>
            <a:pPr lvl="0"/>
            <a:r>
              <a:rPr lang="en-GB" dirty="0" smtClean="0"/>
              <a:t> No tale – </a:t>
            </a:r>
          </a:p>
          <a:p>
            <a:pPr lvl="0"/>
            <a:r>
              <a:rPr lang="en-GB" dirty="0" smtClean="0"/>
              <a:t>‘What do we now know that the monster knows (Conor’s nightmare’),</a:t>
            </a:r>
          </a:p>
          <a:p>
            <a:pPr lvl="0"/>
            <a:r>
              <a:rPr lang="en-GB" dirty="0" smtClean="0"/>
              <a:t> ‘What do you think the nightmare is about?’</a:t>
            </a:r>
          </a:p>
          <a:p>
            <a:pPr lvl="0"/>
            <a:endParaRPr lang="en-GB" dirty="0" smtClean="0"/>
          </a:p>
          <a:p>
            <a:pPr lvl="0"/>
            <a:r>
              <a:rPr lang="en-GB" dirty="0" smtClean="0"/>
              <a:t> I no longer see you –</a:t>
            </a:r>
          </a:p>
          <a:p>
            <a:pPr lvl="0"/>
            <a:r>
              <a:rPr lang="en-GB" dirty="0" smtClean="0"/>
              <a:t> ‘What do you think has happened here? </a:t>
            </a:r>
          </a:p>
          <a:p>
            <a:pPr lvl="0"/>
            <a:r>
              <a:rPr lang="en-GB" dirty="0" smtClean="0"/>
              <a:t>Why do people bully people? For what? Why has Harry given up?’ </a:t>
            </a:r>
          </a:p>
          <a:p>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64</a:t>
            </a:fld>
            <a:endParaRPr lang="en-GB"/>
          </a:p>
        </p:txBody>
      </p:sp>
    </p:spTree>
    <p:extLst>
      <p:ext uri="{BB962C8B-B14F-4D97-AF65-F5344CB8AC3E}">
        <p14:creationId xmlns:p14="http://schemas.microsoft.com/office/powerpoint/2010/main" val="11987739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Have the pupils write which</a:t>
            </a:r>
            <a:r>
              <a:rPr lang="en-GB" baseline="0" dirty="0" smtClean="0"/>
              <a:t> statement they are going to write about in their exercise books.</a:t>
            </a:r>
          </a:p>
          <a:p>
            <a:r>
              <a:rPr lang="en-GB" baseline="0" dirty="0" smtClean="0"/>
              <a:t>Worksheet </a:t>
            </a:r>
            <a:r>
              <a:rPr lang="en-GB" i="1" baseline="0" dirty="0" smtClean="0"/>
              <a:t>Persuasive Speech </a:t>
            </a:r>
            <a:r>
              <a:rPr lang="en-GB" i="0" baseline="0" dirty="0" smtClean="0"/>
              <a:t>can be used here so the pupils have the information in front of them. Also has tree on with AFOREST features (Thanks Jen!)</a:t>
            </a:r>
          </a:p>
          <a:p>
            <a:r>
              <a:rPr lang="en-GB" i="0" baseline="0" dirty="0" smtClean="0"/>
              <a:t>This is only a 15 minute task as pupils will complete a second draft, so they can’t go into lots and lots of detail, but they should be writing concisely and effectively to get their point across.</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66</a:t>
            </a:fld>
            <a:endParaRPr lang="en-GB"/>
          </a:p>
        </p:txBody>
      </p:sp>
    </p:spTree>
    <p:extLst>
      <p:ext uri="{BB962C8B-B14F-4D97-AF65-F5344CB8AC3E}">
        <p14:creationId xmlns:p14="http://schemas.microsoft.com/office/powerpoint/2010/main" val="21906187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Depending</a:t>
            </a:r>
            <a:r>
              <a:rPr lang="en-GB" baseline="0" dirty="0" smtClean="0"/>
              <a:t> on your class, have them peer assess or self assess their work. Peer assessment for first draft is preferable, then self assess for the second</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67</a:t>
            </a:fld>
            <a:endParaRPr lang="en-GB"/>
          </a:p>
        </p:txBody>
      </p:sp>
    </p:spTree>
    <p:extLst>
      <p:ext uri="{BB962C8B-B14F-4D97-AF65-F5344CB8AC3E}">
        <p14:creationId xmlns:p14="http://schemas.microsoft.com/office/powerpoint/2010/main" val="6894851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Pupils to make their own work once completed, hopefully</a:t>
            </a:r>
            <a:r>
              <a:rPr lang="en-GB" baseline="0" dirty="0" smtClean="0"/>
              <a:t> with improved results.</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68</a:t>
            </a:fld>
            <a:endParaRPr lang="en-GB"/>
          </a:p>
        </p:txBody>
      </p:sp>
    </p:spTree>
    <p:extLst>
      <p:ext uri="{BB962C8B-B14F-4D97-AF65-F5344CB8AC3E}">
        <p14:creationId xmlns:p14="http://schemas.microsoft.com/office/powerpoint/2010/main" val="20027392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Take student</a:t>
            </a:r>
            <a:r>
              <a:rPr lang="en-GB" baseline="0" dirty="0" smtClean="0"/>
              <a:t> answers, link to Harry, Anton and Sully.</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70</a:t>
            </a:fld>
            <a:endParaRPr lang="en-GB"/>
          </a:p>
        </p:txBody>
      </p:sp>
    </p:spTree>
    <p:extLst>
      <p:ext uri="{BB962C8B-B14F-4D97-AF65-F5344CB8AC3E}">
        <p14:creationId xmlns:p14="http://schemas.microsoft.com/office/powerpoint/2010/main" val="42443753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 exercise</a:t>
            </a:r>
            <a:r>
              <a:rPr lang="en-GB" baseline="0" dirty="0" smtClean="0"/>
              <a:t> to take ideas from pupils to test their understanding. Questions allow for a variety of opinions so try to get a couple of answers from students for each one.</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73</a:t>
            </a:fld>
            <a:endParaRPr lang="en-GB"/>
          </a:p>
        </p:txBody>
      </p:sp>
    </p:spTree>
    <p:extLst>
      <p:ext uri="{BB962C8B-B14F-4D97-AF65-F5344CB8AC3E}">
        <p14:creationId xmlns:p14="http://schemas.microsoft.com/office/powerpoint/2010/main" val="2858623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Idea of</a:t>
            </a:r>
            <a:r>
              <a:rPr lang="en-GB" baseline="0" dirty="0" smtClean="0"/>
              <a:t> activity is to focus on specific language and how much detail Ness goes into. </a:t>
            </a:r>
            <a:r>
              <a:rPr lang="en-GB" dirty="0" smtClean="0"/>
              <a:t>This links</a:t>
            </a:r>
            <a:r>
              <a:rPr lang="en-GB" baseline="0" dirty="0" smtClean="0"/>
              <a:t> to vocab starter in Lesson 2. </a:t>
            </a:r>
          </a:p>
          <a:p>
            <a:r>
              <a:rPr lang="en-GB" baseline="0" dirty="0" smtClean="0"/>
              <a:t>Take verbal answers to last question. Guide them to understanding that it is showing Conor’s lack of interest in the monster, but don’t go into too much detail why (more scared of nightmare monster)</a:t>
            </a:r>
          </a:p>
          <a:p>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7</a:t>
            </a:fld>
            <a:endParaRPr lang="en-GB"/>
          </a:p>
        </p:txBody>
      </p:sp>
    </p:spTree>
    <p:extLst>
      <p:ext uri="{BB962C8B-B14F-4D97-AF65-F5344CB8AC3E}">
        <p14:creationId xmlns:p14="http://schemas.microsoft.com/office/powerpoint/2010/main" val="40143566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75</a:t>
            </a:fld>
            <a:endParaRPr lang="en-GB"/>
          </a:p>
        </p:txBody>
      </p:sp>
    </p:spTree>
    <p:extLst>
      <p:ext uri="{BB962C8B-B14F-4D97-AF65-F5344CB8AC3E}">
        <p14:creationId xmlns:p14="http://schemas.microsoft.com/office/powerpoint/2010/main" val="33458602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Have pupils share answers</a:t>
            </a:r>
            <a:r>
              <a:rPr lang="en-GB" baseline="0" dirty="0" smtClean="0"/>
              <a:t> as a plenary to what emotions they found across the two chapters. </a:t>
            </a:r>
          </a:p>
          <a:p>
            <a:r>
              <a:rPr lang="en-GB" baseline="0" dirty="0" smtClean="0"/>
              <a:t>Extra plenary if time – Order from A-E which emotions they feel are the strongest. Share and justify.</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77</a:t>
            </a:fld>
            <a:endParaRPr lang="en-GB"/>
          </a:p>
        </p:txBody>
      </p:sp>
    </p:spTree>
    <p:extLst>
      <p:ext uri="{BB962C8B-B14F-4D97-AF65-F5344CB8AC3E}">
        <p14:creationId xmlns:p14="http://schemas.microsoft.com/office/powerpoint/2010/main" val="36565369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78</a:t>
            </a:fld>
            <a:endParaRPr lang="en-GB"/>
          </a:p>
        </p:txBody>
      </p:sp>
    </p:spTree>
    <p:extLst>
      <p:ext uri="{BB962C8B-B14F-4D97-AF65-F5344CB8AC3E}">
        <p14:creationId xmlns:p14="http://schemas.microsoft.com/office/powerpoint/2010/main" val="13444172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the chapter ‘What’s the use of you?’</a:t>
            </a:r>
          </a:p>
          <a:p>
            <a:endParaRPr lang="en-GB" dirty="0" smtClean="0"/>
          </a:p>
          <a:p>
            <a:r>
              <a:rPr lang="en-GB" dirty="0" smtClean="0"/>
              <a:t>The</a:t>
            </a:r>
            <a:r>
              <a:rPr lang="en-GB" baseline="0" dirty="0" smtClean="0"/>
              <a:t> catalyst for the Fourth Tale is although he still doesn’t say it yet, it is Conor admitting to himself that he has known all along that his mother wouldn’t survive.</a:t>
            </a:r>
          </a:p>
          <a:p>
            <a:endParaRPr lang="en-GB" baseline="0" dirty="0" smtClean="0"/>
          </a:p>
          <a:p>
            <a:r>
              <a:rPr lang="en-GB" baseline="0" dirty="0" smtClean="0"/>
              <a:t>You can have the pupils write their answers down or just answer verbally depending on time.</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79</a:t>
            </a:fld>
            <a:endParaRPr lang="en-GB"/>
          </a:p>
        </p:txBody>
      </p:sp>
    </p:spTree>
    <p:extLst>
      <p:ext uri="{BB962C8B-B14F-4D97-AF65-F5344CB8AC3E}">
        <p14:creationId xmlns:p14="http://schemas.microsoft.com/office/powerpoint/2010/main" val="23205811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Print off Tension Graph Worksheet.</a:t>
            </a:r>
            <a:r>
              <a:rPr lang="en-GB" baseline="0" dirty="0" smtClean="0"/>
              <a:t> Pupils to choose 10 quotes (write in exercise book) that build tension and then decide how tense each one makes the chapter on a scale of 1-10 on the worksheet.</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80</a:t>
            </a:fld>
            <a:endParaRPr lang="en-GB"/>
          </a:p>
        </p:txBody>
      </p:sp>
    </p:spTree>
    <p:extLst>
      <p:ext uri="{BB962C8B-B14F-4D97-AF65-F5344CB8AC3E}">
        <p14:creationId xmlns:p14="http://schemas.microsoft.com/office/powerpoint/2010/main" val="11403375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Two plenary</a:t>
            </a:r>
            <a:r>
              <a:rPr lang="en-GB" baseline="0" dirty="0" smtClean="0"/>
              <a:t> questions. </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81</a:t>
            </a:fld>
            <a:endParaRPr lang="en-GB"/>
          </a:p>
        </p:txBody>
      </p:sp>
    </p:spTree>
    <p:extLst>
      <p:ext uri="{BB962C8B-B14F-4D97-AF65-F5344CB8AC3E}">
        <p14:creationId xmlns:p14="http://schemas.microsoft.com/office/powerpoint/2010/main" val="25074014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Take answers</a:t>
            </a:r>
            <a:r>
              <a:rPr lang="en-GB" baseline="0" dirty="0" smtClean="0"/>
              <a:t> from pupils after register</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82</a:t>
            </a:fld>
            <a:endParaRPr lang="en-GB"/>
          </a:p>
        </p:txBody>
      </p:sp>
    </p:spTree>
    <p:extLst>
      <p:ext uri="{BB962C8B-B14F-4D97-AF65-F5344CB8AC3E}">
        <p14:creationId xmlns:p14="http://schemas.microsoft.com/office/powerpoint/2010/main" val="20797434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the final</a:t>
            </a:r>
            <a:r>
              <a:rPr lang="en-GB" baseline="0" dirty="0" smtClean="0"/>
              <a:t> three chapters. </a:t>
            </a:r>
          </a:p>
          <a:p>
            <a:r>
              <a:rPr lang="en-GB" baseline="0" dirty="0" smtClean="0"/>
              <a:t>Possible suggestion for the final chapter – have the students close their eyes and just listen to the teacher read. May help them picture the final scene of the book.</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83</a:t>
            </a:fld>
            <a:endParaRPr lang="en-GB"/>
          </a:p>
        </p:txBody>
      </p:sp>
    </p:spTree>
    <p:extLst>
      <p:ext uri="{BB962C8B-B14F-4D97-AF65-F5344CB8AC3E}">
        <p14:creationId xmlns:p14="http://schemas.microsoft.com/office/powerpoint/2010/main" val="17925910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Pupils to answer</a:t>
            </a:r>
            <a:r>
              <a:rPr lang="en-GB" baseline="0" dirty="0" smtClean="0"/>
              <a:t> all questions to consolidate understanding. Potential for answers to be shared with class.</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84</a:t>
            </a:fld>
            <a:endParaRPr lang="en-GB"/>
          </a:p>
        </p:txBody>
      </p:sp>
    </p:spTree>
    <p:extLst>
      <p:ext uri="{BB962C8B-B14F-4D97-AF65-F5344CB8AC3E}">
        <p14:creationId xmlns:p14="http://schemas.microsoft.com/office/powerpoint/2010/main" val="13047465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Pupils to answer in exercise</a:t>
            </a:r>
            <a:r>
              <a:rPr lang="en-GB" baseline="0" dirty="0" smtClean="0"/>
              <a:t> books. Can ask pupils for answers to conclude reading.</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85</a:t>
            </a:fld>
            <a:endParaRPr lang="en-GB"/>
          </a:p>
        </p:txBody>
      </p:sp>
    </p:spTree>
    <p:extLst>
      <p:ext uri="{BB962C8B-B14F-4D97-AF65-F5344CB8AC3E}">
        <p14:creationId xmlns:p14="http://schemas.microsoft.com/office/powerpoint/2010/main" val="3627153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 on next slide. I didn’t actually draw</a:t>
            </a:r>
            <a:r>
              <a:rPr lang="en-GB" baseline="0" dirty="0" smtClean="0"/>
              <a:t> it.</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8</a:t>
            </a:fld>
            <a:endParaRPr lang="en-GB"/>
          </a:p>
        </p:txBody>
      </p:sp>
    </p:spTree>
    <p:extLst>
      <p:ext uri="{BB962C8B-B14F-4D97-AF65-F5344CB8AC3E}">
        <p14:creationId xmlns:p14="http://schemas.microsoft.com/office/powerpoint/2010/main" val="1504222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 on the board for any pupils struggling. If time,</a:t>
            </a:r>
            <a:r>
              <a:rPr lang="en-GB" baseline="0" dirty="0" smtClean="0"/>
              <a:t> as pupils to show class their drawings and explain which quotes they chose.</a:t>
            </a:r>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9</a:t>
            </a:fld>
            <a:endParaRPr lang="en-GB"/>
          </a:p>
        </p:txBody>
      </p:sp>
    </p:spTree>
    <p:extLst>
      <p:ext uri="{BB962C8B-B14F-4D97-AF65-F5344CB8AC3E}">
        <p14:creationId xmlns:p14="http://schemas.microsoft.com/office/powerpoint/2010/main" val="1842428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10</a:t>
            </a:fld>
            <a:endParaRPr lang="en-GB"/>
          </a:p>
        </p:txBody>
      </p:sp>
    </p:spTree>
    <p:extLst>
      <p:ext uri="{BB962C8B-B14F-4D97-AF65-F5344CB8AC3E}">
        <p14:creationId xmlns:p14="http://schemas.microsoft.com/office/powerpoint/2010/main" val="2602993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681EE6-3A8D-4A31-9C91-0243B008F015}" type="slidenum">
              <a:rPr lang="en-GB" smtClean="0"/>
              <a:t>11</a:t>
            </a:fld>
            <a:endParaRPr lang="en-GB"/>
          </a:p>
        </p:txBody>
      </p:sp>
    </p:spTree>
    <p:extLst>
      <p:ext uri="{BB962C8B-B14F-4D97-AF65-F5344CB8AC3E}">
        <p14:creationId xmlns:p14="http://schemas.microsoft.com/office/powerpoint/2010/main" val="1875445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A277A7-724E-41D6-851E-A6B5BD21E09E}"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493A3F-D31F-4DA0-A348-191B02F066F5}" type="slidenum">
              <a:rPr lang="en-GB" smtClean="0"/>
              <a:t>‹#›</a:t>
            </a:fld>
            <a:endParaRPr lang="en-GB"/>
          </a:p>
        </p:txBody>
      </p:sp>
    </p:spTree>
    <p:extLst>
      <p:ext uri="{BB962C8B-B14F-4D97-AF65-F5344CB8AC3E}">
        <p14:creationId xmlns:p14="http://schemas.microsoft.com/office/powerpoint/2010/main" val="3776229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A277A7-724E-41D6-851E-A6B5BD21E09E}"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493A3F-D31F-4DA0-A348-191B02F066F5}" type="slidenum">
              <a:rPr lang="en-GB" smtClean="0"/>
              <a:t>‹#›</a:t>
            </a:fld>
            <a:endParaRPr lang="en-GB"/>
          </a:p>
        </p:txBody>
      </p:sp>
    </p:spTree>
    <p:extLst>
      <p:ext uri="{BB962C8B-B14F-4D97-AF65-F5344CB8AC3E}">
        <p14:creationId xmlns:p14="http://schemas.microsoft.com/office/powerpoint/2010/main" val="389059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A277A7-724E-41D6-851E-A6B5BD21E09E}"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493A3F-D31F-4DA0-A348-191B02F066F5}" type="slidenum">
              <a:rPr lang="en-GB" smtClean="0"/>
              <a:t>‹#›</a:t>
            </a:fld>
            <a:endParaRPr lang="en-GB"/>
          </a:p>
        </p:txBody>
      </p:sp>
    </p:spTree>
    <p:extLst>
      <p:ext uri="{BB962C8B-B14F-4D97-AF65-F5344CB8AC3E}">
        <p14:creationId xmlns:p14="http://schemas.microsoft.com/office/powerpoint/2010/main" val="3412347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963613"/>
            <a:ext cx="10972800" cy="665162"/>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24418" y="1916114"/>
            <a:ext cx="10943167" cy="1970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4418" y="4038601"/>
            <a:ext cx="10943167" cy="1971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078040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A277A7-724E-41D6-851E-A6B5BD21E09E}"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493A3F-D31F-4DA0-A348-191B02F066F5}" type="slidenum">
              <a:rPr lang="en-GB" smtClean="0"/>
              <a:t>‹#›</a:t>
            </a:fld>
            <a:endParaRPr lang="en-GB"/>
          </a:p>
        </p:txBody>
      </p:sp>
    </p:spTree>
    <p:extLst>
      <p:ext uri="{BB962C8B-B14F-4D97-AF65-F5344CB8AC3E}">
        <p14:creationId xmlns:p14="http://schemas.microsoft.com/office/powerpoint/2010/main" val="2429624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A277A7-724E-41D6-851E-A6B5BD21E09E}"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493A3F-D31F-4DA0-A348-191B02F066F5}" type="slidenum">
              <a:rPr lang="en-GB" smtClean="0"/>
              <a:t>‹#›</a:t>
            </a:fld>
            <a:endParaRPr lang="en-GB"/>
          </a:p>
        </p:txBody>
      </p:sp>
    </p:spTree>
    <p:extLst>
      <p:ext uri="{BB962C8B-B14F-4D97-AF65-F5344CB8AC3E}">
        <p14:creationId xmlns:p14="http://schemas.microsoft.com/office/powerpoint/2010/main" val="2261980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A277A7-724E-41D6-851E-A6B5BD21E09E}" type="datetimeFigureOut">
              <a:rPr lang="en-GB" smtClean="0"/>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493A3F-D31F-4DA0-A348-191B02F066F5}" type="slidenum">
              <a:rPr lang="en-GB" smtClean="0"/>
              <a:t>‹#›</a:t>
            </a:fld>
            <a:endParaRPr lang="en-GB"/>
          </a:p>
        </p:txBody>
      </p:sp>
    </p:spTree>
    <p:extLst>
      <p:ext uri="{BB962C8B-B14F-4D97-AF65-F5344CB8AC3E}">
        <p14:creationId xmlns:p14="http://schemas.microsoft.com/office/powerpoint/2010/main" val="103183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A277A7-724E-41D6-851E-A6B5BD21E09E}" type="datetimeFigureOut">
              <a:rPr lang="en-GB" smtClean="0"/>
              <a:t>17/09/2020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5493A3F-D31F-4DA0-A348-191B02F066F5}" type="slidenum">
              <a:rPr lang="en-GB" smtClean="0"/>
              <a:t>‹#›</a:t>
            </a:fld>
            <a:endParaRPr lang="en-GB"/>
          </a:p>
        </p:txBody>
      </p:sp>
    </p:spTree>
    <p:extLst>
      <p:ext uri="{BB962C8B-B14F-4D97-AF65-F5344CB8AC3E}">
        <p14:creationId xmlns:p14="http://schemas.microsoft.com/office/powerpoint/2010/main" val="5806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A277A7-724E-41D6-851E-A6B5BD21E09E}" type="datetimeFigureOut">
              <a:rPr lang="en-GB" smtClean="0"/>
              <a:t>17/09/2020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5493A3F-D31F-4DA0-A348-191B02F066F5}" type="slidenum">
              <a:rPr lang="en-GB" smtClean="0"/>
              <a:t>‹#›</a:t>
            </a:fld>
            <a:endParaRPr lang="en-GB"/>
          </a:p>
        </p:txBody>
      </p:sp>
    </p:spTree>
    <p:extLst>
      <p:ext uri="{BB962C8B-B14F-4D97-AF65-F5344CB8AC3E}">
        <p14:creationId xmlns:p14="http://schemas.microsoft.com/office/powerpoint/2010/main" val="3244479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277A7-724E-41D6-851E-A6B5BD21E09E}" type="datetimeFigureOut">
              <a:rPr lang="en-GB" smtClean="0"/>
              <a:t>17/09/2020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5493A3F-D31F-4DA0-A348-191B02F066F5}" type="slidenum">
              <a:rPr lang="en-GB" smtClean="0"/>
              <a:t>‹#›</a:t>
            </a:fld>
            <a:endParaRPr lang="en-GB"/>
          </a:p>
        </p:txBody>
      </p:sp>
    </p:spTree>
    <p:extLst>
      <p:ext uri="{BB962C8B-B14F-4D97-AF65-F5344CB8AC3E}">
        <p14:creationId xmlns:p14="http://schemas.microsoft.com/office/powerpoint/2010/main" val="3991197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277A7-724E-41D6-851E-A6B5BD21E09E}" type="datetimeFigureOut">
              <a:rPr lang="en-GB" smtClean="0"/>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493A3F-D31F-4DA0-A348-191B02F066F5}" type="slidenum">
              <a:rPr lang="en-GB" smtClean="0"/>
              <a:t>‹#›</a:t>
            </a:fld>
            <a:endParaRPr lang="en-GB"/>
          </a:p>
        </p:txBody>
      </p:sp>
    </p:spTree>
    <p:extLst>
      <p:ext uri="{BB962C8B-B14F-4D97-AF65-F5344CB8AC3E}">
        <p14:creationId xmlns:p14="http://schemas.microsoft.com/office/powerpoint/2010/main" val="2138762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277A7-724E-41D6-851E-A6B5BD21E09E}" type="datetimeFigureOut">
              <a:rPr lang="en-GB" smtClean="0"/>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493A3F-D31F-4DA0-A348-191B02F066F5}" type="slidenum">
              <a:rPr lang="en-GB" smtClean="0"/>
              <a:t>‹#›</a:t>
            </a:fld>
            <a:endParaRPr lang="en-GB"/>
          </a:p>
        </p:txBody>
      </p:sp>
    </p:spTree>
    <p:extLst>
      <p:ext uri="{BB962C8B-B14F-4D97-AF65-F5344CB8AC3E}">
        <p14:creationId xmlns:p14="http://schemas.microsoft.com/office/powerpoint/2010/main" val="2413490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277A7-724E-41D6-851E-A6B5BD21E09E}" type="datetimeFigureOut">
              <a:rPr lang="en-GB" smtClean="0"/>
              <a:t>17/09/2020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93A3F-D31F-4DA0-A348-191B02F066F5}" type="slidenum">
              <a:rPr lang="en-GB" smtClean="0"/>
              <a:t>‹#›</a:t>
            </a:fld>
            <a:endParaRPr lang="en-GB"/>
          </a:p>
        </p:txBody>
      </p:sp>
    </p:spTree>
    <p:extLst>
      <p:ext uri="{BB962C8B-B14F-4D97-AF65-F5344CB8AC3E}">
        <p14:creationId xmlns:p14="http://schemas.microsoft.com/office/powerpoint/2010/main" val="23772680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S0WnRssz80w"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1"/>
            <a:ext cx="12192000" cy="6858001"/>
          </a:xfrm>
          <a:prstGeom prst="rect">
            <a:avLst/>
          </a:prstGeom>
        </p:spPr>
      </p:pic>
      <p:sp>
        <p:nvSpPr>
          <p:cNvPr id="4" name="Title 3"/>
          <p:cNvSpPr>
            <a:spLocks noGrp="1"/>
          </p:cNvSpPr>
          <p:nvPr>
            <p:ph type="ctrTitle"/>
          </p:nvPr>
        </p:nvSpPr>
        <p:spPr>
          <a:xfrm>
            <a:off x="104932" y="194873"/>
            <a:ext cx="5441430" cy="2023671"/>
          </a:xfrm>
          <a:solidFill>
            <a:srgbClr val="FF0000"/>
          </a:solidFill>
          <a:ln>
            <a:solidFill>
              <a:schemeClr val="bg1"/>
            </a:solidFill>
          </a:ln>
        </p:spPr>
        <p:txBody>
          <a:bodyPr>
            <a:noAutofit/>
          </a:bodyPr>
          <a:lstStyle/>
          <a:p>
            <a:r>
              <a:rPr lang="en-GB" sz="4400" dirty="0" smtClean="0"/>
              <a:t>Today’s title is </a:t>
            </a:r>
            <a:r>
              <a:rPr lang="en-GB" sz="4400" i="1" u="sng" dirty="0" smtClean="0"/>
              <a:t>‘The Monster showed up just after midnight.’</a:t>
            </a:r>
            <a:endParaRPr lang="en-GB" sz="4400" i="1" u="sng" dirty="0"/>
          </a:p>
        </p:txBody>
      </p:sp>
      <p:sp>
        <p:nvSpPr>
          <p:cNvPr id="2" name="TextBox 1"/>
          <p:cNvSpPr txBox="1"/>
          <p:nvPr/>
        </p:nvSpPr>
        <p:spPr>
          <a:xfrm>
            <a:off x="1132114" y="2975429"/>
            <a:ext cx="3904343" cy="3539430"/>
          </a:xfrm>
          <a:prstGeom prst="rect">
            <a:avLst/>
          </a:prstGeom>
          <a:solidFill>
            <a:srgbClr val="FFFF00"/>
          </a:solidFill>
          <a:ln>
            <a:solidFill>
              <a:schemeClr val="bg1"/>
            </a:solidFill>
          </a:ln>
        </p:spPr>
        <p:txBody>
          <a:bodyPr wrap="square" rtlCol="0">
            <a:spAutoFit/>
          </a:bodyPr>
          <a:lstStyle/>
          <a:p>
            <a:r>
              <a:rPr lang="en-GB" sz="2800" u="sng" dirty="0" smtClean="0">
                <a:solidFill>
                  <a:srgbClr val="002060"/>
                </a:solidFill>
              </a:rPr>
              <a:t>Register Task</a:t>
            </a:r>
          </a:p>
          <a:p>
            <a:endParaRPr lang="en-GB" sz="2800" dirty="0">
              <a:solidFill>
                <a:srgbClr val="002060"/>
              </a:solidFill>
            </a:endParaRPr>
          </a:p>
          <a:p>
            <a:r>
              <a:rPr lang="en-GB" sz="2800" dirty="0" smtClean="0">
                <a:solidFill>
                  <a:srgbClr val="002060"/>
                </a:solidFill>
              </a:rPr>
              <a:t>Once you have written the date and title, choose five adjectives to describe this illustration and write them in your book.</a:t>
            </a:r>
            <a:endParaRPr lang="en-GB" sz="2800" dirty="0">
              <a:solidFill>
                <a:srgbClr val="002060"/>
              </a:solidFill>
            </a:endParaRPr>
          </a:p>
        </p:txBody>
      </p:sp>
    </p:spTree>
    <p:extLst>
      <p:ext uri="{BB962C8B-B14F-4D97-AF65-F5344CB8AC3E}">
        <p14:creationId xmlns:p14="http://schemas.microsoft.com/office/powerpoint/2010/main" val="1802405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GB" dirty="0"/>
          </a:p>
        </p:txBody>
      </p:sp>
      <p:sp>
        <p:nvSpPr>
          <p:cNvPr id="5" name="Subtitle 4"/>
          <p:cNvSpPr>
            <a:spLocks noGrp="1"/>
          </p:cNvSpPr>
          <p:nvPr>
            <p:ph type="subTitle" idx="1"/>
          </p:nvPr>
        </p:nvSpPr>
        <p:spPr/>
        <p:txBody>
          <a:bodyPr/>
          <a:lstStyle/>
          <a:p>
            <a:r>
              <a:rPr lang="en-GB" dirty="0" smtClean="0"/>
              <a:t>Lesson Two</a:t>
            </a:r>
            <a:endParaRPr lang="en-GB" dirty="0"/>
          </a:p>
        </p:txBody>
      </p:sp>
      <p:sp>
        <p:nvSpPr>
          <p:cNvPr id="6" name="Title 3"/>
          <p:cNvSpPr txBox="1">
            <a:spLocks/>
          </p:cNvSpPr>
          <p:nvPr/>
        </p:nvSpPr>
        <p:spPr>
          <a:xfrm>
            <a:off x="0" y="5613008"/>
            <a:ext cx="12192000" cy="1244991"/>
          </a:xfrm>
          <a:prstGeom prst="rect">
            <a:avLst/>
          </a:prstGeom>
          <a:solidFill>
            <a:srgbClr val="FF0000"/>
          </a:solidFill>
          <a:ln>
            <a:solidFill>
              <a:schemeClr val="bg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smtClean="0"/>
              <a:t>Today’s title is </a:t>
            </a:r>
            <a:r>
              <a:rPr lang="en-GB" sz="4000" i="1" u="sng" dirty="0" smtClean="0"/>
              <a:t>‘I wish you didn’t have to be quite so good.’</a:t>
            </a:r>
            <a:endParaRPr lang="en-GB" sz="4000" i="1" u="sng" dirty="0"/>
          </a:p>
        </p:txBody>
      </p:sp>
      <p:pic>
        <p:nvPicPr>
          <p:cNvPr id="7" name="Picture 2" descr="http://i.telegraph.co.uk/multimedia/archive/02082/AMonsterCalls2new_2082632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1" cy="56352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839857" y="1827356"/>
            <a:ext cx="4352144" cy="3785652"/>
          </a:xfrm>
          <a:prstGeom prst="rect">
            <a:avLst/>
          </a:prstGeom>
          <a:solidFill>
            <a:srgbClr val="FFFF00"/>
          </a:solidFill>
          <a:ln>
            <a:solidFill>
              <a:schemeClr val="bg1"/>
            </a:solidFill>
          </a:ln>
        </p:spPr>
        <p:txBody>
          <a:bodyPr wrap="square" rtlCol="0">
            <a:spAutoFit/>
          </a:bodyPr>
          <a:lstStyle/>
          <a:p>
            <a:r>
              <a:rPr lang="en-GB" sz="4000" u="sng" dirty="0" smtClean="0">
                <a:solidFill>
                  <a:schemeClr val="bg2"/>
                </a:solidFill>
              </a:rPr>
              <a:t>Register Task</a:t>
            </a:r>
          </a:p>
          <a:p>
            <a:endParaRPr lang="en-GB" sz="4000" dirty="0">
              <a:solidFill>
                <a:schemeClr val="bg2"/>
              </a:solidFill>
            </a:endParaRPr>
          </a:p>
          <a:p>
            <a:r>
              <a:rPr lang="en-GB" sz="3200" dirty="0" smtClean="0">
                <a:solidFill>
                  <a:schemeClr val="bg2"/>
                </a:solidFill>
              </a:rPr>
              <a:t>Once you have written the date and title, I want you to write as many alternatives as you can for the word ‘said’</a:t>
            </a:r>
          </a:p>
        </p:txBody>
      </p:sp>
    </p:spTree>
    <p:extLst>
      <p:ext uri="{BB962C8B-B14F-4D97-AF65-F5344CB8AC3E}">
        <p14:creationId xmlns:p14="http://schemas.microsoft.com/office/powerpoint/2010/main" val="259629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671" y="170253"/>
            <a:ext cx="11888450" cy="1655371"/>
          </a:xfrm>
          <a:solidFill>
            <a:schemeClr val="tx1"/>
          </a:solidFill>
          <a:ln>
            <a:solidFill>
              <a:schemeClr val="bg1"/>
            </a:solidFill>
          </a:ln>
        </p:spPr>
        <p:txBody>
          <a:bodyPr>
            <a:noAutofit/>
          </a:bodyPr>
          <a:lstStyle/>
          <a:p>
            <a:r>
              <a:rPr lang="en-GB" sz="2800" dirty="0" smtClean="0">
                <a:solidFill>
                  <a:srgbClr val="7030A0"/>
                </a:solidFill>
              </a:rPr>
              <a:t>The word </a:t>
            </a:r>
            <a:r>
              <a:rPr lang="en-GB" sz="2800" dirty="0" smtClean="0">
                <a:solidFill>
                  <a:srgbClr val="FF0000"/>
                </a:solidFill>
              </a:rPr>
              <a:t>‘said’ </a:t>
            </a:r>
            <a:r>
              <a:rPr lang="en-GB" sz="2800" dirty="0" smtClean="0">
                <a:solidFill>
                  <a:srgbClr val="7030A0"/>
                </a:solidFill>
              </a:rPr>
              <a:t>is boring. You can use much better words in your own work to describe what someone says. Look at the following words. Pick FIVE that you could use in a future writing activity. If you want to challenge yourself, pick EIGHT.</a:t>
            </a:r>
            <a:endParaRPr lang="en-GB" sz="2800" dirty="0">
              <a:solidFill>
                <a:srgbClr val="7030A0"/>
              </a:solidFill>
            </a:endParaRPr>
          </a:p>
        </p:txBody>
      </p:sp>
      <p:sp>
        <p:nvSpPr>
          <p:cNvPr id="3" name="Content Placeholder 2"/>
          <p:cNvSpPr>
            <a:spLocks noGrp="1"/>
          </p:cNvSpPr>
          <p:nvPr>
            <p:ph idx="1"/>
          </p:nvPr>
        </p:nvSpPr>
        <p:spPr>
          <a:xfrm>
            <a:off x="0" y="2053652"/>
            <a:ext cx="12192000" cy="4804347"/>
          </a:xfrm>
          <a:solidFill>
            <a:schemeClr val="tx1"/>
          </a:solidFill>
          <a:ln>
            <a:solidFill>
              <a:schemeClr val="bg1"/>
            </a:solidFill>
          </a:ln>
        </p:spPr>
        <p:txBody>
          <a:bodyPr numCol="5">
            <a:normAutofit lnSpcReduction="10000"/>
          </a:bodyPr>
          <a:lstStyle/>
          <a:p>
            <a:r>
              <a:rPr lang="en-GB" dirty="0">
                <a:solidFill>
                  <a:schemeClr val="bg2"/>
                </a:solidFill>
              </a:rPr>
              <a:t>acknowledged</a:t>
            </a:r>
          </a:p>
          <a:p>
            <a:r>
              <a:rPr lang="en-GB" dirty="0">
                <a:solidFill>
                  <a:schemeClr val="bg2"/>
                </a:solidFill>
              </a:rPr>
              <a:t>admitted</a:t>
            </a:r>
          </a:p>
          <a:p>
            <a:r>
              <a:rPr lang="en-GB" dirty="0">
                <a:solidFill>
                  <a:schemeClr val="bg2"/>
                </a:solidFill>
              </a:rPr>
              <a:t>agreed</a:t>
            </a:r>
          </a:p>
          <a:p>
            <a:r>
              <a:rPr lang="en-GB" dirty="0">
                <a:solidFill>
                  <a:schemeClr val="bg2"/>
                </a:solidFill>
              </a:rPr>
              <a:t>answered</a:t>
            </a:r>
          </a:p>
          <a:p>
            <a:r>
              <a:rPr lang="en-GB" dirty="0">
                <a:solidFill>
                  <a:schemeClr val="bg2"/>
                </a:solidFill>
              </a:rPr>
              <a:t>argued</a:t>
            </a:r>
          </a:p>
          <a:p>
            <a:r>
              <a:rPr lang="en-GB" dirty="0">
                <a:solidFill>
                  <a:schemeClr val="bg2"/>
                </a:solidFill>
              </a:rPr>
              <a:t>asked</a:t>
            </a:r>
          </a:p>
          <a:p>
            <a:r>
              <a:rPr lang="en-GB" dirty="0">
                <a:solidFill>
                  <a:schemeClr val="bg2"/>
                </a:solidFill>
              </a:rPr>
              <a:t>barked</a:t>
            </a:r>
          </a:p>
          <a:p>
            <a:r>
              <a:rPr lang="en-GB" dirty="0">
                <a:solidFill>
                  <a:schemeClr val="bg2"/>
                </a:solidFill>
              </a:rPr>
              <a:t>begged</a:t>
            </a:r>
          </a:p>
          <a:p>
            <a:r>
              <a:rPr lang="en-GB" dirty="0">
                <a:solidFill>
                  <a:schemeClr val="bg2"/>
                </a:solidFill>
              </a:rPr>
              <a:t>bellowed</a:t>
            </a:r>
          </a:p>
          <a:p>
            <a:r>
              <a:rPr lang="en-GB" dirty="0">
                <a:solidFill>
                  <a:schemeClr val="bg2"/>
                </a:solidFill>
              </a:rPr>
              <a:t>blustered</a:t>
            </a:r>
          </a:p>
          <a:p>
            <a:r>
              <a:rPr lang="en-GB" dirty="0">
                <a:solidFill>
                  <a:schemeClr val="bg2"/>
                </a:solidFill>
              </a:rPr>
              <a:t>bragged</a:t>
            </a:r>
          </a:p>
          <a:p>
            <a:r>
              <a:rPr lang="en-GB" dirty="0">
                <a:solidFill>
                  <a:schemeClr val="bg2"/>
                </a:solidFill>
              </a:rPr>
              <a:t>complained</a:t>
            </a:r>
          </a:p>
          <a:p>
            <a:r>
              <a:rPr lang="en-GB" dirty="0">
                <a:solidFill>
                  <a:schemeClr val="bg2"/>
                </a:solidFill>
              </a:rPr>
              <a:t>confessed</a:t>
            </a:r>
          </a:p>
          <a:p>
            <a:r>
              <a:rPr lang="en-GB" dirty="0">
                <a:solidFill>
                  <a:schemeClr val="bg2"/>
                </a:solidFill>
              </a:rPr>
              <a:t>cried</a:t>
            </a:r>
          </a:p>
          <a:p>
            <a:r>
              <a:rPr lang="en-GB" dirty="0">
                <a:solidFill>
                  <a:schemeClr val="bg2"/>
                </a:solidFill>
              </a:rPr>
              <a:t>demanded</a:t>
            </a:r>
          </a:p>
          <a:p>
            <a:r>
              <a:rPr lang="en-GB" dirty="0">
                <a:solidFill>
                  <a:schemeClr val="bg2"/>
                </a:solidFill>
              </a:rPr>
              <a:t>denied</a:t>
            </a:r>
          </a:p>
          <a:p>
            <a:r>
              <a:rPr lang="en-GB" dirty="0">
                <a:solidFill>
                  <a:schemeClr val="bg2"/>
                </a:solidFill>
              </a:rPr>
              <a:t>giggled</a:t>
            </a:r>
          </a:p>
          <a:p>
            <a:r>
              <a:rPr lang="en-GB" dirty="0">
                <a:solidFill>
                  <a:schemeClr val="bg2"/>
                </a:solidFill>
              </a:rPr>
              <a:t>hinted</a:t>
            </a:r>
          </a:p>
          <a:p>
            <a:r>
              <a:rPr lang="en-GB" dirty="0">
                <a:solidFill>
                  <a:schemeClr val="bg2"/>
                </a:solidFill>
              </a:rPr>
              <a:t>hissed</a:t>
            </a:r>
          </a:p>
          <a:p>
            <a:r>
              <a:rPr lang="en-GB" dirty="0">
                <a:solidFill>
                  <a:schemeClr val="bg2"/>
                </a:solidFill>
              </a:rPr>
              <a:t>howled</a:t>
            </a:r>
          </a:p>
          <a:p>
            <a:r>
              <a:rPr lang="en-GB" dirty="0">
                <a:solidFill>
                  <a:schemeClr val="bg2"/>
                </a:solidFill>
              </a:rPr>
              <a:t>interrupted</a:t>
            </a:r>
          </a:p>
          <a:p>
            <a:r>
              <a:rPr lang="en-GB" dirty="0">
                <a:solidFill>
                  <a:schemeClr val="bg2"/>
                </a:solidFill>
              </a:rPr>
              <a:t>laughed</a:t>
            </a:r>
          </a:p>
          <a:p>
            <a:r>
              <a:rPr lang="en-GB" dirty="0">
                <a:solidFill>
                  <a:schemeClr val="bg2"/>
                </a:solidFill>
              </a:rPr>
              <a:t>lied</a:t>
            </a:r>
          </a:p>
          <a:p>
            <a:r>
              <a:rPr lang="en-GB" dirty="0">
                <a:solidFill>
                  <a:schemeClr val="bg2"/>
                </a:solidFill>
              </a:rPr>
              <a:t>mumbled</a:t>
            </a:r>
          </a:p>
          <a:p>
            <a:r>
              <a:rPr lang="en-GB" dirty="0">
                <a:solidFill>
                  <a:schemeClr val="bg2"/>
                </a:solidFill>
              </a:rPr>
              <a:t>muttered</a:t>
            </a:r>
          </a:p>
          <a:p>
            <a:r>
              <a:rPr lang="en-GB" dirty="0">
                <a:solidFill>
                  <a:schemeClr val="bg2"/>
                </a:solidFill>
              </a:rPr>
              <a:t>nagged</a:t>
            </a:r>
          </a:p>
          <a:p>
            <a:r>
              <a:rPr lang="en-GB" dirty="0">
                <a:solidFill>
                  <a:schemeClr val="bg2"/>
                </a:solidFill>
              </a:rPr>
              <a:t>pleaded</a:t>
            </a:r>
          </a:p>
          <a:p>
            <a:r>
              <a:rPr lang="en-GB" dirty="0">
                <a:solidFill>
                  <a:schemeClr val="bg2"/>
                </a:solidFill>
              </a:rPr>
              <a:t>promised</a:t>
            </a:r>
          </a:p>
          <a:p>
            <a:r>
              <a:rPr lang="en-GB" dirty="0">
                <a:solidFill>
                  <a:schemeClr val="bg2"/>
                </a:solidFill>
              </a:rPr>
              <a:t>questioned</a:t>
            </a:r>
          </a:p>
          <a:p>
            <a:r>
              <a:rPr lang="en-GB" dirty="0">
                <a:solidFill>
                  <a:schemeClr val="bg2"/>
                </a:solidFill>
              </a:rPr>
              <a:t>remembered</a:t>
            </a:r>
          </a:p>
          <a:p>
            <a:r>
              <a:rPr lang="en-GB" dirty="0">
                <a:solidFill>
                  <a:schemeClr val="bg2"/>
                </a:solidFill>
              </a:rPr>
              <a:t>replied</a:t>
            </a:r>
          </a:p>
          <a:p>
            <a:r>
              <a:rPr lang="en-GB" dirty="0">
                <a:solidFill>
                  <a:schemeClr val="bg2"/>
                </a:solidFill>
              </a:rPr>
              <a:t>requested</a:t>
            </a:r>
          </a:p>
          <a:p>
            <a:r>
              <a:rPr lang="en-GB" dirty="0">
                <a:solidFill>
                  <a:schemeClr val="bg2"/>
                </a:solidFill>
              </a:rPr>
              <a:t>roared</a:t>
            </a:r>
          </a:p>
          <a:p>
            <a:r>
              <a:rPr lang="en-GB" dirty="0">
                <a:solidFill>
                  <a:schemeClr val="bg2"/>
                </a:solidFill>
              </a:rPr>
              <a:t>sang</a:t>
            </a:r>
          </a:p>
          <a:p>
            <a:r>
              <a:rPr lang="en-GB" dirty="0">
                <a:solidFill>
                  <a:schemeClr val="bg2"/>
                </a:solidFill>
              </a:rPr>
              <a:t>screamed</a:t>
            </a:r>
          </a:p>
          <a:p>
            <a:r>
              <a:rPr lang="en-GB" dirty="0">
                <a:solidFill>
                  <a:schemeClr val="bg2"/>
                </a:solidFill>
              </a:rPr>
              <a:t>screeched</a:t>
            </a:r>
          </a:p>
          <a:p>
            <a:r>
              <a:rPr lang="en-GB" dirty="0">
                <a:solidFill>
                  <a:schemeClr val="bg2"/>
                </a:solidFill>
              </a:rPr>
              <a:t>shouted</a:t>
            </a:r>
          </a:p>
          <a:p>
            <a:r>
              <a:rPr lang="en-GB" dirty="0">
                <a:solidFill>
                  <a:schemeClr val="bg2"/>
                </a:solidFill>
              </a:rPr>
              <a:t>sighed</a:t>
            </a:r>
          </a:p>
          <a:p>
            <a:r>
              <a:rPr lang="en-GB" dirty="0">
                <a:solidFill>
                  <a:schemeClr val="bg2"/>
                </a:solidFill>
              </a:rPr>
              <a:t>snarled</a:t>
            </a:r>
          </a:p>
          <a:p>
            <a:r>
              <a:rPr lang="en-GB" dirty="0">
                <a:solidFill>
                  <a:schemeClr val="bg2"/>
                </a:solidFill>
              </a:rPr>
              <a:t>sobbed</a:t>
            </a:r>
          </a:p>
          <a:p>
            <a:r>
              <a:rPr lang="en-GB" dirty="0">
                <a:solidFill>
                  <a:schemeClr val="bg2"/>
                </a:solidFill>
              </a:rPr>
              <a:t>threatened</a:t>
            </a:r>
          </a:p>
          <a:p>
            <a:r>
              <a:rPr lang="en-GB" dirty="0">
                <a:solidFill>
                  <a:schemeClr val="bg2"/>
                </a:solidFill>
              </a:rPr>
              <a:t>warned</a:t>
            </a:r>
          </a:p>
          <a:p>
            <a:r>
              <a:rPr lang="en-GB" dirty="0">
                <a:solidFill>
                  <a:schemeClr val="bg2"/>
                </a:solidFill>
              </a:rPr>
              <a:t>whimpered</a:t>
            </a:r>
          </a:p>
          <a:p>
            <a:r>
              <a:rPr lang="en-GB" dirty="0">
                <a:solidFill>
                  <a:schemeClr val="bg2"/>
                </a:solidFill>
              </a:rPr>
              <a:t>whined</a:t>
            </a:r>
          </a:p>
          <a:p>
            <a:r>
              <a:rPr lang="en-GB" dirty="0">
                <a:solidFill>
                  <a:schemeClr val="bg2"/>
                </a:solidFill>
              </a:rPr>
              <a:t>whispered</a:t>
            </a:r>
          </a:p>
          <a:p>
            <a:r>
              <a:rPr lang="en-GB" dirty="0">
                <a:solidFill>
                  <a:schemeClr val="bg2"/>
                </a:solidFill>
              </a:rPr>
              <a:t>wondered</a:t>
            </a:r>
          </a:p>
          <a:p>
            <a:r>
              <a:rPr lang="en-GB" dirty="0">
                <a:solidFill>
                  <a:schemeClr val="bg2"/>
                </a:solidFill>
              </a:rPr>
              <a:t>yelled</a:t>
            </a:r>
          </a:p>
          <a:p>
            <a:endParaRPr lang="en-GB" dirty="0">
              <a:solidFill>
                <a:schemeClr val="bg2"/>
              </a:solidFill>
            </a:endParaRPr>
          </a:p>
        </p:txBody>
      </p:sp>
    </p:spTree>
    <p:extLst>
      <p:ext uri="{BB962C8B-B14F-4D97-AF65-F5344CB8AC3E}">
        <p14:creationId xmlns:p14="http://schemas.microsoft.com/office/powerpoint/2010/main" val="131500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7" end="1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8" end="1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20" end="20"/>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21" end="2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22" end="22"/>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23" end="23"/>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
                                            <p:txEl>
                                              <p:pRg st="24" end="24"/>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
                                            <p:txEl>
                                              <p:pRg st="25" end="25"/>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
                                            <p:txEl>
                                              <p:pRg st="26" end="26"/>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
                                            <p:txEl>
                                              <p:pRg st="27" end="27"/>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
                                            <p:txEl>
                                              <p:pRg st="28" end="28"/>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
                                            <p:txEl>
                                              <p:pRg st="29" end="29"/>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
                                            <p:txEl>
                                              <p:pRg st="30" end="30"/>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
                                            <p:txEl>
                                              <p:pRg st="31" end="31"/>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
                                            <p:txEl>
                                              <p:pRg st="32" end="32"/>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
                                            <p:txEl>
                                              <p:pRg st="33" end="33"/>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
                                            <p:txEl>
                                              <p:pRg st="34" end="34"/>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
                                            <p:txEl>
                                              <p:pRg st="35" end="35"/>
                                            </p:txEl>
                                          </p:spTgt>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
                                            <p:txEl>
                                              <p:pRg st="36" end="36"/>
                                            </p:txEl>
                                          </p:spTgt>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
                                            <p:txEl>
                                              <p:pRg st="37" end="37"/>
                                            </p:txEl>
                                          </p:spTgt>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3">
                                            <p:txEl>
                                              <p:pRg st="38" end="38"/>
                                            </p:txEl>
                                          </p:spTgt>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3">
                                            <p:txEl>
                                              <p:pRg st="39" end="39"/>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3">
                                            <p:txEl>
                                              <p:pRg st="40" end="40"/>
                                            </p:txEl>
                                          </p:spTgt>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3">
                                            <p:txEl>
                                              <p:pRg st="41" end="41"/>
                                            </p:txEl>
                                          </p:spTgt>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3">
                                            <p:txEl>
                                              <p:pRg st="42" end="42"/>
                                            </p:txEl>
                                          </p:spTgt>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3">
                                            <p:txEl>
                                              <p:pRg st="43" end="43"/>
                                            </p:txEl>
                                          </p:spTgt>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
                                            <p:txEl>
                                              <p:pRg st="44" end="44"/>
                                            </p:txEl>
                                          </p:spTgt>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3">
                                            <p:txEl>
                                              <p:pRg st="45" end="45"/>
                                            </p:txEl>
                                          </p:spTgt>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3">
                                            <p:txEl>
                                              <p:pRg st="46" end="4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 are now going to read the next three chapters of the book, starting from page 24.</a:t>
            </a:r>
            <a:endParaRPr lang="en-GB" dirty="0"/>
          </a:p>
        </p:txBody>
      </p:sp>
      <p:sp>
        <p:nvSpPr>
          <p:cNvPr id="3" name="Content Placeholder 2"/>
          <p:cNvSpPr>
            <a:spLocks noGrp="1"/>
          </p:cNvSpPr>
          <p:nvPr>
            <p:ph idx="1"/>
          </p:nvPr>
        </p:nvSpPr>
        <p:spPr/>
        <p:txBody>
          <a:bodyPr/>
          <a:lstStyle/>
          <a:p>
            <a:pPr marL="0" indent="0">
              <a:buNone/>
            </a:pPr>
            <a:r>
              <a:rPr lang="en-GB" dirty="0" smtClean="0"/>
              <a:t>The chapters are called </a:t>
            </a:r>
            <a:r>
              <a:rPr lang="en-GB" i="1" dirty="0" smtClean="0"/>
              <a:t>Breakfast, School </a:t>
            </a:r>
            <a:r>
              <a:rPr lang="en-GB" dirty="0" smtClean="0"/>
              <a:t>and </a:t>
            </a:r>
            <a:r>
              <a:rPr lang="en-GB" i="1" dirty="0" smtClean="0"/>
              <a:t>Life Writing.</a:t>
            </a:r>
            <a:endParaRPr lang="en-GB" dirty="0"/>
          </a:p>
        </p:txBody>
      </p:sp>
    </p:spTree>
    <p:extLst>
      <p:ext uri="{BB962C8B-B14F-4D97-AF65-F5344CB8AC3E}">
        <p14:creationId xmlns:p14="http://schemas.microsoft.com/office/powerpoint/2010/main" val="590580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a:ln>
            <a:solidFill>
              <a:schemeClr val="bg1"/>
            </a:solidFill>
          </a:ln>
        </p:spPr>
        <p:txBody>
          <a:bodyPr/>
          <a:lstStyle/>
          <a:p>
            <a:r>
              <a:rPr lang="en-GB" dirty="0" smtClean="0">
                <a:solidFill>
                  <a:srgbClr val="002060"/>
                </a:solidFill>
              </a:rPr>
              <a:t>The </a:t>
            </a:r>
            <a:r>
              <a:rPr lang="en-GB" i="1" dirty="0" smtClean="0">
                <a:solidFill>
                  <a:srgbClr val="002060"/>
                </a:solidFill>
              </a:rPr>
              <a:t>Little Talk?</a:t>
            </a:r>
            <a:endParaRPr lang="en-GB" dirty="0">
              <a:solidFill>
                <a:srgbClr val="002060"/>
              </a:solidFill>
            </a:endParaRPr>
          </a:p>
        </p:txBody>
      </p:sp>
      <p:sp>
        <p:nvSpPr>
          <p:cNvPr id="3" name="Content Placeholder 2"/>
          <p:cNvSpPr>
            <a:spLocks noGrp="1"/>
          </p:cNvSpPr>
          <p:nvPr>
            <p:ph idx="1"/>
          </p:nvPr>
        </p:nvSpPr>
        <p:spPr>
          <a:solidFill>
            <a:schemeClr val="tx1"/>
          </a:solidFill>
          <a:ln>
            <a:solidFill>
              <a:schemeClr val="bg1"/>
            </a:solidFill>
          </a:ln>
        </p:spPr>
        <p:txBody>
          <a:bodyPr/>
          <a:lstStyle/>
          <a:p>
            <a:pPr marL="0" lvl="0" indent="0">
              <a:buNone/>
            </a:pPr>
            <a:r>
              <a:rPr lang="en-GB" dirty="0" smtClean="0">
                <a:solidFill>
                  <a:srgbClr val="002060"/>
                </a:solidFill>
              </a:rPr>
              <a:t>In your books, answer the following questions. You will have an opportunity to share your answers, so keep them to yourself for now.</a:t>
            </a:r>
            <a:endParaRPr lang="en-GB" dirty="0">
              <a:solidFill>
                <a:srgbClr val="002060"/>
              </a:solidFill>
            </a:endParaRPr>
          </a:p>
          <a:p>
            <a:pPr marL="514350" lvl="0" indent="-514350">
              <a:buFont typeface="+mj-lt"/>
              <a:buAutoNum type="arabicPeriod"/>
            </a:pPr>
            <a:r>
              <a:rPr lang="en-GB" dirty="0" smtClean="0">
                <a:solidFill>
                  <a:srgbClr val="002060"/>
                </a:solidFill>
              </a:rPr>
              <a:t>What </a:t>
            </a:r>
            <a:r>
              <a:rPr lang="en-GB" dirty="0">
                <a:solidFill>
                  <a:srgbClr val="002060"/>
                </a:solidFill>
              </a:rPr>
              <a:t>was the </a:t>
            </a:r>
            <a:r>
              <a:rPr lang="en-GB" i="1" dirty="0">
                <a:solidFill>
                  <a:srgbClr val="002060"/>
                </a:solidFill>
              </a:rPr>
              <a:t>little talk</a:t>
            </a:r>
            <a:r>
              <a:rPr lang="en-GB" i="1" dirty="0" smtClean="0">
                <a:solidFill>
                  <a:srgbClr val="002060"/>
                </a:solidFill>
              </a:rPr>
              <a:t>?</a:t>
            </a:r>
            <a:endParaRPr lang="en-GB" i="1" dirty="0">
              <a:solidFill>
                <a:srgbClr val="002060"/>
              </a:solidFill>
            </a:endParaRPr>
          </a:p>
          <a:p>
            <a:pPr marL="514350" lvl="0" indent="-514350">
              <a:buFont typeface="+mj-lt"/>
              <a:buAutoNum type="arabicPeriod"/>
            </a:pPr>
            <a:r>
              <a:rPr lang="en-GB" dirty="0" smtClean="0">
                <a:solidFill>
                  <a:srgbClr val="002060"/>
                </a:solidFill>
              </a:rPr>
              <a:t>How </a:t>
            </a:r>
            <a:r>
              <a:rPr lang="en-GB" dirty="0">
                <a:solidFill>
                  <a:srgbClr val="002060"/>
                </a:solidFill>
              </a:rPr>
              <a:t>did you feel about Conor’s behaviour towards Lily at first?</a:t>
            </a:r>
          </a:p>
          <a:p>
            <a:pPr marL="514350" lvl="0" indent="-514350">
              <a:buFont typeface="+mj-lt"/>
              <a:buAutoNum type="arabicPeriod"/>
            </a:pPr>
            <a:r>
              <a:rPr lang="en-GB" dirty="0" smtClean="0">
                <a:solidFill>
                  <a:srgbClr val="002060"/>
                </a:solidFill>
              </a:rPr>
              <a:t>How </a:t>
            </a:r>
            <a:r>
              <a:rPr lang="en-GB" dirty="0">
                <a:solidFill>
                  <a:srgbClr val="002060"/>
                </a:solidFill>
              </a:rPr>
              <a:t>do you feel after you found at the reason why he acted the way he did?</a:t>
            </a:r>
          </a:p>
          <a:p>
            <a:pPr marL="0" indent="0">
              <a:buNone/>
            </a:pPr>
            <a:endParaRPr lang="en-GB" dirty="0">
              <a:solidFill>
                <a:schemeClr val="bg1"/>
              </a:solidFill>
            </a:endParaRPr>
          </a:p>
        </p:txBody>
      </p:sp>
    </p:spTree>
    <p:extLst>
      <p:ext uri="{BB962C8B-B14F-4D97-AF65-F5344CB8AC3E}">
        <p14:creationId xmlns:p14="http://schemas.microsoft.com/office/powerpoint/2010/main" val="3734490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7999"/>
          </a:xfrm>
          <a:solidFill>
            <a:schemeClr val="tx1"/>
          </a:solidFill>
          <a:ln>
            <a:solidFill>
              <a:schemeClr val="tx2"/>
            </a:solidFill>
          </a:ln>
        </p:spPr>
        <p:txBody>
          <a:bodyPr>
            <a:normAutofit fontScale="85000" lnSpcReduction="20000"/>
          </a:bodyPr>
          <a:lstStyle/>
          <a:p>
            <a:pPr marL="0" indent="0">
              <a:buNone/>
            </a:pPr>
            <a:r>
              <a:rPr lang="en-GB" u="sng" dirty="0" smtClean="0">
                <a:solidFill>
                  <a:srgbClr val="002060"/>
                </a:solidFill>
              </a:rPr>
              <a:t>Writing Task</a:t>
            </a:r>
          </a:p>
          <a:p>
            <a:pPr marL="0" indent="0">
              <a:buNone/>
            </a:pPr>
            <a:r>
              <a:rPr lang="en-GB" dirty="0" smtClean="0">
                <a:solidFill>
                  <a:srgbClr val="002060"/>
                </a:solidFill>
              </a:rPr>
              <a:t>Conor clearly has issues with Lily, and with what has gone on in their past. Based on your understanding of the last chapter, write a short script showing the conversation between Conor and Lily that you think they need to have to make thinks right between them.</a:t>
            </a:r>
          </a:p>
          <a:p>
            <a:pPr marL="0" indent="0">
              <a:buNone/>
            </a:pPr>
            <a:endParaRPr lang="en-GB" dirty="0">
              <a:solidFill>
                <a:srgbClr val="002060"/>
              </a:solidFill>
            </a:endParaRPr>
          </a:p>
          <a:p>
            <a:pPr marL="0" indent="0">
              <a:buNone/>
            </a:pPr>
            <a:r>
              <a:rPr lang="en-GB" dirty="0" smtClean="0">
                <a:solidFill>
                  <a:schemeClr val="accent6">
                    <a:lumMod val="50000"/>
                  </a:schemeClr>
                </a:solidFill>
              </a:rPr>
              <a:t>Instructions for a script:</a:t>
            </a:r>
          </a:p>
          <a:p>
            <a:r>
              <a:rPr lang="en-IE" i="1" dirty="0">
                <a:solidFill>
                  <a:schemeClr val="accent6">
                    <a:lumMod val="50000"/>
                  </a:schemeClr>
                </a:solidFill>
              </a:rPr>
              <a:t>You write the name of the character followed by a colon to the left of the page, followed by their dialogue. As the dialogue continues don’t write directly underneath the name so it’s easy to see who’s speaking at all times (see below</a:t>
            </a:r>
            <a:r>
              <a:rPr lang="en-IE" i="1" dirty="0" smtClean="0">
                <a:solidFill>
                  <a:schemeClr val="accent6">
                    <a:lumMod val="50000"/>
                  </a:schemeClr>
                </a:solidFill>
              </a:rPr>
              <a:t>).</a:t>
            </a:r>
          </a:p>
          <a:p>
            <a:r>
              <a:rPr lang="en-IE" i="1" dirty="0" smtClean="0">
                <a:solidFill>
                  <a:schemeClr val="accent6">
                    <a:lumMod val="50000"/>
                  </a:schemeClr>
                </a:solidFill>
              </a:rPr>
              <a:t>Stage directions are written in italics, but you can use brackets in your books if it easier (Think about how Our Day Out looked!)</a:t>
            </a:r>
          </a:p>
          <a:p>
            <a:pPr marL="0" indent="0">
              <a:buNone/>
            </a:pPr>
            <a:r>
              <a:rPr lang="en-IE" u="sng" dirty="0" smtClean="0">
                <a:solidFill>
                  <a:srgbClr val="7030A0"/>
                </a:solidFill>
              </a:rPr>
              <a:t>Example</a:t>
            </a:r>
            <a:endParaRPr lang="en-GB" u="sng" dirty="0">
              <a:solidFill>
                <a:srgbClr val="7030A0"/>
              </a:solidFill>
            </a:endParaRPr>
          </a:p>
          <a:p>
            <a:pPr marL="0" indent="0">
              <a:buNone/>
            </a:pPr>
            <a:r>
              <a:rPr lang="en-IE" i="1" dirty="0" smtClean="0">
                <a:solidFill>
                  <a:srgbClr val="7030A0"/>
                </a:solidFill>
              </a:rPr>
              <a:t>(Conor walks over to Lily, and spins her round to face him.)</a:t>
            </a:r>
            <a:endParaRPr lang="en-GB" i="1" dirty="0">
              <a:solidFill>
                <a:srgbClr val="7030A0"/>
              </a:solidFill>
            </a:endParaRPr>
          </a:p>
          <a:p>
            <a:pPr marL="0" indent="0">
              <a:buNone/>
            </a:pPr>
            <a:r>
              <a:rPr lang="en-IE" b="1" dirty="0" smtClean="0">
                <a:solidFill>
                  <a:srgbClr val="7030A0"/>
                </a:solidFill>
              </a:rPr>
              <a:t>Conor</a:t>
            </a:r>
            <a:r>
              <a:rPr lang="en-IE" dirty="0" smtClean="0">
                <a:solidFill>
                  <a:srgbClr val="7030A0"/>
                </a:solidFill>
              </a:rPr>
              <a:t>:    Hey</a:t>
            </a:r>
            <a:r>
              <a:rPr lang="en-IE" dirty="0">
                <a:solidFill>
                  <a:srgbClr val="7030A0"/>
                </a:solidFill>
              </a:rPr>
              <a:t>! </a:t>
            </a:r>
            <a:r>
              <a:rPr lang="en-GB" dirty="0" smtClean="0">
                <a:solidFill>
                  <a:srgbClr val="7030A0"/>
                </a:solidFill>
              </a:rPr>
              <a:t>Are you serious? How can you not know why things are the way they are?</a:t>
            </a:r>
            <a:endParaRPr lang="en-GB" dirty="0">
              <a:solidFill>
                <a:srgbClr val="7030A0"/>
              </a:solidFill>
            </a:endParaRPr>
          </a:p>
          <a:p>
            <a:pPr marL="0" indent="0">
              <a:buNone/>
            </a:pPr>
            <a:r>
              <a:rPr lang="en-IE" b="1" dirty="0" smtClean="0">
                <a:solidFill>
                  <a:srgbClr val="7030A0"/>
                </a:solidFill>
              </a:rPr>
              <a:t>Lily</a:t>
            </a:r>
            <a:r>
              <a:rPr lang="en-IE" dirty="0" smtClean="0">
                <a:solidFill>
                  <a:srgbClr val="7030A0"/>
                </a:solidFill>
              </a:rPr>
              <a:t>:          </a:t>
            </a:r>
            <a:r>
              <a:rPr lang="en-GB" dirty="0" smtClean="0">
                <a:solidFill>
                  <a:srgbClr val="7030A0"/>
                </a:solidFill>
              </a:rPr>
              <a:t>Conor, I really don’t know. All I want to do is help you. I want to help look after you.</a:t>
            </a:r>
            <a:endParaRPr lang="en-GB" dirty="0">
              <a:solidFill>
                <a:srgbClr val="7030A0"/>
              </a:solidFill>
            </a:endParaRPr>
          </a:p>
          <a:p>
            <a:pPr marL="0" indent="0">
              <a:buNone/>
            </a:pPr>
            <a:r>
              <a:rPr lang="en-IE" i="1" dirty="0" smtClean="0">
                <a:solidFill>
                  <a:srgbClr val="7030A0"/>
                </a:solidFill>
              </a:rPr>
              <a:t>(Conor’s head goes down, as if he is about to cry, but he fights back the tears and stares at Lily.)</a:t>
            </a:r>
            <a:endParaRPr lang="en-GB" dirty="0">
              <a:solidFill>
                <a:srgbClr val="7030A0"/>
              </a:solidFill>
            </a:endParaRPr>
          </a:p>
          <a:p>
            <a:pPr marL="0" indent="0">
              <a:buNone/>
            </a:pPr>
            <a:r>
              <a:rPr lang="en-IE" b="1" dirty="0" smtClean="0">
                <a:solidFill>
                  <a:srgbClr val="7030A0"/>
                </a:solidFill>
              </a:rPr>
              <a:t>Conor</a:t>
            </a:r>
            <a:r>
              <a:rPr lang="en-IE" dirty="0" smtClean="0">
                <a:solidFill>
                  <a:srgbClr val="7030A0"/>
                </a:solidFill>
              </a:rPr>
              <a:t>:    </a:t>
            </a:r>
            <a:r>
              <a:rPr lang="en-GB" dirty="0" smtClean="0">
                <a:solidFill>
                  <a:srgbClr val="7030A0"/>
                </a:solidFill>
              </a:rPr>
              <a:t>I don’t need looking after. I can look after myself. Just stop getting involved in things that don’t concern you!</a:t>
            </a:r>
            <a:endParaRPr lang="en-GB" dirty="0">
              <a:solidFill>
                <a:srgbClr val="7030A0"/>
              </a:solidFill>
            </a:endParaRPr>
          </a:p>
          <a:p>
            <a:pPr marL="0" indent="0">
              <a:buNone/>
            </a:pPr>
            <a:r>
              <a:rPr lang="en-GB" dirty="0" smtClean="0">
                <a:solidFill>
                  <a:srgbClr val="002060"/>
                </a:solidFill>
              </a:rPr>
              <a:t> </a:t>
            </a:r>
          </a:p>
          <a:p>
            <a:pPr marL="0" indent="0">
              <a:buNone/>
            </a:pPr>
            <a:endParaRPr lang="en-GB" dirty="0">
              <a:solidFill>
                <a:srgbClr val="002060"/>
              </a:solidFill>
            </a:endParaRPr>
          </a:p>
        </p:txBody>
      </p:sp>
    </p:spTree>
    <p:extLst>
      <p:ext uri="{BB962C8B-B14F-4D97-AF65-F5344CB8AC3E}">
        <p14:creationId xmlns:p14="http://schemas.microsoft.com/office/powerpoint/2010/main" val="81949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GB" dirty="0"/>
          </a:p>
        </p:txBody>
      </p:sp>
      <p:sp>
        <p:nvSpPr>
          <p:cNvPr id="5" name="Subtitle 4"/>
          <p:cNvSpPr>
            <a:spLocks noGrp="1"/>
          </p:cNvSpPr>
          <p:nvPr>
            <p:ph type="subTitle" idx="1"/>
          </p:nvPr>
        </p:nvSpPr>
        <p:spPr/>
        <p:txBody>
          <a:bodyPr/>
          <a:lstStyle/>
          <a:p>
            <a:r>
              <a:rPr lang="en-GB" dirty="0" smtClean="0"/>
              <a:t>Lesson Three</a:t>
            </a:r>
            <a:endParaRPr lang="en-GB" dirty="0"/>
          </a:p>
        </p:txBody>
      </p:sp>
      <p:sp>
        <p:nvSpPr>
          <p:cNvPr id="7" name="Title 3"/>
          <p:cNvSpPr txBox="1">
            <a:spLocks/>
          </p:cNvSpPr>
          <p:nvPr/>
        </p:nvSpPr>
        <p:spPr>
          <a:xfrm>
            <a:off x="0" y="5613008"/>
            <a:ext cx="12192000" cy="1244991"/>
          </a:xfrm>
          <a:prstGeom prst="rect">
            <a:avLst/>
          </a:prstGeom>
          <a:solidFill>
            <a:srgbClr val="FF0000"/>
          </a:solidFill>
          <a:ln>
            <a:solidFill>
              <a:schemeClr val="bg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smtClean="0"/>
              <a:t>Today’s title is </a:t>
            </a:r>
            <a:r>
              <a:rPr lang="en-GB" sz="4000" i="1" u="sng" dirty="0" smtClean="0"/>
              <a:t>‘You look like a tree.’</a:t>
            </a:r>
            <a:endParaRPr lang="en-GB" sz="4000" i="1" u="sng" dirty="0"/>
          </a:p>
        </p:txBody>
      </p:sp>
      <p:pic>
        <p:nvPicPr>
          <p:cNvPr id="8" name="Picture 2" descr="http://i.ytimg.com/vi/iEX5g6c7ueE/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5613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676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371" y="365125"/>
            <a:ext cx="11509829" cy="1325563"/>
          </a:xfrm>
          <a:solidFill>
            <a:schemeClr val="tx1"/>
          </a:solidFill>
          <a:ln>
            <a:solidFill>
              <a:schemeClr val="bg1"/>
            </a:solidFill>
          </a:ln>
        </p:spPr>
        <p:txBody>
          <a:bodyPr>
            <a:normAutofit fontScale="90000"/>
          </a:bodyPr>
          <a:lstStyle/>
          <a:p>
            <a:r>
              <a:rPr lang="en-GB" dirty="0" smtClean="0">
                <a:solidFill>
                  <a:srgbClr val="7030A0"/>
                </a:solidFill>
              </a:rPr>
              <a:t>Think of the word ‘monster’. Mindmap everything you think of when you think of a monster.</a:t>
            </a:r>
            <a:endParaRPr lang="en-GB" dirty="0">
              <a:solidFill>
                <a:srgbClr val="7030A0"/>
              </a:solidFill>
            </a:endParaRPr>
          </a:p>
        </p:txBody>
      </p:sp>
      <p:sp>
        <p:nvSpPr>
          <p:cNvPr id="4" name="Oval 3"/>
          <p:cNvSpPr/>
          <p:nvPr/>
        </p:nvSpPr>
        <p:spPr>
          <a:xfrm>
            <a:off x="4005943" y="2656114"/>
            <a:ext cx="4383314" cy="2569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601029" y="3367314"/>
            <a:ext cx="3164114" cy="1107996"/>
          </a:xfrm>
          <a:prstGeom prst="rect">
            <a:avLst/>
          </a:prstGeom>
          <a:noFill/>
        </p:spPr>
        <p:txBody>
          <a:bodyPr wrap="square" rtlCol="0">
            <a:spAutoFit/>
          </a:bodyPr>
          <a:lstStyle/>
          <a:p>
            <a:r>
              <a:rPr lang="en-GB" sz="6600" dirty="0" smtClean="0"/>
              <a:t>Monster</a:t>
            </a:r>
            <a:endParaRPr lang="en-GB" sz="6600" dirty="0"/>
          </a:p>
        </p:txBody>
      </p:sp>
      <p:cxnSp>
        <p:nvCxnSpPr>
          <p:cNvPr id="7" name="Straight Connector 6"/>
          <p:cNvCxnSpPr>
            <a:stCxn id="4" idx="4"/>
          </p:cNvCxnSpPr>
          <p:nvPr/>
        </p:nvCxnSpPr>
        <p:spPr>
          <a:xfrm flipH="1">
            <a:off x="6168571" y="5225143"/>
            <a:ext cx="29029" cy="98697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997373" y="4677228"/>
            <a:ext cx="1161142" cy="50074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341914" y="4475310"/>
            <a:ext cx="863601" cy="74983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88343" y="2423886"/>
            <a:ext cx="1357087" cy="9434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8026400" y="2576058"/>
            <a:ext cx="1066799" cy="6606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4" idx="0"/>
          </p:cNvCxnSpPr>
          <p:nvPr/>
        </p:nvCxnSpPr>
        <p:spPr>
          <a:xfrm flipH="1">
            <a:off x="6197600" y="1770744"/>
            <a:ext cx="14515" cy="88537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402286" y="5657671"/>
            <a:ext cx="4789714" cy="1200329"/>
          </a:xfrm>
          <a:prstGeom prst="rect">
            <a:avLst/>
          </a:prstGeom>
          <a:solidFill>
            <a:schemeClr val="tx1"/>
          </a:solidFill>
          <a:ln>
            <a:solidFill>
              <a:srgbClr val="FF0000"/>
            </a:solidFill>
          </a:ln>
        </p:spPr>
        <p:txBody>
          <a:bodyPr wrap="square" rtlCol="0">
            <a:spAutoFit/>
          </a:bodyPr>
          <a:lstStyle/>
          <a:p>
            <a:r>
              <a:rPr lang="en-GB" sz="2400" dirty="0" smtClean="0">
                <a:solidFill>
                  <a:srgbClr val="7030A0"/>
                </a:solidFill>
              </a:rPr>
              <a:t>What is it that makes you think these things? Stories from your childhood? Games? Films? Books?</a:t>
            </a:r>
            <a:endParaRPr lang="en-GB" sz="2400" dirty="0">
              <a:solidFill>
                <a:srgbClr val="7030A0"/>
              </a:solidFill>
            </a:endParaRPr>
          </a:p>
        </p:txBody>
      </p:sp>
    </p:spTree>
    <p:extLst>
      <p:ext uri="{BB962C8B-B14F-4D97-AF65-F5344CB8AC3E}">
        <p14:creationId xmlns:p14="http://schemas.microsoft.com/office/powerpoint/2010/main" val="106861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782989"/>
          </a:xfrm>
          <a:solidFill>
            <a:schemeClr val="tx1"/>
          </a:solidFill>
          <a:ln>
            <a:solidFill>
              <a:schemeClr val="bg1"/>
            </a:solidFill>
          </a:ln>
        </p:spPr>
        <p:txBody>
          <a:bodyPr>
            <a:noAutofit/>
          </a:bodyPr>
          <a:lstStyle/>
          <a:p>
            <a:r>
              <a:rPr lang="en-GB" sz="4800" dirty="0" smtClean="0">
                <a:solidFill>
                  <a:srgbClr val="002060"/>
                </a:solidFill>
              </a:rPr>
              <a:t>Today we are going to read the chapter called </a:t>
            </a:r>
            <a:r>
              <a:rPr lang="en-GB" sz="4800" i="1" dirty="0" smtClean="0">
                <a:solidFill>
                  <a:srgbClr val="002060"/>
                </a:solidFill>
              </a:rPr>
              <a:t>Three Stories (Page 45)</a:t>
            </a:r>
            <a:endParaRPr lang="en-GB" sz="4800" dirty="0">
              <a:solidFill>
                <a:srgbClr val="002060"/>
              </a:solidFill>
            </a:endParaRPr>
          </a:p>
        </p:txBody>
      </p:sp>
      <p:sp>
        <p:nvSpPr>
          <p:cNvPr id="3" name="Content Placeholder 2"/>
          <p:cNvSpPr>
            <a:spLocks noGrp="1"/>
          </p:cNvSpPr>
          <p:nvPr>
            <p:ph idx="1"/>
          </p:nvPr>
        </p:nvSpPr>
        <p:spPr>
          <a:xfrm>
            <a:off x="838200" y="2598057"/>
            <a:ext cx="10515600" cy="3578906"/>
          </a:xfrm>
          <a:solidFill>
            <a:schemeClr val="tx1"/>
          </a:solidFill>
          <a:ln>
            <a:solidFill>
              <a:schemeClr val="bg1"/>
            </a:solidFill>
          </a:ln>
        </p:spPr>
        <p:txBody>
          <a:bodyPr>
            <a:normAutofit/>
          </a:bodyPr>
          <a:lstStyle/>
          <a:p>
            <a:pPr marL="0" indent="0">
              <a:buNone/>
            </a:pPr>
            <a:r>
              <a:rPr lang="en-GB" sz="4000" dirty="0" smtClean="0">
                <a:solidFill>
                  <a:srgbClr val="002060"/>
                </a:solidFill>
              </a:rPr>
              <a:t>Whilst we read, I want you to focus on how Conor behaves towards the Monster.</a:t>
            </a:r>
            <a:endParaRPr lang="en-GB" sz="4000" dirty="0">
              <a:solidFill>
                <a:srgbClr val="002060"/>
              </a:solidFill>
            </a:endParaRPr>
          </a:p>
        </p:txBody>
      </p:sp>
    </p:spTree>
    <p:extLst>
      <p:ext uri="{BB962C8B-B14F-4D97-AF65-F5344CB8AC3E}">
        <p14:creationId xmlns:p14="http://schemas.microsoft.com/office/powerpoint/2010/main" val="17796575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9786" y="292553"/>
            <a:ext cx="9437914" cy="1325563"/>
          </a:xfrm>
          <a:solidFill>
            <a:schemeClr val="tx1"/>
          </a:solidFill>
          <a:ln>
            <a:solidFill>
              <a:schemeClr val="bg1"/>
            </a:solidFill>
          </a:ln>
        </p:spPr>
        <p:txBody>
          <a:bodyPr/>
          <a:lstStyle/>
          <a:p>
            <a:pPr algn="ctr"/>
            <a:r>
              <a:rPr lang="en-GB" dirty="0" smtClean="0">
                <a:solidFill>
                  <a:srgbClr val="FF0000"/>
                </a:solidFill>
              </a:rPr>
              <a:t>PEE</a:t>
            </a:r>
            <a:endParaRPr lang="en-GB" dirty="0">
              <a:solidFill>
                <a:schemeClr val="accent6">
                  <a:lumMod val="50000"/>
                </a:schemeClr>
              </a:solidFill>
            </a:endParaRPr>
          </a:p>
        </p:txBody>
      </p:sp>
      <p:sp>
        <p:nvSpPr>
          <p:cNvPr id="3" name="Content Placeholder 2"/>
          <p:cNvSpPr>
            <a:spLocks noGrp="1"/>
          </p:cNvSpPr>
          <p:nvPr>
            <p:ph idx="1"/>
          </p:nvPr>
        </p:nvSpPr>
        <p:spPr>
          <a:xfrm>
            <a:off x="232229" y="1825624"/>
            <a:ext cx="11713028" cy="4792889"/>
          </a:xfrm>
          <a:solidFill>
            <a:schemeClr val="tx1"/>
          </a:solidFill>
          <a:ln>
            <a:solidFill>
              <a:schemeClr val="bg1"/>
            </a:solidFill>
          </a:ln>
        </p:spPr>
        <p:txBody>
          <a:bodyPr>
            <a:normAutofit/>
          </a:bodyPr>
          <a:lstStyle/>
          <a:p>
            <a:pPr marL="0" indent="0">
              <a:buNone/>
            </a:pPr>
            <a:r>
              <a:rPr lang="en-GB" dirty="0" smtClean="0">
                <a:solidFill>
                  <a:srgbClr val="002060"/>
                </a:solidFill>
              </a:rPr>
              <a:t>This term, we are going to develop our analytical skills, </a:t>
            </a:r>
            <a:r>
              <a:rPr lang="en-GB" dirty="0" smtClean="0">
                <a:solidFill>
                  <a:srgbClr val="002060"/>
                </a:solidFill>
              </a:rPr>
              <a:t>using PEE</a:t>
            </a:r>
            <a:endParaRPr lang="en-GB" dirty="0" smtClean="0">
              <a:solidFill>
                <a:srgbClr val="002060"/>
              </a:solidFill>
            </a:endParaRPr>
          </a:p>
          <a:p>
            <a:pPr marL="0" indent="0">
              <a:buNone/>
            </a:pPr>
            <a:endParaRPr lang="en-GB" dirty="0" smtClean="0">
              <a:solidFill>
                <a:srgbClr val="002060"/>
              </a:solidFill>
            </a:endParaRPr>
          </a:p>
          <a:p>
            <a:pPr marL="0" indent="0">
              <a:buNone/>
            </a:pPr>
            <a:r>
              <a:rPr lang="en-GB" b="1" i="1" dirty="0" smtClean="0">
                <a:solidFill>
                  <a:srgbClr val="002060"/>
                </a:solidFill>
              </a:rPr>
              <a:t>P – Point: what is your lead in sentence answering the paragraph</a:t>
            </a:r>
          </a:p>
          <a:p>
            <a:pPr marL="0" indent="0">
              <a:buNone/>
            </a:pPr>
            <a:r>
              <a:rPr lang="en-GB" b="1" i="1" dirty="0" smtClean="0">
                <a:solidFill>
                  <a:srgbClr val="002060"/>
                </a:solidFill>
              </a:rPr>
              <a:t>E – Use a quote (3-7 words) or paraphrase to support your point</a:t>
            </a:r>
          </a:p>
          <a:p>
            <a:pPr marL="0" indent="0">
              <a:buNone/>
            </a:pPr>
            <a:r>
              <a:rPr lang="en-GB" b="1" i="1" dirty="0" smtClean="0">
                <a:solidFill>
                  <a:srgbClr val="002060"/>
                </a:solidFill>
              </a:rPr>
              <a:t>E – Explain: develop your answer in 3-4 sentences explaining the EFFECT of the technique or point you are making.</a:t>
            </a:r>
            <a:endParaRPr lang="en-GB" b="1" i="1" dirty="0">
              <a:solidFill>
                <a:srgbClr val="002060"/>
              </a:solidFill>
            </a:endParaRPr>
          </a:p>
          <a:p>
            <a:pPr marL="0" indent="0">
              <a:buNone/>
            </a:pPr>
            <a:endParaRPr lang="en-GB" dirty="0">
              <a:solidFill>
                <a:srgbClr val="002060"/>
              </a:solidFill>
            </a:endParaRPr>
          </a:p>
        </p:txBody>
      </p:sp>
    </p:spTree>
    <p:extLst>
      <p:ext uri="{BB962C8B-B14F-4D97-AF65-F5344CB8AC3E}">
        <p14:creationId xmlns:p14="http://schemas.microsoft.com/office/powerpoint/2010/main" val="354674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11200"/>
            <a:ext cx="10515600" cy="5465763"/>
          </a:xfrm>
          <a:solidFill>
            <a:schemeClr val="tx1"/>
          </a:solidFill>
          <a:ln>
            <a:solidFill>
              <a:schemeClr val="bg1"/>
            </a:solidFill>
          </a:ln>
        </p:spPr>
        <p:txBody>
          <a:bodyPr>
            <a:normAutofit/>
          </a:bodyPr>
          <a:lstStyle/>
          <a:p>
            <a:pPr marL="0" indent="0">
              <a:buNone/>
            </a:pPr>
            <a:r>
              <a:rPr lang="en-GB" sz="5400" dirty="0" smtClean="0">
                <a:solidFill>
                  <a:srgbClr val="002060"/>
                </a:solidFill>
              </a:rPr>
              <a:t>How does Conor behave towards the Yew Tree Monster? What does this say about his state of mind?</a:t>
            </a:r>
          </a:p>
          <a:p>
            <a:pPr marL="0" indent="0">
              <a:buNone/>
            </a:pPr>
            <a:endParaRPr lang="en-GB" sz="5400" dirty="0">
              <a:solidFill>
                <a:srgbClr val="002060"/>
              </a:solidFill>
            </a:endParaRP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580320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809" y="137477"/>
            <a:ext cx="10515600" cy="1325563"/>
          </a:xfrm>
        </p:spPr>
        <p:txBody>
          <a:bodyPr>
            <a:normAutofit/>
          </a:bodyPr>
          <a:lstStyle/>
          <a:p>
            <a:r>
              <a:rPr lang="en-GB" sz="7200" u="sng" dirty="0" smtClean="0">
                <a:solidFill>
                  <a:schemeClr val="bg1"/>
                </a:solidFill>
              </a:rPr>
              <a:t>Context</a:t>
            </a:r>
            <a:endParaRPr lang="en-GB" sz="7200" u="sng" dirty="0">
              <a:solidFill>
                <a:schemeClr val="bg1"/>
              </a:solidFill>
            </a:endParaRPr>
          </a:p>
        </p:txBody>
      </p:sp>
      <p:sp>
        <p:nvSpPr>
          <p:cNvPr id="3" name="Content Placeholder 2"/>
          <p:cNvSpPr>
            <a:spLocks noGrp="1"/>
          </p:cNvSpPr>
          <p:nvPr>
            <p:ph idx="1"/>
          </p:nvPr>
        </p:nvSpPr>
        <p:spPr>
          <a:xfrm>
            <a:off x="168813" y="1463040"/>
            <a:ext cx="11873132" cy="5205046"/>
          </a:xfrm>
          <a:solidFill>
            <a:schemeClr val="tx1"/>
          </a:solidFill>
          <a:ln>
            <a:solidFill>
              <a:schemeClr val="bg1"/>
            </a:solidFill>
          </a:ln>
        </p:spPr>
        <p:txBody>
          <a:bodyPr>
            <a:normAutofit fontScale="92500" lnSpcReduction="10000"/>
          </a:bodyPr>
          <a:lstStyle/>
          <a:p>
            <a:r>
              <a:rPr lang="en-GB" i="1" dirty="0" smtClean="0">
                <a:solidFill>
                  <a:srgbClr val="002060"/>
                </a:solidFill>
              </a:rPr>
              <a:t>A Monster Calls </a:t>
            </a:r>
            <a:r>
              <a:rPr lang="en-GB" dirty="0" smtClean="0">
                <a:solidFill>
                  <a:srgbClr val="002060"/>
                </a:solidFill>
              </a:rPr>
              <a:t>is a novel written by an author called Patrick Ness which was published in 2011.</a:t>
            </a:r>
          </a:p>
          <a:p>
            <a:r>
              <a:rPr lang="en-GB" dirty="0" smtClean="0">
                <a:solidFill>
                  <a:srgbClr val="002060"/>
                </a:solidFill>
              </a:rPr>
              <a:t>The idea for the book was actually someone else’s, an author called </a:t>
            </a:r>
            <a:r>
              <a:rPr lang="en-GB" dirty="0" err="1" smtClean="0">
                <a:solidFill>
                  <a:srgbClr val="002060"/>
                </a:solidFill>
              </a:rPr>
              <a:t>Siobahn</a:t>
            </a:r>
            <a:r>
              <a:rPr lang="en-GB" dirty="0" smtClean="0">
                <a:solidFill>
                  <a:srgbClr val="002060"/>
                </a:solidFill>
              </a:rPr>
              <a:t> Dowd. Tragically, having started writing, Dowd passed away before she could write the rest.</a:t>
            </a:r>
          </a:p>
          <a:p>
            <a:r>
              <a:rPr lang="en-GB" dirty="0" smtClean="0">
                <a:solidFill>
                  <a:srgbClr val="002060"/>
                </a:solidFill>
              </a:rPr>
              <a:t>Patrick Ness was asked to complete the book.</a:t>
            </a:r>
          </a:p>
          <a:p>
            <a:r>
              <a:rPr lang="en-GB" dirty="0" smtClean="0">
                <a:solidFill>
                  <a:srgbClr val="002060"/>
                </a:solidFill>
              </a:rPr>
              <a:t>The Carnegie Medal is a prestigious literary award that annually recognises an outstanding new book for children or young adults, and the Greenaway Medal is </a:t>
            </a:r>
            <a:r>
              <a:rPr lang="en-GB" dirty="0">
                <a:solidFill>
                  <a:srgbClr val="002060"/>
                </a:solidFill>
              </a:rPr>
              <a:t>a British literary award that annually recognises </a:t>
            </a:r>
            <a:r>
              <a:rPr lang="en-GB" dirty="0" smtClean="0">
                <a:solidFill>
                  <a:srgbClr val="002060"/>
                </a:solidFill>
              </a:rPr>
              <a:t>distinguished </a:t>
            </a:r>
            <a:r>
              <a:rPr lang="en-GB" dirty="0">
                <a:solidFill>
                  <a:srgbClr val="002060"/>
                </a:solidFill>
              </a:rPr>
              <a:t>illustration in a book for </a:t>
            </a:r>
            <a:r>
              <a:rPr lang="en-GB" dirty="0" smtClean="0">
                <a:solidFill>
                  <a:srgbClr val="002060"/>
                </a:solidFill>
              </a:rPr>
              <a:t>children.</a:t>
            </a:r>
          </a:p>
          <a:p>
            <a:pPr marL="0" indent="0">
              <a:buNone/>
            </a:pPr>
            <a:r>
              <a:rPr lang="en-GB" dirty="0" smtClean="0">
                <a:solidFill>
                  <a:srgbClr val="002060"/>
                </a:solidFill>
              </a:rPr>
              <a:t>In 2012, </a:t>
            </a:r>
            <a:r>
              <a:rPr lang="en-GB" i="1" dirty="0" smtClean="0">
                <a:solidFill>
                  <a:srgbClr val="002060"/>
                </a:solidFill>
              </a:rPr>
              <a:t> A Monster Calls</a:t>
            </a:r>
            <a:r>
              <a:rPr lang="en-GB" dirty="0" smtClean="0">
                <a:solidFill>
                  <a:srgbClr val="002060"/>
                </a:solidFill>
              </a:rPr>
              <a:t> became the first book to win both awards.</a:t>
            </a:r>
          </a:p>
          <a:p>
            <a:r>
              <a:rPr lang="en-GB" dirty="0" smtClean="0">
                <a:solidFill>
                  <a:srgbClr val="002060"/>
                </a:solidFill>
              </a:rPr>
              <a:t>The story is set in present-day England, and is about a young boy named Conor who is battling with a  difficult truth, a truth that he must eventually come to terms with.</a:t>
            </a:r>
          </a:p>
          <a:p>
            <a:pPr marL="0" indent="0">
              <a:buNone/>
            </a:pPr>
            <a:endParaRPr lang="en-GB" i="1" dirty="0" smtClean="0">
              <a:solidFill>
                <a:srgbClr val="002060"/>
              </a:solidFill>
            </a:endParaRPr>
          </a:p>
          <a:p>
            <a:endParaRPr lang="en-GB" i="1" dirty="0">
              <a:solidFill>
                <a:srgbClr val="002060"/>
              </a:solidFill>
            </a:endParaRPr>
          </a:p>
        </p:txBody>
      </p:sp>
    </p:spTree>
    <p:extLst>
      <p:ext uri="{BB962C8B-B14F-4D97-AF65-F5344CB8AC3E}">
        <p14:creationId xmlns:p14="http://schemas.microsoft.com/office/powerpoint/2010/main" val="178651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5046"/>
          </a:xfrm>
          <a:solidFill>
            <a:schemeClr val="tx1"/>
          </a:solidFill>
          <a:ln>
            <a:solidFill>
              <a:schemeClr val="bg1"/>
            </a:solidFill>
          </a:ln>
        </p:spPr>
        <p:txBody>
          <a:bodyPr/>
          <a:lstStyle/>
          <a:p>
            <a:r>
              <a:rPr lang="en-GB" dirty="0" smtClean="0">
                <a:solidFill>
                  <a:srgbClr val="002060"/>
                </a:solidFill>
              </a:rPr>
              <a:t>Self Assessment </a:t>
            </a:r>
            <a:endParaRPr lang="en-GB" dirty="0">
              <a:solidFill>
                <a:srgbClr val="002060"/>
              </a:solidFill>
            </a:endParaRPr>
          </a:p>
        </p:txBody>
      </p:sp>
      <p:sp>
        <p:nvSpPr>
          <p:cNvPr id="3" name="Content Placeholder 2"/>
          <p:cNvSpPr>
            <a:spLocks noGrp="1"/>
          </p:cNvSpPr>
          <p:nvPr>
            <p:ph idx="1"/>
          </p:nvPr>
        </p:nvSpPr>
        <p:spPr>
          <a:xfrm>
            <a:off x="116114" y="1320801"/>
            <a:ext cx="11959772" cy="5413827"/>
          </a:xfrm>
          <a:solidFill>
            <a:schemeClr val="tx1"/>
          </a:solidFill>
          <a:ln>
            <a:solidFill>
              <a:schemeClr val="bg1"/>
            </a:solidFill>
          </a:ln>
        </p:spPr>
        <p:txBody>
          <a:bodyPr>
            <a:normAutofit/>
          </a:bodyPr>
          <a:lstStyle/>
          <a:p>
            <a:pPr marL="0" indent="0">
              <a:buNone/>
            </a:pPr>
            <a:r>
              <a:rPr lang="en-GB" dirty="0" smtClean="0">
                <a:solidFill>
                  <a:srgbClr val="002060"/>
                </a:solidFill>
              </a:rPr>
              <a:t>Read over your paragraph.</a:t>
            </a:r>
          </a:p>
          <a:p>
            <a:pPr marL="0" indent="0">
              <a:buNone/>
            </a:pPr>
            <a:endParaRPr lang="en-GB" dirty="0">
              <a:solidFill>
                <a:srgbClr val="002060"/>
              </a:solidFill>
            </a:endParaRPr>
          </a:p>
          <a:p>
            <a:pPr marL="0" indent="0">
              <a:buNone/>
            </a:pPr>
            <a:r>
              <a:rPr lang="en-GB" dirty="0" smtClean="0">
                <a:solidFill>
                  <a:srgbClr val="002060"/>
                </a:solidFill>
              </a:rPr>
              <a:t>Underline and annotate your work to show how you’ve used </a:t>
            </a:r>
            <a:r>
              <a:rPr lang="en-GB" dirty="0" smtClean="0">
                <a:solidFill>
                  <a:srgbClr val="002060"/>
                </a:solidFill>
              </a:rPr>
              <a:t>PEE to structure your answer.</a:t>
            </a:r>
            <a:endParaRPr lang="en-GB" dirty="0">
              <a:solidFill>
                <a:srgbClr val="002060"/>
              </a:solidFill>
            </a:endParaRPr>
          </a:p>
        </p:txBody>
      </p:sp>
    </p:spTree>
    <p:extLst>
      <p:ext uri="{BB962C8B-B14F-4D97-AF65-F5344CB8AC3E}">
        <p14:creationId xmlns:p14="http://schemas.microsoft.com/office/powerpoint/2010/main" val="2658667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5" name="Title 3"/>
          <p:cNvSpPr txBox="1">
            <a:spLocks/>
          </p:cNvSpPr>
          <p:nvPr/>
        </p:nvSpPr>
        <p:spPr>
          <a:xfrm>
            <a:off x="0" y="5613008"/>
            <a:ext cx="12192000" cy="1244991"/>
          </a:xfrm>
          <a:prstGeom prst="rect">
            <a:avLst/>
          </a:prstGeom>
          <a:solidFill>
            <a:srgbClr val="FF0000"/>
          </a:solidFill>
          <a:ln>
            <a:solidFill>
              <a:schemeClr val="bg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smtClean="0"/>
              <a:t>Today’s title is </a:t>
            </a:r>
            <a:r>
              <a:rPr lang="en-GB" sz="4000" i="1" u="sng" dirty="0" smtClean="0"/>
              <a:t>‘I’m never going to live with you.’</a:t>
            </a:r>
            <a:endParaRPr lang="en-GB" sz="4000" i="1" u="sng" dirty="0"/>
          </a:p>
        </p:txBody>
      </p:sp>
      <p:pic>
        <p:nvPicPr>
          <p:cNvPr id="6" name="Picture 2" descr="http://i.ytimg.com/vi/-RMZNXepj0c/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56130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529851" y="873457"/>
            <a:ext cx="3521122" cy="3170099"/>
          </a:xfrm>
          <a:prstGeom prst="rect">
            <a:avLst/>
          </a:prstGeom>
          <a:solidFill>
            <a:srgbClr val="FFFF00"/>
          </a:solidFill>
          <a:ln>
            <a:solidFill>
              <a:schemeClr val="bg1"/>
            </a:solidFill>
          </a:ln>
        </p:spPr>
        <p:txBody>
          <a:bodyPr wrap="square" rtlCol="0">
            <a:spAutoFit/>
          </a:bodyPr>
          <a:lstStyle/>
          <a:p>
            <a:r>
              <a:rPr lang="en-GB" sz="3200" u="sng" dirty="0" smtClean="0">
                <a:solidFill>
                  <a:schemeClr val="bg1"/>
                </a:solidFill>
              </a:rPr>
              <a:t>Register Task</a:t>
            </a:r>
          </a:p>
          <a:p>
            <a:r>
              <a:rPr lang="en-GB" sz="2400" dirty="0" smtClean="0">
                <a:solidFill>
                  <a:schemeClr val="bg1"/>
                </a:solidFill>
              </a:rPr>
              <a:t>Look at today’s title. Knowing what you do now about the story, who do you think says this quote and why? Answer in your exercise book underneath your date and title.</a:t>
            </a:r>
            <a:endParaRPr lang="en-GB" sz="2400" dirty="0">
              <a:solidFill>
                <a:schemeClr val="bg1"/>
              </a:solidFill>
            </a:endParaRPr>
          </a:p>
        </p:txBody>
      </p:sp>
    </p:spTree>
    <p:extLst>
      <p:ext uri="{BB962C8B-B14F-4D97-AF65-F5344CB8AC3E}">
        <p14:creationId xmlns:p14="http://schemas.microsoft.com/office/powerpoint/2010/main" val="28065617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a:ln>
            <a:solidFill>
              <a:schemeClr val="bg1"/>
            </a:solidFill>
          </a:ln>
        </p:spPr>
        <p:txBody>
          <a:bodyPr/>
          <a:lstStyle/>
          <a:p>
            <a:r>
              <a:rPr lang="en-GB" dirty="0" smtClean="0">
                <a:solidFill>
                  <a:srgbClr val="002060"/>
                </a:solidFill>
              </a:rPr>
              <a:t>Today we will read two chapters…</a:t>
            </a:r>
            <a:endParaRPr lang="en-GB" dirty="0">
              <a:solidFill>
                <a:srgbClr val="002060"/>
              </a:solidFill>
            </a:endParaRPr>
          </a:p>
        </p:txBody>
      </p:sp>
      <p:sp>
        <p:nvSpPr>
          <p:cNvPr id="3" name="Content Placeholder 2"/>
          <p:cNvSpPr>
            <a:spLocks noGrp="1"/>
          </p:cNvSpPr>
          <p:nvPr>
            <p:ph idx="1"/>
          </p:nvPr>
        </p:nvSpPr>
        <p:spPr>
          <a:solidFill>
            <a:schemeClr val="tx1"/>
          </a:solidFill>
          <a:ln>
            <a:solidFill>
              <a:schemeClr val="bg1"/>
            </a:solidFill>
          </a:ln>
        </p:spPr>
        <p:txBody>
          <a:bodyPr/>
          <a:lstStyle/>
          <a:p>
            <a:pPr marL="0" indent="0">
              <a:buNone/>
            </a:pPr>
            <a:r>
              <a:rPr lang="en-GB" dirty="0" smtClean="0">
                <a:solidFill>
                  <a:srgbClr val="002060"/>
                </a:solidFill>
              </a:rPr>
              <a:t>They are called </a:t>
            </a:r>
            <a:r>
              <a:rPr lang="en-GB" i="1" dirty="0" smtClean="0">
                <a:solidFill>
                  <a:srgbClr val="002060"/>
                </a:solidFill>
              </a:rPr>
              <a:t>Grandma (P.55) </a:t>
            </a:r>
            <a:r>
              <a:rPr lang="en-GB" dirty="0" smtClean="0">
                <a:solidFill>
                  <a:srgbClr val="002060"/>
                </a:solidFill>
              </a:rPr>
              <a:t>and </a:t>
            </a:r>
            <a:r>
              <a:rPr lang="en-GB" i="1" dirty="0" smtClean="0">
                <a:solidFill>
                  <a:srgbClr val="002060"/>
                </a:solidFill>
              </a:rPr>
              <a:t>The Wildness of Stories (P.63)</a:t>
            </a:r>
          </a:p>
          <a:p>
            <a:pPr marL="0" indent="0">
              <a:buNone/>
            </a:pPr>
            <a:endParaRPr lang="en-GB" i="1" dirty="0">
              <a:solidFill>
                <a:srgbClr val="002060"/>
              </a:solidFill>
            </a:endParaRPr>
          </a:p>
          <a:p>
            <a:pPr marL="0" indent="0">
              <a:buNone/>
            </a:pPr>
            <a:r>
              <a:rPr lang="en-GB" i="1" dirty="0" smtClean="0">
                <a:solidFill>
                  <a:srgbClr val="002060"/>
                </a:solidFill>
              </a:rPr>
              <a:t>As we read the two chapters, think about the following questions:</a:t>
            </a:r>
          </a:p>
          <a:p>
            <a:r>
              <a:rPr lang="en-GB" i="1" dirty="0" smtClean="0">
                <a:solidFill>
                  <a:srgbClr val="002060"/>
                </a:solidFill>
              </a:rPr>
              <a:t>Are there any examples of repetition?</a:t>
            </a:r>
          </a:p>
          <a:p>
            <a:r>
              <a:rPr lang="en-GB" i="1" dirty="0" smtClean="0">
                <a:solidFill>
                  <a:srgbClr val="002060"/>
                </a:solidFill>
              </a:rPr>
              <a:t>What is Grandma’s role in the story?</a:t>
            </a:r>
          </a:p>
          <a:p>
            <a:r>
              <a:rPr lang="en-GB" i="1" dirty="0" smtClean="0">
                <a:solidFill>
                  <a:srgbClr val="002060"/>
                </a:solidFill>
              </a:rPr>
              <a:t>Is she a typical Grandma?</a:t>
            </a:r>
          </a:p>
          <a:p>
            <a:r>
              <a:rPr lang="en-GB" i="1" dirty="0" smtClean="0">
                <a:solidFill>
                  <a:srgbClr val="002060"/>
                </a:solidFill>
              </a:rPr>
              <a:t>What is the role of the tree?</a:t>
            </a:r>
          </a:p>
          <a:p>
            <a:endParaRPr lang="en-GB" dirty="0">
              <a:solidFill>
                <a:srgbClr val="002060"/>
              </a:solidFill>
            </a:endParaRPr>
          </a:p>
        </p:txBody>
      </p:sp>
    </p:spTree>
    <p:extLst>
      <p:ext uri="{BB962C8B-B14F-4D97-AF65-F5344CB8AC3E}">
        <p14:creationId xmlns:p14="http://schemas.microsoft.com/office/powerpoint/2010/main" val="60080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4049486" cy="783770"/>
          </a:xfrm>
          <a:solidFill>
            <a:schemeClr val="tx1"/>
          </a:solidFill>
          <a:ln>
            <a:solidFill>
              <a:schemeClr val="bg1"/>
            </a:solidFill>
          </a:ln>
        </p:spPr>
        <p:txBody>
          <a:bodyPr/>
          <a:lstStyle/>
          <a:p>
            <a:r>
              <a:rPr lang="en-GB" dirty="0" smtClean="0">
                <a:solidFill>
                  <a:srgbClr val="002060"/>
                </a:solidFill>
              </a:rPr>
              <a:t>Character Study</a:t>
            </a:r>
            <a:endParaRPr lang="en-GB" dirty="0">
              <a:solidFill>
                <a:srgbClr val="002060"/>
              </a:solidFill>
            </a:endParaRPr>
          </a:p>
        </p:txBody>
      </p:sp>
      <p:sp>
        <p:nvSpPr>
          <p:cNvPr id="3" name="Content Placeholder 2"/>
          <p:cNvSpPr>
            <a:spLocks noGrp="1"/>
          </p:cNvSpPr>
          <p:nvPr>
            <p:ph idx="1"/>
          </p:nvPr>
        </p:nvSpPr>
        <p:spPr>
          <a:xfrm>
            <a:off x="0" y="783772"/>
            <a:ext cx="8588829" cy="4858272"/>
          </a:xfrm>
          <a:solidFill>
            <a:schemeClr val="tx1"/>
          </a:solidFill>
          <a:ln>
            <a:solidFill>
              <a:schemeClr val="bg1"/>
            </a:solidFill>
          </a:ln>
        </p:spPr>
        <p:txBody>
          <a:bodyPr>
            <a:normAutofit lnSpcReduction="10000"/>
          </a:bodyPr>
          <a:lstStyle/>
          <a:p>
            <a:pPr marL="0" indent="0">
              <a:buNone/>
            </a:pPr>
            <a:r>
              <a:rPr lang="en-GB" sz="2400" dirty="0" smtClean="0">
                <a:solidFill>
                  <a:srgbClr val="002060"/>
                </a:solidFill>
              </a:rPr>
              <a:t>In every story, book, film or play, you have a variety of characters. Four types of characters are:</a:t>
            </a:r>
          </a:p>
          <a:p>
            <a:r>
              <a:rPr lang="en-GB" sz="2400" b="1" dirty="0" smtClean="0">
                <a:solidFill>
                  <a:srgbClr val="002060"/>
                </a:solidFill>
              </a:rPr>
              <a:t>Protagonist</a:t>
            </a:r>
            <a:r>
              <a:rPr lang="en-GB" sz="2400" dirty="0" smtClean="0">
                <a:solidFill>
                  <a:srgbClr val="002060"/>
                </a:solidFill>
              </a:rPr>
              <a:t> – The main character in the story. He or she (or they) is faced with a conflict that must be resolved.</a:t>
            </a:r>
          </a:p>
          <a:p>
            <a:r>
              <a:rPr lang="en-GB" sz="2400" b="1" dirty="0" smtClean="0">
                <a:solidFill>
                  <a:srgbClr val="7030A0"/>
                </a:solidFill>
              </a:rPr>
              <a:t>Antagonist</a:t>
            </a:r>
            <a:r>
              <a:rPr lang="en-GB" sz="2400" dirty="0" smtClean="0">
                <a:solidFill>
                  <a:srgbClr val="7030A0"/>
                </a:solidFill>
              </a:rPr>
              <a:t> – The antagonist is the character(s) (or situation) that represents the opposition against which the protagonist must contend. In other words, the antagonist is an obstacle that the protagonist must overcome.</a:t>
            </a:r>
          </a:p>
          <a:p>
            <a:r>
              <a:rPr lang="en-GB" sz="2400" b="1" dirty="0" smtClean="0">
                <a:solidFill>
                  <a:srgbClr val="002060"/>
                </a:solidFill>
              </a:rPr>
              <a:t>Supporting</a:t>
            </a:r>
            <a:r>
              <a:rPr lang="en-GB" sz="2400" dirty="0" smtClean="0">
                <a:solidFill>
                  <a:srgbClr val="002060"/>
                </a:solidFill>
              </a:rPr>
              <a:t> – serve to complement the  major characters and help move the plot event forward.</a:t>
            </a:r>
          </a:p>
          <a:p>
            <a:r>
              <a:rPr lang="en-GB" sz="2400" b="1" dirty="0" smtClean="0">
                <a:solidFill>
                  <a:srgbClr val="7030A0"/>
                </a:solidFill>
              </a:rPr>
              <a:t>Symbolic</a:t>
            </a:r>
            <a:r>
              <a:rPr lang="en-GB" sz="2400" dirty="0" smtClean="0">
                <a:solidFill>
                  <a:srgbClr val="7030A0"/>
                </a:solidFill>
              </a:rPr>
              <a:t> – a symbolic character is any major or minor character whose very existence represents some major idea or aspect of society.</a:t>
            </a:r>
          </a:p>
          <a:p>
            <a:pPr marL="0" indent="0">
              <a:buNone/>
            </a:pPr>
            <a:endParaRPr lang="en-GB" sz="2400" dirty="0">
              <a:solidFill>
                <a:srgbClr val="002060"/>
              </a:solidFill>
            </a:endParaRPr>
          </a:p>
        </p:txBody>
      </p:sp>
      <p:sp>
        <p:nvSpPr>
          <p:cNvPr id="4" name="TextBox 3"/>
          <p:cNvSpPr txBox="1"/>
          <p:nvPr/>
        </p:nvSpPr>
        <p:spPr>
          <a:xfrm>
            <a:off x="8588829" y="9733"/>
            <a:ext cx="3603171" cy="5632311"/>
          </a:xfrm>
          <a:prstGeom prst="rect">
            <a:avLst/>
          </a:prstGeom>
          <a:solidFill>
            <a:schemeClr val="tx1"/>
          </a:solidFill>
          <a:ln>
            <a:solidFill>
              <a:schemeClr val="bg1"/>
            </a:solidFill>
          </a:ln>
        </p:spPr>
        <p:txBody>
          <a:bodyPr wrap="square" rtlCol="0">
            <a:spAutoFit/>
          </a:bodyPr>
          <a:lstStyle/>
          <a:p>
            <a:r>
              <a:rPr lang="en-GB" sz="2400" dirty="0" smtClean="0">
                <a:solidFill>
                  <a:schemeClr val="accent6">
                    <a:lumMod val="50000"/>
                  </a:schemeClr>
                </a:solidFill>
              </a:rPr>
              <a:t>Characters in stories also have particular </a:t>
            </a:r>
            <a:r>
              <a:rPr lang="en-GB" sz="2400" dirty="0" smtClean="0">
                <a:solidFill>
                  <a:srgbClr val="FF0000"/>
                </a:solidFill>
              </a:rPr>
              <a:t>traits</a:t>
            </a:r>
            <a:r>
              <a:rPr lang="en-GB" sz="2400" dirty="0" smtClean="0">
                <a:solidFill>
                  <a:schemeClr val="accent6">
                    <a:lumMod val="50000"/>
                  </a:schemeClr>
                </a:solidFill>
              </a:rPr>
              <a:t>. A trait is a distinguishing </a:t>
            </a:r>
            <a:r>
              <a:rPr lang="en-GB" sz="2400" dirty="0">
                <a:solidFill>
                  <a:schemeClr val="accent6">
                    <a:lumMod val="50000"/>
                  </a:schemeClr>
                </a:solidFill>
              </a:rPr>
              <a:t>quality or </a:t>
            </a:r>
            <a:r>
              <a:rPr lang="en-GB" sz="2400" dirty="0" smtClean="0">
                <a:solidFill>
                  <a:schemeClr val="accent6">
                    <a:lumMod val="50000"/>
                  </a:schemeClr>
                </a:solidFill>
              </a:rPr>
              <a:t>characteristic that usually belongs to one or more characters.</a:t>
            </a:r>
          </a:p>
          <a:p>
            <a:r>
              <a:rPr lang="en-GB" sz="2400" dirty="0" smtClean="0">
                <a:solidFill>
                  <a:schemeClr val="accent6">
                    <a:lumMod val="50000"/>
                  </a:schemeClr>
                </a:solidFill>
              </a:rPr>
              <a:t>When you write your own story, you will need to decide what </a:t>
            </a:r>
            <a:r>
              <a:rPr lang="en-GB" sz="2400" dirty="0" smtClean="0">
                <a:solidFill>
                  <a:srgbClr val="FF0000"/>
                </a:solidFill>
              </a:rPr>
              <a:t>traits</a:t>
            </a:r>
            <a:r>
              <a:rPr lang="en-GB" sz="2400" dirty="0" smtClean="0">
                <a:solidFill>
                  <a:schemeClr val="accent6">
                    <a:lumMod val="50000"/>
                  </a:schemeClr>
                </a:solidFill>
              </a:rPr>
              <a:t> you want your characters to have. </a:t>
            </a:r>
          </a:p>
          <a:p>
            <a:r>
              <a:rPr lang="en-GB" sz="2400" dirty="0" smtClean="0">
                <a:solidFill>
                  <a:schemeClr val="accent6">
                    <a:lumMod val="50000"/>
                  </a:schemeClr>
                </a:solidFill>
              </a:rPr>
              <a:t>Can anyone think of any famous characters from books or films, and what their </a:t>
            </a:r>
            <a:r>
              <a:rPr lang="en-GB" sz="2400" dirty="0" smtClean="0">
                <a:solidFill>
                  <a:srgbClr val="FF0000"/>
                </a:solidFill>
              </a:rPr>
              <a:t>traits</a:t>
            </a:r>
            <a:r>
              <a:rPr lang="en-GB" sz="2400" dirty="0" smtClean="0">
                <a:solidFill>
                  <a:schemeClr val="accent6">
                    <a:lumMod val="50000"/>
                  </a:schemeClr>
                </a:solidFill>
              </a:rPr>
              <a:t> might be?</a:t>
            </a:r>
          </a:p>
        </p:txBody>
      </p:sp>
      <p:sp>
        <p:nvSpPr>
          <p:cNvPr id="5" name="TextBox 4"/>
          <p:cNvSpPr txBox="1"/>
          <p:nvPr/>
        </p:nvSpPr>
        <p:spPr>
          <a:xfrm>
            <a:off x="0" y="5661210"/>
            <a:ext cx="12192000" cy="1015663"/>
          </a:xfrm>
          <a:prstGeom prst="rect">
            <a:avLst/>
          </a:prstGeom>
          <a:solidFill>
            <a:srgbClr val="FFFF00"/>
          </a:solidFill>
          <a:ln>
            <a:solidFill>
              <a:schemeClr val="bg1"/>
            </a:solidFill>
          </a:ln>
        </p:spPr>
        <p:txBody>
          <a:bodyPr wrap="square" rtlCol="0">
            <a:spAutoFit/>
          </a:bodyPr>
          <a:lstStyle/>
          <a:p>
            <a:r>
              <a:rPr lang="en-GB" sz="2000" b="1" dirty="0" smtClean="0">
                <a:solidFill>
                  <a:schemeClr val="bg1">
                    <a:lumMod val="95000"/>
                    <a:lumOff val="5000"/>
                  </a:schemeClr>
                </a:solidFill>
              </a:rPr>
              <a:t>Task</a:t>
            </a:r>
            <a:r>
              <a:rPr lang="en-GB" sz="2000" dirty="0" smtClean="0">
                <a:solidFill>
                  <a:schemeClr val="bg1">
                    <a:lumMod val="95000"/>
                    <a:lumOff val="5000"/>
                  </a:schemeClr>
                </a:solidFill>
              </a:rPr>
              <a:t> – Copy the grid and completing profiles for the characters we’ve met so far. Decide on what </a:t>
            </a:r>
            <a:r>
              <a:rPr lang="en-GB" sz="2000" dirty="0" smtClean="0">
                <a:solidFill>
                  <a:srgbClr val="FF0000"/>
                </a:solidFill>
              </a:rPr>
              <a:t>type of character </a:t>
            </a:r>
            <a:r>
              <a:rPr lang="en-GB" sz="2000" dirty="0" smtClean="0">
                <a:solidFill>
                  <a:schemeClr val="bg1">
                    <a:lumMod val="95000"/>
                    <a:lumOff val="5000"/>
                  </a:schemeClr>
                </a:solidFill>
              </a:rPr>
              <a:t>they are, what </a:t>
            </a:r>
            <a:r>
              <a:rPr lang="en-GB" sz="2000" dirty="0" smtClean="0">
                <a:solidFill>
                  <a:srgbClr val="FF0000"/>
                </a:solidFill>
              </a:rPr>
              <a:t>character traits </a:t>
            </a:r>
            <a:r>
              <a:rPr lang="en-GB" sz="2000" dirty="0" smtClean="0">
                <a:solidFill>
                  <a:schemeClr val="bg1">
                    <a:lumMod val="95000"/>
                    <a:lumOff val="5000"/>
                  </a:schemeClr>
                </a:solidFill>
              </a:rPr>
              <a:t>they have and finally, find </a:t>
            </a:r>
            <a:r>
              <a:rPr lang="en-GB" sz="2000" dirty="0" smtClean="0">
                <a:solidFill>
                  <a:srgbClr val="FF0000"/>
                </a:solidFill>
              </a:rPr>
              <a:t>evidence</a:t>
            </a:r>
            <a:r>
              <a:rPr lang="en-GB" sz="2000" dirty="0" smtClean="0">
                <a:solidFill>
                  <a:schemeClr val="bg1">
                    <a:lumMod val="95000"/>
                    <a:lumOff val="5000"/>
                  </a:schemeClr>
                </a:solidFill>
              </a:rPr>
              <a:t> from the chapters we’ve read to justify your decisions (make sure you include page numbers!)</a:t>
            </a:r>
            <a:endParaRPr lang="en-GB" sz="2000" dirty="0">
              <a:solidFill>
                <a:schemeClr val="bg1">
                  <a:lumMod val="95000"/>
                  <a:lumOff val="5000"/>
                </a:schemeClr>
              </a:solidFill>
            </a:endParaRPr>
          </a:p>
        </p:txBody>
      </p:sp>
    </p:spTree>
    <p:extLst>
      <p:ext uri="{BB962C8B-B14F-4D97-AF65-F5344CB8AC3E}">
        <p14:creationId xmlns:p14="http://schemas.microsoft.com/office/powerpoint/2010/main" val="174503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63865977"/>
              </p:ext>
            </p:extLst>
          </p:nvPr>
        </p:nvGraphicFramePr>
        <p:xfrm>
          <a:off x="908879" y="850505"/>
          <a:ext cx="10351590" cy="5177893"/>
        </p:xfrm>
        <a:graphic>
          <a:graphicData uri="http://schemas.openxmlformats.org/drawingml/2006/table">
            <a:tbl>
              <a:tblPr firstRow="1" bandRow="1">
                <a:tableStyleId>{5C22544A-7EE6-4342-B048-85BDC9FD1C3A}</a:tableStyleId>
              </a:tblPr>
              <a:tblGrid>
                <a:gridCol w="3450530">
                  <a:extLst>
                    <a:ext uri="{9D8B030D-6E8A-4147-A177-3AD203B41FA5}">
                      <a16:colId xmlns:a16="http://schemas.microsoft.com/office/drawing/2014/main" val="20000"/>
                    </a:ext>
                  </a:extLst>
                </a:gridCol>
                <a:gridCol w="3450530">
                  <a:extLst>
                    <a:ext uri="{9D8B030D-6E8A-4147-A177-3AD203B41FA5}">
                      <a16:colId xmlns:a16="http://schemas.microsoft.com/office/drawing/2014/main" val="20001"/>
                    </a:ext>
                  </a:extLst>
                </a:gridCol>
                <a:gridCol w="3450530">
                  <a:extLst>
                    <a:ext uri="{9D8B030D-6E8A-4147-A177-3AD203B41FA5}">
                      <a16:colId xmlns:a16="http://schemas.microsoft.com/office/drawing/2014/main" val="20002"/>
                    </a:ext>
                  </a:extLst>
                </a:gridCol>
              </a:tblGrid>
              <a:tr h="1456915">
                <a:tc>
                  <a:txBody>
                    <a:bodyPr/>
                    <a:lstStyle/>
                    <a:p>
                      <a:r>
                        <a:rPr lang="en-GB" dirty="0" smtClean="0"/>
                        <a:t>Name</a:t>
                      </a:r>
                      <a:endParaRPr lang="en-GB" dirty="0"/>
                    </a:p>
                  </a:txBody>
                  <a:tcPr/>
                </a:tc>
                <a:tc>
                  <a:txBody>
                    <a:bodyPr/>
                    <a:lstStyle/>
                    <a:p>
                      <a:r>
                        <a:rPr lang="en-GB" dirty="0" smtClean="0"/>
                        <a:t>Adjective to describe</a:t>
                      </a:r>
                      <a:r>
                        <a:rPr lang="en-GB" baseline="0" dirty="0" smtClean="0"/>
                        <a:t> the character</a:t>
                      </a:r>
                      <a:endParaRPr lang="en-GB" dirty="0"/>
                    </a:p>
                  </a:txBody>
                  <a:tcPr/>
                </a:tc>
                <a:tc>
                  <a:txBody>
                    <a:bodyPr/>
                    <a:lstStyle/>
                    <a:p>
                      <a:r>
                        <a:rPr lang="en-GB" dirty="0" smtClean="0"/>
                        <a:t>Evidence from the book</a:t>
                      </a:r>
                      <a:endParaRPr lang="en-GB" dirty="0"/>
                    </a:p>
                  </a:txBody>
                  <a:tcPr/>
                </a:tc>
                <a:extLst>
                  <a:ext uri="{0D108BD9-81ED-4DB2-BD59-A6C34878D82A}">
                    <a16:rowId xmlns:a16="http://schemas.microsoft.com/office/drawing/2014/main" val="10000"/>
                  </a:ext>
                </a:extLst>
              </a:tr>
              <a:tr h="844086">
                <a:tc>
                  <a:txBody>
                    <a:bodyPr/>
                    <a:lstStyle/>
                    <a:p>
                      <a:r>
                        <a:rPr lang="en-GB" dirty="0" err="1" smtClean="0"/>
                        <a:t>Conor</a:t>
                      </a:r>
                      <a:endParaRPr lang="en-GB" dirty="0"/>
                    </a:p>
                  </a:txBody>
                  <a:tcPr/>
                </a:tc>
                <a:tc>
                  <a:txBody>
                    <a:bodyPr/>
                    <a:lstStyle/>
                    <a:p>
                      <a:r>
                        <a:rPr lang="en-GB" dirty="0" smtClean="0"/>
                        <a:t>Helpful</a:t>
                      </a:r>
                      <a:r>
                        <a:rPr lang="en-GB" baseline="0" dirty="0" smtClean="0"/>
                        <a:t> </a:t>
                      </a:r>
                      <a:endParaRPr lang="en-GB" dirty="0"/>
                    </a:p>
                  </a:txBody>
                  <a:tcPr/>
                </a:tc>
                <a:tc>
                  <a:txBody>
                    <a:bodyPr/>
                    <a:lstStyle/>
                    <a:p>
                      <a:r>
                        <a:rPr lang="en-GB" dirty="0" smtClean="0"/>
                        <a:t>‘Then he got a load of sheets going in the washer that</a:t>
                      </a:r>
                      <a:r>
                        <a:rPr lang="en-GB" baseline="0" dirty="0" smtClean="0"/>
                        <a:t> he’d hang out on the line when he got back from school.’</a:t>
                      </a:r>
                      <a:endParaRPr lang="en-GB" dirty="0"/>
                    </a:p>
                  </a:txBody>
                  <a:tcPr/>
                </a:tc>
                <a:extLst>
                  <a:ext uri="{0D108BD9-81ED-4DB2-BD59-A6C34878D82A}">
                    <a16:rowId xmlns:a16="http://schemas.microsoft.com/office/drawing/2014/main" val="10001"/>
                  </a:ext>
                </a:extLst>
              </a:tr>
              <a:tr h="844086">
                <a:tc>
                  <a:txBody>
                    <a:bodyPr/>
                    <a:lstStyle/>
                    <a:p>
                      <a:r>
                        <a:rPr lang="en-GB" dirty="0" err="1" smtClean="0"/>
                        <a:t>Conor</a:t>
                      </a:r>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844086">
                <a:tc>
                  <a:txBody>
                    <a:bodyPr/>
                    <a:lstStyle/>
                    <a:p>
                      <a:r>
                        <a:rPr lang="en-GB" dirty="0" err="1" smtClean="0"/>
                        <a:t>Conor’s</a:t>
                      </a:r>
                      <a:r>
                        <a:rPr lang="en-GB" dirty="0" smtClean="0"/>
                        <a:t> Mum</a:t>
                      </a:r>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3"/>
                  </a:ext>
                </a:extLst>
              </a:tr>
              <a:tr h="844086">
                <a:tc>
                  <a:txBody>
                    <a:bodyPr/>
                    <a:lstStyle/>
                    <a:p>
                      <a:r>
                        <a:rPr lang="en-GB" dirty="0" err="1" smtClean="0"/>
                        <a:t>Conor’s</a:t>
                      </a:r>
                      <a:r>
                        <a:rPr lang="en-GB" dirty="0" smtClean="0"/>
                        <a:t> Mum</a:t>
                      </a:r>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29519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a:ln>
            <a:solidFill>
              <a:schemeClr val="bg1"/>
            </a:solidFill>
          </a:ln>
        </p:spPr>
        <p:txBody>
          <a:bodyPr/>
          <a:lstStyle/>
          <a:p>
            <a:r>
              <a:rPr lang="en-GB" dirty="0" smtClean="0">
                <a:solidFill>
                  <a:schemeClr val="bg1"/>
                </a:solidFill>
              </a:rPr>
              <a:t>Final task - Predictions</a:t>
            </a:r>
            <a:endParaRPr lang="en-GB" dirty="0">
              <a:solidFill>
                <a:schemeClr val="bg1"/>
              </a:solidFill>
            </a:endParaRPr>
          </a:p>
        </p:txBody>
      </p:sp>
      <p:sp>
        <p:nvSpPr>
          <p:cNvPr id="3" name="Content Placeholder 2"/>
          <p:cNvSpPr>
            <a:spLocks noGrp="1"/>
          </p:cNvSpPr>
          <p:nvPr>
            <p:ph idx="1"/>
          </p:nvPr>
        </p:nvSpPr>
        <p:spPr>
          <a:xfrm>
            <a:off x="838200" y="1825625"/>
            <a:ext cx="10515600" cy="3005682"/>
          </a:xfrm>
          <a:solidFill>
            <a:schemeClr val="tx1"/>
          </a:solidFill>
          <a:ln>
            <a:solidFill>
              <a:schemeClr val="bg1"/>
            </a:solidFill>
          </a:ln>
        </p:spPr>
        <p:txBody>
          <a:bodyPr>
            <a:normAutofit/>
          </a:bodyPr>
          <a:lstStyle/>
          <a:p>
            <a:pPr marL="0" indent="0">
              <a:buNone/>
            </a:pPr>
            <a:endParaRPr lang="en-GB" dirty="0" smtClean="0">
              <a:solidFill>
                <a:srgbClr val="002060"/>
              </a:solidFill>
            </a:endParaRPr>
          </a:p>
          <a:p>
            <a:pPr marL="0" indent="0">
              <a:buNone/>
            </a:pPr>
            <a:r>
              <a:rPr lang="en-GB" dirty="0" smtClean="0">
                <a:solidFill>
                  <a:srgbClr val="002060"/>
                </a:solidFill>
              </a:rPr>
              <a:t>The monster has told Conor that it will tell him THREE stories.</a:t>
            </a:r>
          </a:p>
          <a:p>
            <a:pPr marL="0" indent="0">
              <a:buNone/>
            </a:pPr>
            <a:endParaRPr lang="en-GB" dirty="0">
              <a:solidFill>
                <a:srgbClr val="002060"/>
              </a:solidFill>
            </a:endParaRPr>
          </a:p>
          <a:p>
            <a:pPr marL="0" indent="0">
              <a:buNone/>
            </a:pPr>
            <a:r>
              <a:rPr lang="en-GB" dirty="0" smtClean="0">
                <a:solidFill>
                  <a:srgbClr val="002060"/>
                </a:solidFill>
              </a:rPr>
              <a:t>What do you think they will be about, and what do you think the significance of the stories will be?</a:t>
            </a:r>
            <a:endParaRPr lang="en-GB" dirty="0">
              <a:solidFill>
                <a:srgbClr val="002060"/>
              </a:solidFill>
            </a:endParaRPr>
          </a:p>
        </p:txBody>
      </p:sp>
    </p:spTree>
    <p:extLst>
      <p:ext uri="{BB962C8B-B14F-4D97-AF65-F5344CB8AC3E}">
        <p14:creationId xmlns:p14="http://schemas.microsoft.com/office/powerpoint/2010/main" val="2873283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cdn1.sciencefiction.com/wp-content/uploads/2014/03/amonstercal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56130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229600" y="298125"/>
            <a:ext cx="3662149" cy="5016758"/>
          </a:xfrm>
          <a:prstGeom prst="rect">
            <a:avLst/>
          </a:prstGeom>
          <a:solidFill>
            <a:srgbClr val="FFFF00"/>
          </a:solidFill>
          <a:ln>
            <a:solidFill>
              <a:schemeClr val="bg1"/>
            </a:solidFill>
          </a:ln>
        </p:spPr>
        <p:txBody>
          <a:bodyPr wrap="square" rtlCol="0">
            <a:spAutoFit/>
          </a:bodyPr>
          <a:lstStyle/>
          <a:p>
            <a:r>
              <a:rPr lang="en-GB" sz="3200" u="sng" dirty="0" smtClean="0">
                <a:solidFill>
                  <a:schemeClr val="bg1"/>
                </a:solidFill>
              </a:rPr>
              <a:t>Register Task</a:t>
            </a:r>
          </a:p>
          <a:p>
            <a:r>
              <a:rPr lang="en-GB" sz="2400" dirty="0" smtClean="0">
                <a:solidFill>
                  <a:schemeClr val="bg1"/>
                </a:solidFill>
              </a:rPr>
              <a:t>Having encountered the tree monster several times now, do you think that it is real, or Conor’s imagination, and, do you think it is in the story to help or harm Conor?</a:t>
            </a:r>
          </a:p>
          <a:p>
            <a:r>
              <a:rPr lang="en-GB" sz="2400" dirty="0" smtClean="0">
                <a:solidFill>
                  <a:schemeClr val="bg1"/>
                </a:solidFill>
              </a:rPr>
              <a:t>Think about the types of things it says, the type of things it does, and the way it is presented in the actual book.</a:t>
            </a:r>
            <a:endParaRPr lang="en-GB" sz="2400" dirty="0">
              <a:solidFill>
                <a:schemeClr val="bg1"/>
              </a:solidFill>
            </a:endParaRPr>
          </a:p>
        </p:txBody>
      </p:sp>
      <p:sp>
        <p:nvSpPr>
          <p:cNvPr id="8" name="Title 3"/>
          <p:cNvSpPr txBox="1">
            <a:spLocks/>
          </p:cNvSpPr>
          <p:nvPr/>
        </p:nvSpPr>
        <p:spPr>
          <a:xfrm>
            <a:off x="0" y="5613008"/>
            <a:ext cx="12192000" cy="1244991"/>
          </a:xfrm>
          <a:prstGeom prst="rect">
            <a:avLst/>
          </a:prstGeom>
          <a:solidFill>
            <a:srgbClr val="FF0000"/>
          </a:solidFill>
          <a:ln>
            <a:solidFill>
              <a:schemeClr val="bg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smtClean="0"/>
              <a:t>Today’s title is </a:t>
            </a:r>
            <a:r>
              <a:rPr lang="en-GB" sz="4000" i="1" u="sng" dirty="0" smtClean="0"/>
              <a:t>‘Sometimes people need to lie to themselves most of all.’</a:t>
            </a:r>
            <a:endParaRPr lang="en-GB" sz="4000" i="1" u="sng" dirty="0"/>
          </a:p>
        </p:txBody>
      </p:sp>
    </p:spTree>
    <p:extLst>
      <p:ext uri="{BB962C8B-B14F-4D97-AF65-F5344CB8AC3E}">
        <p14:creationId xmlns:p14="http://schemas.microsoft.com/office/powerpoint/2010/main" val="35422838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552" y="95534"/>
            <a:ext cx="10515600" cy="1692323"/>
          </a:xfrm>
          <a:solidFill>
            <a:schemeClr val="tx1"/>
          </a:solidFill>
          <a:ln>
            <a:solidFill>
              <a:schemeClr val="bg1"/>
            </a:solidFill>
          </a:ln>
        </p:spPr>
        <p:txBody>
          <a:bodyPr>
            <a:normAutofit fontScale="90000"/>
          </a:bodyPr>
          <a:lstStyle/>
          <a:p>
            <a:r>
              <a:rPr lang="en-GB" dirty="0" smtClean="0">
                <a:solidFill>
                  <a:srgbClr val="002060"/>
                </a:solidFill>
              </a:rPr>
              <a:t>Before we begin today’s reading, you will learn about ‘symbolism’. Write the below definition into your book.</a:t>
            </a:r>
            <a:endParaRPr lang="en-GB" dirty="0">
              <a:solidFill>
                <a:srgbClr val="002060"/>
              </a:solidFill>
            </a:endParaRPr>
          </a:p>
        </p:txBody>
      </p:sp>
      <p:sp>
        <p:nvSpPr>
          <p:cNvPr id="3" name="Content Placeholder 2"/>
          <p:cNvSpPr>
            <a:spLocks noGrp="1"/>
          </p:cNvSpPr>
          <p:nvPr>
            <p:ph idx="1"/>
          </p:nvPr>
        </p:nvSpPr>
        <p:spPr>
          <a:xfrm>
            <a:off x="142164" y="1893864"/>
            <a:ext cx="10515600" cy="2446124"/>
          </a:xfrm>
          <a:solidFill>
            <a:schemeClr val="tx1"/>
          </a:solidFill>
          <a:ln>
            <a:solidFill>
              <a:schemeClr val="bg1"/>
            </a:solidFill>
          </a:ln>
        </p:spPr>
        <p:txBody>
          <a:bodyPr>
            <a:normAutofit/>
          </a:bodyPr>
          <a:lstStyle/>
          <a:p>
            <a:pPr marL="0" indent="0">
              <a:buNone/>
            </a:pPr>
            <a:r>
              <a:rPr lang="en-GB" altLang="en-US" dirty="0">
                <a:solidFill>
                  <a:srgbClr val="002060"/>
                </a:solidFill>
              </a:rPr>
              <a:t>Symbolism in literature is -</a:t>
            </a:r>
          </a:p>
          <a:p>
            <a:pPr marL="514350" indent="-514350">
              <a:buFont typeface="+mj-lt"/>
              <a:buAutoNum type="arabicPeriod"/>
            </a:pPr>
            <a:r>
              <a:rPr lang="en-GB" altLang="en-US" dirty="0">
                <a:solidFill>
                  <a:schemeClr val="accent6">
                    <a:lumMod val="50000"/>
                  </a:schemeClr>
                </a:solidFill>
              </a:rPr>
              <a:t>A figure of speech where an object, person, or situation has another meaning other than its literal meaning. </a:t>
            </a:r>
          </a:p>
          <a:p>
            <a:pPr marL="514350" indent="-514350">
              <a:buFont typeface="+mj-lt"/>
              <a:buAutoNum type="arabicPeriod"/>
            </a:pPr>
            <a:r>
              <a:rPr lang="en-GB" altLang="en-US" dirty="0">
                <a:solidFill>
                  <a:schemeClr val="accent6">
                    <a:lumMod val="50000"/>
                  </a:schemeClr>
                </a:solidFill>
              </a:rPr>
              <a:t>The actions of a character, word, action, or event that have a deeper meaning in the context of the whole story. </a:t>
            </a:r>
            <a:endParaRPr lang="en-GB" altLang="en-US" dirty="0" smtClean="0">
              <a:solidFill>
                <a:schemeClr val="accent6">
                  <a:lumMod val="50000"/>
                </a:schemeClr>
              </a:solidFill>
            </a:endParaRPr>
          </a:p>
          <a:p>
            <a:pPr marL="0" indent="0">
              <a:buNone/>
            </a:pPr>
            <a:endParaRPr lang="en-GB" altLang="en-US" dirty="0">
              <a:solidFill>
                <a:schemeClr val="bg1"/>
              </a:solidFill>
            </a:endParaRPr>
          </a:p>
          <a:p>
            <a:endParaRPr lang="en-GB" dirty="0"/>
          </a:p>
        </p:txBody>
      </p:sp>
      <p:sp>
        <p:nvSpPr>
          <p:cNvPr id="4" name="TextBox 3"/>
          <p:cNvSpPr txBox="1"/>
          <p:nvPr/>
        </p:nvSpPr>
        <p:spPr>
          <a:xfrm>
            <a:off x="0" y="4445995"/>
            <a:ext cx="12192000" cy="2862322"/>
          </a:xfrm>
          <a:prstGeom prst="rect">
            <a:avLst/>
          </a:prstGeom>
          <a:solidFill>
            <a:schemeClr val="tx1"/>
          </a:solidFill>
          <a:ln>
            <a:solidFill>
              <a:schemeClr val="bg1"/>
            </a:solidFill>
          </a:ln>
        </p:spPr>
        <p:txBody>
          <a:bodyPr wrap="square" numCol="2" rtlCol="0">
            <a:spAutoFit/>
          </a:bodyPr>
          <a:lstStyle/>
          <a:p>
            <a:r>
              <a:rPr lang="en-GB" sz="2000" dirty="0">
                <a:solidFill>
                  <a:srgbClr val="002060"/>
                </a:solidFill>
              </a:rPr>
              <a:t>Some examples you may have heard of are </a:t>
            </a:r>
            <a:r>
              <a:rPr lang="en-GB" sz="2000" dirty="0" smtClean="0">
                <a:solidFill>
                  <a:srgbClr val="002060"/>
                </a:solidFill>
              </a:rPr>
              <a:t>– </a:t>
            </a:r>
          </a:p>
          <a:p>
            <a:r>
              <a:rPr lang="en-GB" sz="2000" dirty="0" smtClean="0">
                <a:solidFill>
                  <a:srgbClr val="002060"/>
                </a:solidFill>
              </a:rPr>
              <a:t>1. The use of </a:t>
            </a:r>
            <a:r>
              <a:rPr lang="en-GB" sz="2000" dirty="0">
                <a:solidFill>
                  <a:srgbClr val="FF0000"/>
                </a:solidFill>
              </a:rPr>
              <a:t>h</a:t>
            </a:r>
            <a:r>
              <a:rPr lang="en-GB" sz="2000" dirty="0" smtClean="0">
                <a:solidFill>
                  <a:srgbClr val="FF0000"/>
                </a:solidFill>
              </a:rPr>
              <a:t>earts</a:t>
            </a:r>
            <a:r>
              <a:rPr lang="en-GB" sz="2000" dirty="0" smtClean="0">
                <a:solidFill>
                  <a:srgbClr val="002060"/>
                </a:solidFill>
              </a:rPr>
              <a:t> to symbolise love</a:t>
            </a:r>
          </a:p>
          <a:p>
            <a:r>
              <a:rPr lang="en-GB" sz="2000" dirty="0" smtClean="0">
                <a:solidFill>
                  <a:srgbClr val="002060"/>
                </a:solidFill>
              </a:rPr>
              <a:t>2. The use of an </a:t>
            </a:r>
            <a:r>
              <a:rPr lang="en-GB" sz="2000" dirty="0" smtClean="0">
                <a:solidFill>
                  <a:srgbClr val="FF0000"/>
                </a:solidFill>
              </a:rPr>
              <a:t>Eagle</a:t>
            </a:r>
            <a:r>
              <a:rPr lang="en-GB" sz="2000" dirty="0" smtClean="0">
                <a:solidFill>
                  <a:srgbClr val="002060"/>
                </a:solidFill>
              </a:rPr>
              <a:t> to symbolise freedom (think of America!)</a:t>
            </a:r>
          </a:p>
          <a:p>
            <a:r>
              <a:rPr lang="en-GB" sz="2000" dirty="0" smtClean="0">
                <a:solidFill>
                  <a:srgbClr val="002060"/>
                </a:solidFill>
              </a:rPr>
              <a:t>3. The use of the </a:t>
            </a:r>
            <a:r>
              <a:rPr lang="en-GB" sz="2000" dirty="0" smtClean="0">
                <a:solidFill>
                  <a:srgbClr val="FF0000"/>
                </a:solidFill>
              </a:rPr>
              <a:t>colour white </a:t>
            </a:r>
            <a:r>
              <a:rPr lang="en-GB" sz="2000" dirty="0" smtClean="0">
                <a:solidFill>
                  <a:srgbClr val="002060"/>
                </a:solidFill>
              </a:rPr>
              <a:t>to symbolise peace or surrender</a:t>
            </a:r>
          </a:p>
          <a:p>
            <a:r>
              <a:rPr lang="en-GB" sz="2000" dirty="0" smtClean="0">
                <a:solidFill>
                  <a:srgbClr val="002060"/>
                </a:solidFill>
              </a:rPr>
              <a:t>4. The use of the </a:t>
            </a:r>
            <a:r>
              <a:rPr lang="en-GB" sz="2000" dirty="0" smtClean="0">
                <a:solidFill>
                  <a:srgbClr val="FF0000"/>
                </a:solidFill>
              </a:rPr>
              <a:t>dove</a:t>
            </a:r>
            <a:r>
              <a:rPr lang="en-GB" sz="2000" dirty="0" smtClean="0">
                <a:solidFill>
                  <a:srgbClr val="002060"/>
                </a:solidFill>
              </a:rPr>
              <a:t> to symbolise peace</a:t>
            </a:r>
          </a:p>
          <a:p>
            <a:endParaRPr lang="en-GB" sz="2000" dirty="0" smtClean="0">
              <a:solidFill>
                <a:srgbClr val="002060"/>
              </a:solidFill>
            </a:endParaRPr>
          </a:p>
          <a:p>
            <a:endParaRPr lang="en-GB" sz="2000" dirty="0" smtClean="0">
              <a:solidFill>
                <a:srgbClr val="002060"/>
              </a:solidFill>
            </a:endParaRPr>
          </a:p>
          <a:p>
            <a:r>
              <a:rPr lang="en-GB" sz="2000" dirty="0" smtClean="0">
                <a:solidFill>
                  <a:srgbClr val="002060"/>
                </a:solidFill>
              </a:rPr>
              <a:t>5. The use of the </a:t>
            </a:r>
            <a:r>
              <a:rPr lang="en-GB" sz="2000" dirty="0" smtClean="0">
                <a:solidFill>
                  <a:srgbClr val="FF0000"/>
                </a:solidFill>
              </a:rPr>
              <a:t>colour red </a:t>
            </a:r>
            <a:r>
              <a:rPr lang="en-GB" sz="2000" dirty="0" smtClean="0">
                <a:solidFill>
                  <a:srgbClr val="002060"/>
                </a:solidFill>
              </a:rPr>
              <a:t>to symbolise love or passion (it can also symbolise danger)</a:t>
            </a:r>
          </a:p>
          <a:p>
            <a:r>
              <a:rPr lang="en-GB" sz="2000" dirty="0" smtClean="0">
                <a:solidFill>
                  <a:srgbClr val="002060"/>
                </a:solidFill>
              </a:rPr>
              <a:t>6. The use of the </a:t>
            </a:r>
            <a:r>
              <a:rPr lang="en-GB" sz="2000" dirty="0" smtClean="0">
                <a:solidFill>
                  <a:srgbClr val="FF0000"/>
                </a:solidFill>
              </a:rPr>
              <a:t>colour green</a:t>
            </a:r>
            <a:r>
              <a:rPr lang="en-GB" sz="2000" dirty="0" smtClean="0">
                <a:solidFill>
                  <a:srgbClr val="002060"/>
                </a:solidFill>
              </a:rPr>
              <a:t> to symbolise envy or jealousy</a:t>
            </a:r>
          </a:p>
          <a:p>
            <a:r>
              <a:rPr lang="en-GB" sz="2000" dirty="0" smtClean="0">
                <a:solidFill>
                  <a:srgbClr val="002060"/>
                </a:solidFill>
              </a:rPr>
              <a:t>7</a:t>
            </a:r>
            <a:r>
              <a:rPr lang="en-GB" sz="2000" dirty="0">
                <a:solidFill>
                  <a:srgbClr val="002060"/>
                </a:solidFill>
              </a:rPr>
              <a:t>. The use of the </a:t>
            </a:r>
            <a:r>
              <a:rPr lang="en-GB" sz="2000" dirty="0">
                <a:solidFill>
                  <a:srgbClr val="FF0000"/>
                </a:solidFill>
              </a:rPr>
              <a:t>snake</a:t>
            </a:r>
            <a:r>
              <a:rPr lang="en-GB" sz="2000" dirty="0">
                <a:solidFill>
                  <a:srgbClr val="002060"/>
                </a:solidFill>
              </a:rPr>
              <a:t> to symbolise evil (think of the bible)</a:t>
            </a:r>
          </a:p>
          <a:p>
            <a:r>
              <a:rPr lang="en-GB" sz="2000" dirty="0">
                <a:solidFill>
                  <a:srgbClr val="002060"/>
                </a:solidFill>
              </a:rPr>
              <a:t>8. </a:t>
            </a:r>
            <a:r>
              <a:rPr lang="en-GB" sz="2000" dirty="0" smtClean="0">
                <a:solidFill>
                  <a:srgbClr val="002060"/>
                </a:solidFill>
              </a:rPr>
              <a:t>The </a:t>
            </a:r>
            <a:r>
              <a:rPr lang="en-GB" sz="2000" dirty="0" smtClean="0">
                <a:solidFill>
                  <a:srgbClr val="FF0000"/>
                </a:solidFill>
              </a:rPr>
              <a:t>colour black </a:t>
            </a:r>
            <a:r>
              <a:rPr lang="en-GB" sz="2000" dirty="0">
                <a:solidFill>
                  <a:srgbClr val="002060"/>
                </a:solidFill>
              </a:rPr>
              <a:t>is used to </a:t>
            </a:r>
            <a:r>
              <a:rPr lang="en-GB" sz="2000" dirty="0" smtClean="0">
                <a:solidFill>
                  <a:srgbClr val="002060"/>
                </a:solidFill>
              </a:rPr>
              <a:t>symbolise death </a:t>
            </a:r>
            <a:r>
              <a:rPr lang="en-GB" sz="2000" dirty="0">
                <a:solidFill>
                  <a:srgbClr val="002060"/>
                </a:solidFill>
              </a:rPr>
              <a:t>or evil.</a:t>
            </a:r>
            <a:br>
              <a:rPr lang="en-GB" sz="2000" dirty="0">
                <a:solidFill>
                  <a:srgbClr val="002060"/>
                </a:solidFill>
              </a:rPr>
            </a:br>
            <a:endParaRPr lang="en-GB" sz="2000" dirty="0">
              <a:solidFill>
                <a:srgbClr val="002060"/>
              </a:solidFill>
            </a:endParaRPr>
          </a:p>
        </p:txBody>
      </p:sp>
    </p:spTree>
    <p:extLst>
      <p:ext uri="{BB962C8B-B14F-4D97-AF65-F5344CB8AC3E}">
        <p14:creationId xmlns:p14="http://schemas.microsoft.com/office/powerpoint/2010/main" val="209822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fade">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fade">
                                      <p:cBhvr>
                                        <p:cTn id="38" dur="500"/>
                                        <p:tgtEl>
                                          <p:spTgt spid="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fade">
                                      <p:cBhvr>
                                        <p:cTn id="43" dur="500"/>
                                        <p:tgtEl>
                                          <p:spTgt spid="4">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500"/>
                                        <p:tgtEl>
                                          <p:spTgt spid="4">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animEffect transition="in" filter="fade">
                                      <p:cBhvr>
                                        <p:cTn id="53" dur="500"/>
                                        <p:tgtEl>
                                          <p:spTgt spid="4">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
                                            <p:txEl>
                                              <p:pRg st="8" end="8"/>
                                            </p:txEl>
                                          </p:spTgt>
                                        </p:tgtEl>
                                        <p:attrNameLst>
                                          <p:attrName>style.visibility</p:attrName>
                                        </p:attrNameLst>
                                      </p:cBhvr>
                                      <p:to>
                                        <p:strVal val="visible"/>
                                      </p:to>
                                    </p:set>
                                    <p:animEffect transition="in" filter="fade">
                                      <p:cBhvr>
                                        <p:cTn id="58" dur="500"/>
                                        <p:tgtEl>
                                          <p:spTgt spid="4">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animEffect transition="in" filter="fade">
                                      <p:cBhvr>
                                        <p:cTn id="63" dur="500"/>
                                        <p:tgtEl>
                                          <p:spTgt spid="4">
                                            <p:txEl>
                                              <p:pRg st="9" end="9"/>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
                                            <p:txEl>
                                              <p:pRg st="10" end="10"/>
                                            </p:txEl>
                                          </p:spTgt>
                                        </p:tgtEl>
                                        <p:attrNameLst>
                                          <p:attrName>style.visibility</p:attrName>
                                        </p:attrNameLst>
                                      </p:cBhvr>
                                      <p:to>
                                        <p:strVal val="visible"/>
                                      </p:to>
                                    </p:set>
                                    <p:animEffect transition="in" filter="fade">
                                      <p:cBhvr>
                                        <p:cTn id="68"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087" y="232122"/>
            <a:ext cx="3556379" cy="822230"/>
          </a:xfrm>
          <a:solidFill>
            <a:schemeClr val="tx1"/>
          </a:solidFill>
          <a:ln>
            <a:solidFill>
              <a:schemeClr val="bg1"/>
            </a:solidFill>
          </a:ln>
        </p:spPr>
        <p:txBody>
          <a:bodyPr/>
          <a:lstStyle/>
          <a:p>
            <a:r>
              <a:rPr lang="en-GB" dirty="0" smtClean="0">
                <a:solidFill>
                  <a:srgbClr val="002060"/>
                </a:solidFill>
              </a:rPr>
              <a:t>Real examples</a:t>
            </a:r>
            <a:endParaRPr lang="en-GB" dirty="0">
              <a:solidFill>
                <a:srgbClr val="002060"/>
              </a:solidFill>
            </a:endParaRPr>
          </a:p>
        </p:txBody>
      </p:sp>
      <p:sp>
        <p:nvSpPr>
          <p:cNvPr id="3" name="Content Placeholder 2"/>
          <p:cNvSpPr>
            <a:spLocks noGrp="1"/>
          </p:cNvSpPr>
          <p:nvPr>
            <p:ph idx="1"/>
          </p:nvPr>
        </p:nvSpPr>
        <p:spPr>
          <a:xfrm>
            <a:off x="109181" y="1282890"/>
            <a:ext cx="11941791" cy="5472752"/>
          </a:xfrm>
          <a:solidFill>
            <a:schemeClr val="tx1"/>
          </a:solidFill>
          <a:ln>
            <a:solidFill>
              <a:schemeClr val="bg1"/>
            </a:solidFill>
          </a:ln>
        </p:spPr>
        <p:txBody>
          <a:bodyPr>
            <a:normAutofit/>
          </a:bodyPr>
          <a:lstStyle/>
          <a:p>
            <a:r>
              <a:rPr lang="en-GB" dirty="0">
                <a:solidFill>
                  <a:srgbClr val="002060"/>
                </a:solidFill>
              </a:rPr>
              <a:t>In the movie </a:t>
            </a:r>
            <a:r>
              <a:rPr lang="en-GB" i="1" dirty="0">
                <a:solidFill>
                  <a:srgbClr val="002060"/>
                </a:solidFill>
              </a:rPr>
              <a:t>The Wizard of Oz</a:t>
            </a:r>
            <a:r>
              <a:rPr lang="en-GB" dirty="0">
                <a:solidFill>
                  <a:srgbClr val="002060"/>
                </a:solidFill>
              </a:rPr>
              <a:t>, the storm symbolizes high emotions and occurred when those emotions were </a:t>
            </a:r>
            <a:r>
              <a:rPr lang="en-GB" dirty="0" smtClean="0">
                <a:solidFill>
                  <a:srgbClr val="002060"/>
                </a:solidFill>
              </a:rPr>
              <a:t>present</a:t>
            </a:r>
          </a:p>
          <a:p>
            <a:r>
              <a:rPr lang="en-GB" dirty="0" smtClean="0">
                <a:solidFill>
                  <a:srgbClr val="7030A0"/>
                </a:solidFill>
              </a:rPr>
              <a:t>In </a:t>
            </a:r>
            <a:r>
              <a:rPr lang="en-GB" dirty="0">
                <a:solidFill>
                  <a:srgbClr val="7030A0"/>
                </a:solidFill>
              </a:rPr>
              <a:t>the movie trilogy </a:t>
            </a:r>
            <a:r>
              <a:rPr lang="en-GB" i="1" dirty="0">
                <a:solidFill>
                  <a:srgbClr val="7030A0"/>
                </a:solidFill>
              </a:rPr>
              <a:t>Star Wars</a:t>
            </a:r>
            <a:r>
              <a:rPr lang="en-GB" dirty="0">
                <a:solidFill>
                  <a:srgbClr val="7030A0"/>
                </a:solidFill>
              </a:rPr>
              <a:t>, Luke was dressed in light </a:t>
            </a:r>
            <a:r>
              <a:rPr lang="en-GB" dirty="0" err="1">
                <a:solidFill>
                  <a:srgbClr val="7030A0"/>
                </a:solidFill>
              </a:rPr>
              <a:t>colors</a:t>
            </a:r>
            <a:r>
              <a:rPr lang="en-GB" dirty="0">
                <a:solidFill>
                  <a:srgbClr val="7030A0"/>
                </a:solidFill>
              </a:rPr>
              <a:t> and Darth Vader was dressed in black, showing good vs </a:t>
            </a:r>
            <a:r>
              <a:rPr lang="en-GB" dirty="0" smtClean="0">
                <a:solidFill>
                  <a:srgbClr val="7030A0"/>
                </a:solidFill>
              </a:rPr>
              <a:t>evil</a:t>
            </a:r>
          </a:p>
          <a:p>
            <a:r>
              <a:rPr lang="en-GB" dirty="0" smtClean="0">
                <a:solidFill>
                  <a:srgbClr val="002060"/>
                </a:solidFill>
              </a:rPr>
              <a:t>In </a:t>
            </a:r>
            <a:r>
              <a:rPr lang="en-GB" dirty="0" err="1">
                <a:solidFill>
                  <a:srgbClr val="002060"/>
                </a:solidFill>
              </a:rPr>
              <a:t>Dr.</a:t>
            </a:r>
            <a:r>
              <a:rPr lang="en-GB" dirty="0">
                <a:solidFill>
                  <a:srgbClr val="002060"/>
                </a:solidFill>
              </a:rPr>
              <a:t> Seuss’s </a:t>
            </a:r>
            <a:r>
              <a:rPr lang="en-GB" i="1" dirty="0">
                <a:solidFill>
                  <a:srgbClr val="002060"/>
                </a:solidFill>
              </a:rPr>
              <a:t>How the Grinch Stole Christmas!</a:t>
            </a:r>
            <a:r>
              <a:rPr lang="en-GB" dirty="0">
                <a:solidFill>
                  <a:srgbClr val="002060"/>
                </a:solidFill>
              </a:rPr>
              <a:t>, the Grinch steals the symbols of Christmas, like trees, presents and food, to find out in the end Christmas was more than those things</a:t>
            </a:r>
            <a:r>
              <a:rPr lang="en-GB" dirty="0" smtClean="0">
                <a:solidFill>
                  <a:srgbClr val="002060"/>
                </a:solidFill>
              </a:rPr>
              <a:t>.</a:t>
            </a:r>
          </a:p>
          <a:p>
            <a:r>
              <a:rPr lang="en-GB" dirty="0" smtClean="0">
                <a:solidFill>
                  <a:srgbClr val="7030A0"/>
                </a:solidFill>
              </a:rPr>
              <a:t>Harry Potter’s </a:t>
            </a:r>
            <a:r>
              <a:rPr lang="en-GB" dirty="0">
                <a:solidFill>
                  <a:srgbClr val="7030A0"/>
                </a:solidFill>
              </a:rPr>
              <a:t>scar is like a badge of </a:t>
            </a:r>
            <a:r>
              <a:rPr lang="en-GB" dirty="0" smtClean="0">
                <a:solidFill>
                  <a:srgbClr val="7030A0"/>
                </a:solidFill>
              </a:rPr>
              <a:t>honour </a:t>
            </a:r>
            <a:r>
              <a:rPr lang="en-GB" dirty="0">
                <a:solidFill>
                  <a:srgbClr val="7030A0"/>
                </a:solidFill>
              </a:rPr>
              <a:t>because he survived a battle. It also stands for emotional sensitivity, since it hurts when someone directs hate towards </a:t>
            </a:r>
            <a:r>
              <a:rPr lang="en-GB" dirty="0" smtClean="0">
                <a:solidFill>
                  <a:srgbClr val="7030A0"/>
                </a:solidFill>
              </a:rPr>
              <a:t>him.</a:t>
            </a:r>
          </a:p>
          <a:p>
            <a:r>
              <a:rPr lang="en-GB" dirty="0" smtClean="0">
                <a:solidFill>
                  <a:srgbClr val="7030A0"/>
                </a:solidFill>
              </a:rPr>
              <a:t>Think about </a:t>
            </a:r>
            <a:r>
              <a:rPr lang="en-GB" i="1" dirty="0" smtClean="0">
                <a:solidFill>
                  <a:srgbClr val="7030A0"/>
                </a:solidFill>
              </a:rPr>
              <a:t>The Lord of the Rings. </a:t>
            </a:r>
            <a:r>
              <a:rPr lang="en-GB" dirty="0" smtClean="0">
                <a:solidFill>
                  <a:srgbClr val="7030A0"/>
                </a:solidFill>
              </a:rPr>
              <a:t>What do you think the main symbol is and what does it represent?</a:t>
            </a:r>
            <a:endParaRPr lang="en-GB" dirty="0">
              <a:solidFill>
                <a:srgbClr val="002060"/>
              </a:solidFill>
            </a:endParaRPr>
          </a:p>
        </p:txBody>
      </p:sp>
    </p:spTree>
    <p:extLst>
      <p:ext uri="{BB962C8B-B14F-4D97-AF65-F5344CB8AC3E}">
        <p14:creationId xmlns:p14="http://schemas.microsoft.com/office/powerpoint/2010/main" val="282048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p:txBody>
          <a:bodyPr/>
          <a:lstStyle/>
          <a:p>
            <a:pPr eaLnBrk="1" hangingPunct="1"/>
            <a:r>
              <a:rPr lang="en-GB" altLang="en-US" b="1" u="sng" smtClean="0">
                <a:solidFill>
                  <a:schemeClr val="bg1"/>
                </a:solidFill>
              </a:rPr>
              <a:t>Example</a:t>
            </a:r>
          </a:p>
        </p:txBody>
      </p:sp>
      <p:sp>
        <p:nvSpPr>
          <p:cNvPr id="3" name="Content Placeholder 2"/>
          <p:cNvSpPr>
            <a:spLocks noGrp="1"/>
          </p:cNvSpPr>
          <p:nvPr>
            <p:ph idx="1"/>
          </p:nvPr>
        </p:nvSpPr>
        <p:spPr>
          <a:xfrm>
            <a:off x="6167438" y="1600201"/>
            <a:ext cx="4043362" cy="4525963"/>
          </a:xfrm>
        </p:spPr>
        <p:txBody>
          <a:bodyPr rtlCol="0">
            <a:normAutofit/>
          </a:bodyPr>
          <a:lstStyle/>
          <a:p>
            <a:pPr>
              <a:defRPr/>
            </a:pPr>
            <a:r>
              <a:rPr lang="en-GB" dirty="0" smtClean="0">
                <a:solidFill>
                  <a:schemeClr val="bg1"/>
                </a:solidFill>
              </a:rPr>
              <a:t>So, if a character was wearing a red dress – what could that symbolise? </a:t>
            </a:r>
          </a:p>
          <a:p>
            <a:pPr>
              <a:defRPr/>
            </a:pPr>
            <a:endParaRPr lang="en-GB" dirty="0" smtClean="0">
              <a:solidFill>
                <a:schemeClr val="bg1"/>
              </a:solidFill>
            </a:endParaRPr>
          </a:p>
          <a:p>
            <a:pPr>
              <a:defRPr/>
            </a:pPr>
            <a:r>
              <a:rPr lang="en-GB" dirty="0" smtClean="0">
                <a:solidFill>
                  <a:schemeClr val="bg1"/>
                </a:solidFill>
              </a:rPr>
              <a:t>That the character is…..?</a:t>
            </a:r>
          </a:p>
          <a:p>
            <a:pPr>
              <a:defRPr/>
            </a:pPr>
            <a:r>
              <a:rPr lang="en-GB" dirty="0" smtClean="0">
                <a:solidFill>
                  <a:schemeClr val="bg1"/>
                </a:solidFill>
              </a:rPr>
              <a:t>Because the colour red connotes …..</a:t>
            </a:r>
          </a:p>
        </p:txBody>
      </p:sp>
      <p:pic>
        <p:nvPicPr>
          <p:cNvPr id="717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1" y="1700214"/>
            <a:ext cx="3648075" cy="3648075"/>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18022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a:ln>
            <a:solidFill>
              <a:schemeClr val="bg1"/>
            </a:solidFill>
          </a:ln>
        </p:spPr>
        <p:txBody>
          <a:bodyPr/>
          <a:lstStyle/>
          <a:p>
            <a:r>
              <a:rPr lang="en-GB" dirty="0" smtClean="0">
                <a:solidFill>
                  <a:schemeClr val="bg1"/>
                </a:solidFill>
              </a:rPr>
              <a:t>This term you will…</a:t>
            </a:r>
            <a:endParaRPr lang="en-GB" dirty="0">
              <a:solidFill>
                <a:schemeClr val="bg1"/>
              </a:solidFill>
            </a:endParaRPr>
          </a:p>
        </p:txBody>
      </p:sp>
      <p:sp>
        <p:nvSpPr>
          <p:cNvPr id="3" name="Content Placeholder 2"/>
          <p:cNvSpPr>
            <a:spLocks noGrp="1"/>
          </p:cNvSpPr>
          <p:nvPr>
            <p:ph idx="1"/>
          </p:nvPr>
        </p:nvSpPr>
        <p:spPr>
          <a:solidFill>
            <a:schemeClr val="tx1"/>
          </a:solidFill>
        </p:spPr>
        <p:txBody>
          <a:bodyPr/>
          <a:lstStyle/>
          <a:p>
            <a:r>
              <a:rPr lang="en-GB" sz="3200" dirty="0" smtClean="0">
                <a:solidFill>
                  <a:srgbClr val="002060"/>
                </a:solidFill>
              </a:rPr>
              <a:t>Read the novel of  </a:t>
            </a:r>
            <a:r>
              <a:rPr lang="en-GB" sz="3200" i="1" dirty="0" smtClean="0">
                <a:solidFill>
                  <a:srgbClr val="002060"/>
                </a:solidFill>
              </a:rPr>
              <a:t>A Monster Calls</a:t>
            </a:r>
          </a:p>
          <a:p>
            <a:r>
              <a:rPr lang="en-GB" sz="3200" dirty="0" smtClean="0">
                <a:solidFill>
                  <a:srgbClr val="002060"/>
                </a:solidFill>
              </a:rPr>
              <a:t>Learn the rules of using dialogue in your writing</a:t>
            </a:r>
          </a:p>
          <a:p>
            <a:r>
              <a:rPr lang="en-GB" sz="3200" dirty="0" smtClean="0">
                <a:solidFill>
                  <a:srgbClr val="002060"/>
                </a:solidFill>
              </a:rPr>
              <a:t>Improve your vocabulary</a:t>
            </a:r>
          </a:p>
          <a:p>
            <a:r>
              <a:rPr lang="en-GB" sz="3200" dirty="0" smtClean="0">
                <a:solidFill>
                  <a:srgbClr val="002060"/>
                </a:solidFill>
              </a:rPr>
              <a:t>Develop your persuasive writing</a:t>
            </a:r>
          </a:p>
          <a:p>
            <a:r>
              <a:rPr lang="en-GB" sz="3200" dirty="0" smtClean="0">
                <a:solidFill>
                  <a:srgbClr val="002060"/>
                </a:solidFill>
              </a:rPr>
              <a:t>Engage in a variety of reading/analytical activities</a:t>
            </a:r>
          </a:p>
          <a:p>
            <a:r>
              <a:rPr lang="en-GB" sz="3200" dirty="0" smtClean="0">
                <a:solidFill>
                  <a:srgbClr val="002060"/>
                </a:solidFill>
              </a:rPr>
              <a:t>Finish by completing a writing assessment: your own story!</a:t>
            </a:r>
          </a:p>
          <a:p>
            <a:endParaRPr lang="en-GB" sz="3200" i="1" dirty="0" smtClean="0">
              <a:solidFill>
                <a:schemeClr val="bg1"/>
              </a:solidFill>
            </a:endParaRPr>
          </a:p>
          <a:p>
            <a:pPr marL="0" indent="0">
              <a:buNone/>
            </a:pPr>
            <a:endParaRPr lang="en-GB" dirty="0">
              <a:solidFill>
                <a:schemeClr val="bg1"/>
              </a:solidFill>
            </a:endParaRPr>
          </a:p>
        </p:txBody>
      </p:sp>
    </p:spTree>
    <p:extLst>
      <p:ext uri="{BB962C8B-B14F-4D97-AF65-F5344CB8AC3E}">
        <p14:creationId xmlns:p14="http://schemas.microsoft.com/office/powerpoint/2010/main" val="42072037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401"/>
            <a:ext cx="10515600" cy="5086350"/>
          </a:xfrm>
          <a:solidFill>
            <a:schemeClr val="tx1"/>
          </a:solidFill>
          <a:ln>
            <a:solidFill>
              <a:schemeClr val="bg1"/>
            </a:solidFill>
          </a:ln>
        </p:spPr>
        <p:txBody>
          <a:bodyPr>
            <a:normAutofit/>
          </a:bodyPr>
          <a:lstStyle/>
          <a:p>
            <a:pPr marL="0" indent="0">
              <a:buNone/>
            </a:pPr>
            <a:r>
              <a:rPr lang="en-GB" sz="3600" dirty="0" smtClean="0">
                <a:solidFill>
                  <a:srgbClr val="7030A0"/>
                </a:solidFill>
              </a:rPr>
              <a:t>We are now going to read the next two chapters, which will us the whole of the </a:t>
            </a:r>
            <a:r>
              <a:rPr lang="en-GB" sz="3600" i="1" dirty="0" smtClean="0">
                <a:solidFill>
                  <a:srgbClr val="7030A0"/>
                </a:solidFill>
              </a:rPr>
              <a:t>First Tale</a:t>
            </a:r>
            <a:r>
              <a:rPr lang="en-GB" sz="3600" dirty="0">
                <a:solidFill>
                  <a:srgbClr val="7030A0"/>
                </a:solidFill>
              </a:rPr>
              <a:t> </a:t>
            </a:r>
            <a:r>
              <a:rPr lang="en-GB" sz="3600" dirty="0" smtClean="0">
                <a:solidFill>
                  <a:srgbClr val="7030A0"/>
                </a:solidFill>
              </a:rPr>
              <a:t>(P.70)</a:t>
            </a:r>
          </a:p>
          <a:p>
            <a:endParaRPr lang="en-GB" sz="3600" dirty="0">
              <a:solidFill>
                <a:srgbClr val="7030A0"/>
              </a:solidFill>
            </a:endParaRPr>
          </a:p>
          <a:p>
            <a:pPr marL="0" indent="0">
              <a:buNone/>
            </a:pPr>
            <a:r>
              <a:rPr lang="en-GB" sz="3600" dirty="0" smtClean="0">
                <a:solidFill>
                  <a:srgbClr val="7030A0"/>
                </a:solidFill>
              </a:rPr>
              <a:t>As we read, see if you can pick out any examples of symbolism, i.e. any links between the tale and what is actually going on in Conor’s life.</a:t>
            </a:r>
            <a:endParaRPr lang="en-GB" sz="3600" dirty="0">
              <a:solidFill>
                <a:srgbClr val="7030A0"/>
              </a:solidFill>
            </a:endParaRPr>
          </a:p>
        </p:txBody>
      </p:sp>
    </p:spTree>
    <p:extLst>
      <p:ext uri="{BB962C8B-B14F-4D97-AF65-F5344CB8AC3E}">
        <p14:creationId xmlns:p14="http://schemas.microsoft.com/office/powerpoint/2010/main" val="42428386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7" y="152400"/>
            <a:ext cx="12192000" cy="1143000"/>
          </a:xfrm>
          <a:solidFill>
            <a:schemeClr val="tx1"/>
          </a:solidFill>
          <a:ln>
            <a:solidFill>
              <a:schemeClr val="bg1"/>
            </a:solidFill>
          </a:ln>
        </p:spPr>
        <p:txBody>
          <a:bodyPr>
            <a:normAutofit fontScale="90000"/>
          </a:bodyPr>
          <a:lstStyle/>
          <a:p>
            <a:r>
              <a:rPr lang="en-GB" dirty="0" smtClean="0">
                <a:solidFill>
                  <a:srgbClr val="002060"/>
                </a:solidFill>
              </a:rPr>
              <a:t>You are now going to complete four different types of tasks that will test your understanding of the </a:t>
            </a:r>
            <a:r>
              <a:rPr lang="en-GB" i="1" dirty="0" smtClean="0">
                <a:solidFill>
                  <a:srgbClr val="002060"/>
                </a:solidFill>
              </a:rPr>
              <a:t>First Tale.</a:t>
            </a:r>
            <a:endParaRPr lang="en-GB" i="1" dirty="0">
              <a:solidFill>
                <a:srgbClr val="002060"/>
              </a:solidFill>
            </a:endParaRPr>
          </a:p>
        </p:txBody>
      </p:sp>
      <p:sp>
        <p:nvSpPr>
          <p:cNvPr id="3" name="Content Placeholder 2"/>
          <p:cNvSpPr>
            <a:spLocks noGrp="1"/>
          </p:cNvSpPr>
          <p:nvPr>
            <p:ph idx="1"/>
          </p:nvPr>
        </p:nvSpPr>
        <p:spPr>
          <a:xfrm>
            <a:off x="8586" y="1430226"/>
            <a:ext cx="6104586" cy="2713887"/>
          </a:xfrm>
          <a:solidFill>
            <a:srgbClr val="002060"/>
          </a:solidFill>
          <a:ln>
            <a:solidFill>
              <a:schemeClr val="bg1"/>
            </a:solidFill>
          </a:ln>
        </p:spPr>
        <p:txBody>
          <a:bodyPr>
            <a:normAutofit/>
          </a:bodyPr>
          <a:lstStyle/>
          <a:p>
            <a:pPr marL="0" lvl="0" indent="0" fontAlgn="base">
              <a:buNone/>
            </a:pPr>
            <a:r>
              <a:rPr lang="en-GB" sz="2000" b="1" dirty="0" smtClean="0"/>
              <a:t>Search and Locate Questions</a:t>
            </a:r>
          </a:p>
          <a:p>
            <a:pPr marL="0" lvl="0" indent="0" fontAlgn="base">
              <a:buNone/>
            </a:pPr>
            <a:r>
              <a:rPr lang="en-GB" sz="2000" b="1" dirty="0" smtClean="0"/>
              <a:t>a) </a:t>
            </a:r>
            <a:r>
              <a:rPr lang="en-GB" sz="2000" dirty="0" smtClean="0"/>
              <a:t>What </a:t>
            </a:r>
            <a:r>
              <a:rPr lang="en-GB" sz="2000" dirty="0"/>
              <a:t>rumours surrounded the King’s illness</a:t>
            </a:r>
            <a:r>
              <a:rPr lang="en-GB" sz="2000" dirty="0" smtClean="0"/>
              <a:t>? (P.72)</a:t>
            </a:r>
            <a:endParaRPr lang="en-GB" sz="2000" dirty="0"/>
          </a:p>
          <a:p>
            <a:pPr marL="0" lvl="0" indent="0" fontAlgn="base">
              <a:buNone/>
            </a:pPr>
            <a:r>
              <a:rPr lang="en-GB" sz="2000" b="1" dirty="0" smtClean="0"/>
              <a:t>b) </a:t>
            </a:r>
            <a:r>
              <a:rPr lang="en-GB" sz="2000" dirty="0" smtClean="0"/>
              <a:t>What </a:t>
            </a:r>
            <a:r>
              <a:rPr lang="en-GB" sz="2000" dirty="0"/>
              <a:t>was the Queen’s plan for retaining power</a:t>
            </a:r>
            <a:r>
              <a:rPr lang="en-GB" sz="2000" dirty="0" smtClean="0"/>
              <a:t>? (P.74)</a:t>
            </a:r>
            <a:endParaRPr lang="en-GB" sz="2000" dirty="0"/>
          </a:p>
          <a:p>
            <a:pPr marL="0" lvl="0" indent="0" fontAlgn="base">
              <a:buNone/>
            </a:pPr>
            <a:r>
              <a:rPr lang="en-GB" sz="2000" b="1" dirty="0" smtClean="0"/>
              <a:t>c) </a:t>
            </a:r>
            <a:r>
              <a:rPr lang="en-GB" sz="2000" dirty="0" smtClean="0"/>
              <a:t>Who </a:t>
            </a:r>
            <a:r>
              <a:rPr lang="en-GB" sz="2000" dirty="0"/>
              <a:t>saved the Queen from the flames</a:t>
            </a:r>
            <a:r>
              <a:rPr lang="en-GB" sz="2000" dirty="0" smtClean="0"/>
              <a:t>? (P.79)</a:t>
            </a:r>
            <a:endParaRPr lang="en-GB" sz="2000" dirty="0"/>
          </a:p>
          <a:p>
            <a:pPr marL="0" lvl="0" indent="0" fontAlgn="base">
              <a:buNone/>
            </a:pPr>
            <a:r>
              <a:rPr lang="en-GB" sz="2000" b="1" dirty="0" smtClean="0"/>
              <a:t>d) </a:t>
            </a:r>
            <a:r>
              <a:rPr lang="en-GB" sz="2000" dirty="0" smtClean="0"/>
              <a:t>Where </a:t>
            </a:r>
            <a:r>
              <a:rPr lang="en-GB" sz="2000" dirty="0"/>
              <a:t>did the monster take the Queen</a:t>
            </a:r>
            <a:r>
              <a:rPr lang="en-GB" sz="2000" dirty="0" smtClean="0"/>
              <a:t>? (P.79)</a:t>
            </a:r>
            <a:endParaRPr lang="en-GB" sz="2000" dirty="0"/>
          </a:p>
          <a:p>
            <a:pPr marL="0" lvl="0" indent="0" fontAlgn="base">
              <a:buNone/>
            </a:pPr>
            <a:r>
              <a:rPr lang="en-GB" sz="2000" b="1" dirty="0" smtClean="0"/>
              <a:t>e) </a:t>
            </a:r>
            <a:r>
              <a:rPr lang="en-GB" sz="2000" dirty="0" smtClean="0"/>
              <a:t>Who </a:t>
            </a:r>
            <a:r>
              <a:rPr lang="en-GB" sz="2000" dirty="0"/>
              <a:t>murdered the farmer’s daughter</a:t>
            </a:r>
            <a:r>
              <a:rPr lang="en-GB" sz="2000" dirty="0" smtClean="0"/>
              <a:t>? (P.81)</a:t>
            </a:r>
            <a:endParaRPr lang="en-GB" sz="2000" dirty="0"/>
          </a:p>
          <a:p>
            <a:pPr marL="0" indent="0">
              <a:buNone/>
            </a:pPr>
            <a:endParaRPr lang="en-GB" dirty="0"/>
          </a:p>
        </p:txBody>
      </p:sp>
      <p:sp>
        <p:nvSpPr>
          <p:cNvPr id="4" name="Content Placeholder 2"/>
          <p:cNvSpPr txBox="1">
            <a:spLocks/>
          </p:cNvSpPr>
          <p:nvPr/>
        </p:nvSpPr>
        <p:spPr>
          <a:xfrm>
            <a:off x="6113173" y="1430226"/>
            <a:ext cx="6087414" cy="2713887"/>
          </a:xfrm>
          <a:prstGeom prst="rect">
            <a:avLst/>
          </a:prstGeom>
          <a:solidFill>
            <a:schemeClr val="tx1"/>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smtClean="0">
                <a:solidFill>
                  <a:srgbClr val="7030A0"/>
                </a:solidFill>
              </a:rPr>
              <a:t>Infer </a:t>
            </a:r>
            <a:r>
              <a:rPr lang="en-GB" sz="2000" b="1" dirty="0">
                <a:solidFill>
                  <a:srgbClr val="7030A0"/>
                </a:solidFill>
              </a:rPr>
              <a:t>and deduce </a:t>
            </a:r>
            <a:r>
              <a:rPr lang="en-GB" sz="2000" b="1" dirty="0" smtClean="0">
                <a:solidFill>
                  <a:srgbClr val="7030A0"/>
                </a:solidFill>
              </a:rPr>
              <a:t>questions</a:t>
            </a:r>
          </a:p>
          <a:p>
            <a:pPr marL="0" lvl="0" indent="0" fontAlgn="base">
              <a:buNone/>
            </a:pPr>
            <a:r>
              <a:rPr lang="en-GB" sz="2000" b="1" i="1" dirty="0">
                <a:solidFill>
                  <a:srgbClr val="7030A0"/>
                </a:solidFill>
              </a:rPr>
              <a:t>f</a:t>
            </a:r>
            <a:r>
              <a:rPr lang="en-GB" sz="2000" b="1" i="1" dirty="0" smtClean="0">
                <a:solidFill>
                  <a:srgbClr val="7030A0"/>
                </a:solidFill>
              </a:rPr>
              <a:t>) </a:t>
            </a:r>
            <a:r>
              <a:rPr lang="en-GB" sz="2000" i="1" dirty="0" smtClean="0">
                <a:solidFill>
                  <a:srgbClr val="7030A0"/>
                </a:solidFill>
              </a:rPr>
              <a:t>‘Sometimes </a:t>
            </a:r>
            <a:r>
              <a:rPr lang="en-GB" sz="2000" i="1" dirty="0">
                <a:solidFill>
                  <a:srgbClr val="7030A0"/>
                </a:solidFill>
              </a:rPr>
              <a:t>people need to lie to themselves most of all’</a:t>
            </a:r>
            <a:r>
              <a:rPr lang="en-GB" sz="2000" dirty="0">
                <a:solidFill>
                  <a:srgbClr val="7030A0"/>
                </a:solidFill>
              </a:rPr>
              <a:t> (page </a:t>
            </a:r>
            <a:r>
              <a:rPr lang="en-GB" sz="2000" dirty="0" smtClean="0">
                <a:solidFill>
                  <a:srgbClr val="7030A0"/>
                </a:solidFill>
              </a:rPr>
              <a:t>81). </a:t>
            </a:r>
            <a:r>
              <a:rPr lang="en-GB" sz="2000" dirty="0">
                <a:solidFill>
                  <a:srgbClr val="7030A0"/>
                </a:solidFill>
              </a:rPr>
              <a:t>Do you think the monster is just referring to the First Tale when he makes this statement?</a:t>
            </a:r>
          </a:p>
          <a:p>
            <a:pPr marL="0" lvl="0" indent="0" fontAlgn="base">
              <a:buNone/>
            </a:pPr>
            <a:r>
              <a:rPr lang="en-GB" sz="2000" b="1" i="1" dirty="0">
                <a:solidFill>
                  <a:srgbClr val="7030A0"/>
                </a:solidFill>
              </a:rPr>
              <a:t>g</a:t>
            </a:r>
            <a:r>
              <a:rPr lang="en-GB" sz="2000" b="1" i="1" dirty="0" smtClean="0">
                <a:solidFill>
                  <a:srgbClr val="7030A0"/>
                </a:solidFill>
              </a:rPr>
              <a:t>) </a:t>
            </a:r>
            <a:r>
              <a:rPr lang="en-GB" sz="2000" i="1" dirty="0" smtClean="0">
                <a:solidFill>
                  <a:srgbClr val="7030A0"/>
                </a:solidFill>
              </a:rPr>
              <a:t>‘It </a:t>
            </a:r>
            <a:r>
              <a:rPr lang="en-GB" sz="2000" i="1" dirty="0">
                <a:solidFill>
                  <a:srgbClr val="7030A0"/>
                </a:solidFill>
              </a:rPr>
              <a:t>is not her you need saving from.’</a:t>
            </a:r>
            <a:r>
              <a:rPr lang="en-GB" sz="2000" dirty="0">
                <a:solidFill>
                  <a:srgbClr val="7030A0"/>
                </a:solidFill>
              </a:rPr>
              <a:t> Speculate about what the monster believes Conor actually needs saving from.</a:t>
            </a:r>
          </a:p>
          <a:p>
            <a:pPr marL="0" indent="0">
              <a:buNone/>
            </a:pPr>
            <a:endParaRPr lang="en-GB" sz="2000" dirty="0">
              <a:solidFill>
                <a:srgbClr val="7030A0"/>
              </a:solidFill>
            </a:endParaRPr>
          </a:p>
          <a:p>
            <a:endParaRPr lang="en-GB" dirty="0">
              <a:solidFill>
                <a:srgbClr val="7030A0"/>
              </a:solidFill>
            </a:endParaRPr>
          </a:p>
        </p:txBody>
      </p:sp>
      <p:sp>
        <p:nvSpPr>
          <p:cNvPr id="5" name="Content Placeholder 2"/>
          <p:cNvSpPr txBox="1">
            <a:spLocks/>
          </p:cNvSpPr>
          <p:nvPr/>
        </p:nvSpPr>
        <p:spPr>
          <a:xfrm>
            <a:off x="8586" y="4144113"/>
            <a:ext cx="6104586" cy="2713887"/>
          </a:xfrm>
          <a:prstGeom prst="rect">
            <a:avLst/>
          </a:prstGeom>
          <a:solidFill>
            <a:schemeClr val="tx1"/>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smtClean="0">
                <a:solidFill>
                  <a:srgbClr val="7030A0"/>
                </a:solidFill>
              </a:rPr>
              <a:t>Summary question</a:t>
            </a:r>
          </a:p>
          <a:p>
            <a:pPr marL="0" lvl="0" indent="0">
              <a:buNone/>
            </a:pPr>
            <a:r>
              <a:rPr lang="en-GB" sz="2000" b="1" dirty="0">
                <a:solidFill>
                  <a:srgbClr val="7030A0"/>
                </a:solidFill>
              </a:rPr>
              <a:t>h</a:t>
            </a:r>
            <a:r>
              <a:rPr lang="en-GB" sz="2000" b="1" dirty="0" smtClean="0">
                <a:solidFill>
                  <a:srgbClr val="7030A0"/>
                </a:solidFill>
              </a:rPr>
              <a:t>) </a:t>
            </a:r>
            <a:r>
              <a:rPr lang="en-GB" sz="2000" dirty="0">
                <a:solidFill>
                  <a:srgbClr val="7030A0"/>
                </a:solidFill>
              </a:rPr>
              <a:t>Retell the First Tale in 3 chapters. The first must contain exactly 75 words, the second exactly 50 words and the final chapter must contain exactly 25 words.</a:t>
            </a:r>
          </a:p>
          <a:p>
            <a:pPr marL="0" indent="0">
              <a:buNone/>
            </a:pPr>
            <a:endParaRPr lang="en-GB" sz="2000" dirty="0">
              <a:solidFill>
                <a:srgbClr val="7030A0"/>
              </a:solidFill>
            </a:endParaRPr>
          </a:p>
          <a:p>
            <a:pPr marL="0" indent="0">
              <a:buNone/>
            </a:pPr>
            <a:r>
              <a:rPr lang="en-GB" sz="2000" dirty="0" smtClean="0">
                <a:solidFill>
                  <a:srgbClr val="7030A0"/>
                </a:solidFill>
              </a:rPr>
              <a:t>Be as specific as you can, and stay within the word count</a:t>
            </a:r>
            <a:endParaRPr lang="en-GB" sz="2000" dirty="0">
              <a:solidFill>
                <a:srgbClr val="7030A0"/>
              </a:solidFill>
            </a:endParaRPr>
          </a:p>
        </p:txBody>
      </p:sp>
      <p:sp>
        <p:nvSpPr>
          <p:cNvPr id="6" name="Content Placeholder 2"/>
          <p:cNvSpPr txBox="1">
            <a:spLocks/>
          </p:cNvSpPr>
          <p:nvPr/>
        </p:nvSpPr>
        <p:spPr>
          <a:xfrm>
            <a:off x="6104586" y="4144113"/>
            <a:ext cx="6087414" cy="2713887"/>
          </a:xfrm>
          <a:prstGeom prst="rect">
            <a:avLst/>
          </a:prstGeom>
          <a:solidFill>
            <a:srgbClr val="002060"/>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smtClean="0"/>
              <a:t>Additional Questions (Symbolism)</a:t>
            </a:r>
          </a:p>
          <a:p>
            <a:pPr marL="0" indent="0">
              <a:buNone/>
            </a:pPr>
            <a:r>
              <a:rPr lang="en-GB" sz="2000" b="1" dirty="0" err="1" smtClean="0"/>
              <a:t>i</a:t>
            </a:r>
            <a:r>
              <a:rPr lang="en-GB" sz="2000" b="1" dirty="0" smtClean="0"/>
              <a:t>) </a:t>
            </a:r>
            <a:r>
              <a:rPr lang="en-GB" sz="2000" dirty="0" smtClean="0"/>
              <a:t>Which character in the book could </a:t>
            </a:r>
            <a:r>
              <a:rPr lang="en-GB" sz="2000" i="1" dirty="0" smtClean="0"/>
              <a:t>The King</a:t>
            </a:r>
            <a:r>
              <a:rPr lang="en-GB" sz="2000" dirty="0" smtClean="0"/>
              <a:t> be a symbol for? Explain your answer</a:t>
            </a:r>
          </a:p>
          <a:p>
            <a:pPr marL="0" indent="0">
              <a:buNone/>
            </a:pPr>
            <a:r>
              <a:rPr lang="en-GB" sz="2000" b="1" dirty="0" smtClean="0"/>
              <a:t>j) </a:t>
            </a:r>
            <a:r>
              <a:rPr lang="en-GB" sz="2000" dirty="0" smtClean="0"/>
              <a:t>Which character in the book could the Queen Regent be a symbol for? Explain your answer</a:t>
            </a:r>
          </a:p>
          <a:p>
            <a:pPr marL="0" indent="0">
              <a:buNone/>
            </a:pPr>
            <a:endParaRPr lang="en-GB" sz="2000" dirty="0"/>
          </a:p>
        </p:txBody>
      </p:sp>
    </p:spTree>
    <p:extLst>
      <p:ext uri="{BB962C8B-B14F-4D97-AF65-F5344CB8AC3E}">
        <p14:creationId xmlns:p14="http://schemas.microsoft.com/office/powerpoint/2010/main" val="393386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5467350" cy="1416675"/>
          </a:xfrm>
          <a:solidFill>
            <a:schemeClr val="tx1"/>
          </a:solidFill>
          <a:ln>
            <a:solidFill>
              <a:schemeClr val="bg1"/>
            </a:solidFill>
          </a:ln>
        </p:spPr>
        <p:txBody>
          <a:bodyPr/>
          <a:lstStyle/>
          <a:p>
            <a:r>
              <a:rPr lang="en-GB" dirty="0" smtClean="0">
                <a:solidFill>
                  <a:srgbClr val="7030A0"/>
                </a:solidFill>
              </a:rPr>
              <a:t>Final Task - Symbolism</a:t>
            </a:r>
            <a:endParaRPr lang="en-GB" dirty="0">
              <a:solidFill>
                <a:srgbClr val="7030A0"/>
              </a:solidFill>
            </a:endParaRPr>
          </a:p>
        </p:txBody>
      </p:sp>
      <p:sp>
        <p:nvSpPr>
          <p:cNvPr id="3" name="Content Placeholder 2"/>
          <p:cNvSpPr>
            <a:spLocks noGrp="1"/>
          </p:cNvSpPr>
          <p:nvPr>
            <p:ph idx="1"/>
          </p:nvPr>
        </p:nvSpPr>
        <p:spPr>
          <a:xfrm>
            <a:off x="0" y="1416676"/>
            <a:ext cx="12192000" cy="5441323"/>
          </a:xfrm>
          <a:solidFill>
            <a:schemeClr val="tx1"/>
          </a:solidFill>
          <a:ln>
            <a:solidFill>
              <a:schemeClr val="bg1"/>
            </a:solidFill>
          </a:ln>
        </p:spPr>
        <p:txBody>
          <a:bodyPr/>
          <a:lstStyle/>
          <a:p>
            <a:pPr marL="0" indent="0">
              <a:buNone/>
            </a:pPr>
            <a:r>
              <a:rPr lang="en-GB" sz="3600" dirty="0" smtClean="0">
                <a:solidFill>
                  <a:schemeClr val="accent6">
                    <a:lumMod val="50000"/>
                  </a:schemeClr>
                </a:solidFill>
              </a:rPr>
              <a:t>What is symbolic about a tree or a plant? Does it symbolise life maybe? Or growth? Perhaps, but there is something more to a Yew tree in particular that we should know about.</a:t>
            </a:r>
          </a:p>
          <a:p>
            <a:pPr marL="0" indent="0">
              <a:buNone/>
            </a:pPr>
            <a:endParaRPr lang="en-GB" sz="3600" dirty="0" smtClean="0">
              <a:solidFill>
                <a:schemeClr val="accent6">
                  <a:lumMod val="50000"/>
                </a:schemeClr>
              </a:solidFill>
            </a:endParaRPr>
          </a:p>
          <a:p>
            <a:pPr marL="0" indent="0">
              <a:buNone/>
            </a:pPr>
            <a:r>
              <a:rPr lang="en-GB" sz="3600" dirty="0">
                <a:solidFill>
                  <a:schemeClr val="accent6">
                    <a:lumMod val="50000"/>
                  </a:schemeClr>
                </a:solidFill>
              </a:rPr>
              <a:t>Watch this clip and listen out for the significant use of the Yew tree.</a:t>
            </a:r>
          </a:p>
          <a:p>
            <a:pPr marL="0" indent="0">
              <a:buNone/>
            </a:pPr>
            <a:r>
              <a:rPr lang="en-GB" dirty="0" smtClean="0">
                <a:hlinkClick r:id="rId3"/>
              </a:rPr>
              <a:t>https</a:t>
            </a:r>
            <a:r>
              <a:rPr lang="en-GB" dirty="0">
                <a:hlinkClick r:id="rId3"/>
              </a:rPr>
              <a:t>://</a:t>
            </a:r>
            <a:r>
              <a:rPr lang="en-GB" dirty="0" smtClean="0">
                <a:hlinkClick r:id="rId3"/>
              </a:rPr>
              <a:t>www.youtube.com/watch?v=S0WnRssz80w</a:t>
            </a:r>
            <a:r>
              <a:rPr lang="en-GB" dirty="0" smtClean="0"/>
              <a:t> </a:t>
            </a:r>
          </a:p>
        </p:txBody>
      </p:sp>
    </p:spTree>
    <p:extLst>
      <p:ext uri="{BB962C8B-B14F-4D97-AF65-F5344CB8AC3E}">
        <p14:creationId xmlns:p14="http://schemas.microsoft.com/office/powerpoint/2010/main" val="15956242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19150"/>
            <a:ext cx="10515600" cy="5357813"/>
          </a:xfrm>
          <a:solidFill>
            <a:schemeClr val="tx1"/>
          </a:solidFill>
          <a:ln>
            <a:solidFill>
              <a:schemeClr val="bg1"/>
            </a:solidFill>
          </a:ln>
        </p:spPr>
        <p:txBody>
          <a:bodyPr>
            <a:normAutofit/>
          </a:bodyPr>
          <a:lstStyle/>
          <a:p>
            <a:pPr marL="0" indent="0">
              <a:buNone/>
            </a:pPr>
            <a:r>
              <a:rPr lang="en-GB" sz="3200" dirty="0" smtClean="0">
                <a:solidFill>
                  <a:srgbClr val="002060"/>
                </a:solidFill>
              </a:rPr>
              <a:t>So, we now know that the leaves off a Yew Tree are used to create a medicine called Taxol, a medicine that is used in the treatment of Cancer. Let’s look back at part of the opening question of today’s lesson. </a:t>
            </a:r>
            <a:endParaRPr lang="en-GB" sz="3200" dirty="0">
              <a:solidFill>
                <a:srgbClr val="002060"/>
              </a:solidFill>
            </a:endParaRPr>
          </a:p>
          <a:p>
            <a:pPr marL="0" indent="0">
              <a:buNone/>
            </a:pPr>
            <a:endParaRPr lang="en-GB" sz="3200" dirty="0" smtClean="0">
              <a:solidFill>
                <a:srgbClr val="002060"/>
              </a:solidFill>
            </a:endParaRPr>
          </a:p>
          <a:p>
            <a:pPr marL="0" indent="0">
              <a:buNone/>
            </a:pPr>
            <a:r>
              <a:rPr lang="en-GB" sz="3200" dirty="0" smtClean="0">
                <a:solidFill>
                  <a:srgbClr val="7030A0"/>
                </a:solidFill>
              </a:rPr>
              <a:t>Answer these questions in your book.</a:t>
            </a:r>
            <a:endParaRPr lang="en-GB" sz="3200" dirty="0">
              <a:solidFill>
                <a:srgbClr val="7030A0"/>
              </a:solidFill>
            </a:endParaRPr>
          </a:p>
          <a:p>
            <a:pPr marL="0" indent="0">
              <a:buNone/>
            </a:pPr>
            <a:r>
              <a:rPr lang="en-GB" sz="3200" dirty="0" smtClean="0">
                <a:solidFill>
                  <a:srgbClr val="7030A0"/>
                </a:solidFill>
              </a:rPr>
              <a:t>Is the Yew Tree Monster here to help or harm Conor? Why has Patrick Ness chosen a Yew Tree specifically? How can we link this to symbolism?</a:t>
            </a:r>
            <a:endParaRPr lang="en-GB" sz="3200" dirty="0">
              <a:solidFill>
                <a:srgbClr val="7030A0"/>
              </a:solidFill>
            </a:endParaRPr>
          </a:p>
        </p:txBody>
      </p:sp>
    </p:spTree>
    <p:extLst>
      <p:ext uri="{BB962C8B-B14F-4D97-AF65-F5344CB8AC3E}">
        <p14:creationId xmlns:p14="http://schemas.microsoft.com/office/powerpoint/2010/main" val="291033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i.vimeocdn.com/video/236977354_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56130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351060" y="298125"/>
            <a:ext cx="4540690" cy="2800767"/>
          </a:xfrm>
          <a:prstGeom prst="rect">
            <a:avLst/>
          </a:prstGeom>
          <a:solidFill>
            <a:srgbClr val="FFFF00"/>
          </a:solidFill>
          <a:ln>
            <a:solidFill>
              <a:schemeClr val="bg1"/>
            </a:solidFill>
          </a:ln>
        </p:spPr>
        <p:txBody>
          <a:bodyPr wrap="square" rtlCol="0">
            <a:spAutoFit/>
          </a:bodyPr>
          <a:lstStyle/>
          <a:p>
            <a:r>
              <a:rPr lang="en-GB" sz="3600" u="sng" dirty="0" smtClean="0">
                <a:solidFill>
                  <a:schemeClr val="bg1"/>
                </a:solidFill>
              </a:rPr>
              <a:t>Register Task</a:t>
            </a:r>
          </a:p>
          <a:p>
            <a:r>
              <a:rPr lang="en-GB" altLang="en-US" sz="2800" dirty="0">
                <a:solidFill>
                  <a:schemeClr val="bg1"/>
                </a:solidFill>
              </a:rPr>
              <a:t>Is there good &amp; bad in everyone?</a:t>
            </a:r>
          </a:p>
          <a:p>
            <a:endParaRPr lang="en-GB" altLang="en-US" sz="2800" dirty="0">
              <a:solidFill>
                <a:schemeClr val="bg1"/>
              </a:solidFill>
            </a:endParaRPr>
          </a:p>
          <a:p>
            <a:r>
              <a:rPr lang="en-GB" altLang="en-US" sz="2800" dirty="0" smtClean="0">
                <a:solidFill>
                  <a:schemeClr val="bg1"/>
                </a:solidFill>
              </a:rPr>
              <a:t>Explain your answer.</a:t>
            </a:r>
            <a:endParaRPr lang="en-GB" altLang="en-US" sz="2800" dirty="0">
              <a:solidFill>
                <a:schemeClr val="bg1"/>
              </a:solidFill>
            </a:endParaRPr>
          </a:p>
          <a:p>
            <a:endParaRPr lang="en-GB" altLang="en-US" sz="2800" dirty="0"/>
          </a:p>
        </p:txBody>
      </p:sp>
      <p:sp>
        <p:nvSpPr>
          <p:cNvPr id="8" name="Title 3"/>
          <p:cNvSpPr txBox="1">
            <a:spLocks/>
          </p:cNvSpPr>
          <p:nvPr/>
        </p:nvSpPr>
        <p:spPr>
          <a:xfrm>
            <a:off x="0" y="5613008"/>
            <a:ext cx="12192000" cy="1244991"/>
          </a:xfrm>
          <a:prstGeom prst="rect">
            <a:avLst/>
          </a:prstGeom>
          <a:solidFill>
            <a:srgbClr val="FF0000"/>
          </a:solidFill>
          <a:ln>
            <a:solidFill>
              <a:schemeClr val="bg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smtClean="0"/>
              <a:t>Today’s title is </a:t>
            </a:r>
            <a:r>
              <a:rPr lang="en-GB" sz="4000" i="1" u="sng" dirty="0" smtClean="0"/>
              <a:t>‘He blamed Lily, because who else was there?’</a:t>
            </a:r>
            <a:endParaRPr lang="en-GB" sz="4000" i="1" u="sng" dirty="0"/>
          </a:p>
        </p:txBody>
      </p:sp>
    </p:spTree>
    <p:extLst>
      <p:ext uri="{BB962C8B-B14F-4D97-AF65-F5344CB8AC3E}">
        <p14:creationId xmlns:p14="http://schemas.microsoft.com/office/powerpoint/2010/main" val="1623293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11582400" cy="6293224"/>
          </a:xfrm>
          <a:solidFill>
            <a:schemeClr val="tx1"/>
          </a:solidFill>
          <a:ln>
            <a:solidFill>
              <a:schemeClr val="bg1"/>
            </a:solidFill>
          </a:ln>
        </p:spPr>
        <p:txBody>
          <a:bodyPr>
            <a:normAutofit fontScale="92500" lnSpcReduction="10000"/>
          </a:bodyPr>
          <a:lstStyle/>
          <a:p>
            <a:pPr marL="0" indent="0">
              <a:buNone/>
            </a:pPr>
            <a:r>
              <a:rPr lang="en-GB" dirty="0" smtClean="0">
                <a:solidFill>
                  <a:srgbClr val="002060"/>
                </a:solidFill>
              </a:rPr>
              <a:t>Before we read, or practise using dialogue, we need to know the rules of how to use it effectively.</a:t>
            </a:r>
          </a:p>
          <a:p>
            <a:pPr marL="0" indent="0">
              <a:buNone/>
            </a:pPr>
            <a:endParaRPr lang="en-GB" dirty="0">
              <a:solidFill>
                <a:srgbClr val="002060"/>
              </a:solidFill>
            </a:endParaRPr>
          </a:p>
          <a:p>
            <a:pPr marL="0" indent="0">
              <a:buNone/>
            </a:pPr>
            <a:r>
              <a:rPr lang="en-GB" dirty="0" smtClean="0">
                <a:solidFill>
                  <a:srgbClr val="002060"/>
                </a:solidFill>
              </a:rPr>
              <a:t>Copy the following in to your books – </a:t>
            </a:r>
          </a:p>
          <a:p>
            <a:pPr marL="0" indent="0">
              <a:buNone/>
            </a:pPr>
            <a:endParaRPr lang="en-GB" dirty="0">
              <a:solidFill>
                <a:srgbClr val="002060"/>
              </a:solidFill>
            </a:endParaRPr>
          </a:p>
          <a:p>
            <a:pPr marL="0" indent="0" algn="ctr">
              <a:buNone/>
            </a:pPr>
            <a:r>
              <a:rPr lang="en-GB" b="1" i="1" u="sng" dirty="0">
                <a:solidFill>
                  <a:srgbClr val="002060"/>
                </a:solidFill>
              </a:rPr>
              <a:t>The </a:t>
            </a:r>
            <a:r>
              <a:rPr lang="en-GB" b="1" i="1" u="sng" dirty="0" smtClean="0">
                <a:solidFill>
                  <a:srgbClr val="002060"/>
                </a:solidFill>
              </a:rPr>
              <a:t>Five Rules of Dialogue</a:t>
            </a:r>
          </a:p>
          <a:p>
            <a:pPr marL="0" indent="0">
              <a:buNone/>
            </a:pPr>
            <a:r>
              <a:rPr lang="en-US" b="1" dirty="0">
                <a:solidFill>
                  <a:srgbClr val="002060"/>
                </a:solidFill>
              </a:rPr>
              <a:t>1. New Speaker = New Line. </a:t>
            </a:r>
            <a:r>
              <a:rPr lang="en-US" dirty="0">
                <a:solidFill>
                  <a:srgbClr val="002060"/>
                </a:solidFill>
              </a:rPr>
              <a:t> When the speaker changes, skip to the next line, and</a:t>
            </a:r>
            <a:r>
              <a:rPr lang="en-US" u="sng" dirty="0">
                <a:solidFill>
                  <a:srgbClr val="002060"/>
                </a:solidFill>
              </a:rPr>
              <a:t> indent.</a:t>
            </a:r>
            <a:endParaRPr lang="en-GB" dirty="0">
              <a:solidFill>
                <a:srgbClr val="002060"/>
              </a:solidFill>
            </a:endParaRPr>
          </a:p>
          <a:p>
            <a:pPr marL="0" indent="0">
              <a:buNone/>
            </a:pPr>
            <a:r>
              <a:rPr lang="en-US" b="1" dirty="0">
                <a:solidFill>
                  <a:srgbClr val="002060"/>
                </a:solidFill>
              </a:rPr>
              <a:t>2. P before Q. </a:t>
            </a:r>
            <a:r>
              <a:rPr lang="en-US" dirty="0">
                <a:solidFill>
                  <a:srgbClr val="002060"/>
                </a:solidFill>
              </a:rPr>
              <a:t>Punctuation marks always come before quotation marks.</a:t>
            </a:r>
            <a:endParaRPr lang="en-GB" dirty="0">
              <a:solidFill>
                <a:srgbClr val="002060"/>
              </a:solidFill>
            </a:endParaRPr>
          </a:p>
          <a:p>
            <a:pPr marL="0" indent="0">
              <a:buNone/>
            </a:pPr>
            <a:r>
              <a:rPr lang="en-US" b="1" dirty="0">
                <a:solidFill>
                  <a:srgbClr val="002060"/>
                </a:solidFill>
              </a:rPr>
              <a:t>3. ‘Speech’ within “speech”. </a:t>
            </a:r>
            <a:r>
              <a:rPr lang="en-US" dirty="0">
                <a:solidFill>
                  <a:srgbClr val="002060"/>
                </a:solidFill>
              </a:rPr>
              <a:t>Two marks for speech; one mark for speech within speech.</a:t>
            </a:r>
            <a:endParaRPr lang="en-GB" dirty="0">
              <a:solidFill>
                <a:srgbClr val="002060"/>
              </a:solidFill>
            </a:endParaRPr>
          </a:p>
          <a:p>
            <a:pPr marL="0" indent="0">
              <a:buNone/>
            </a:pPr>
            <a:r>
              <a:rPr lang="en-US" b="1" dirty="0">
                <a:solidFill>
                  <a:srgbClr val="002060"/>
                </a:solidFill>
              </a:rPr>
              <a:t>4. Break it up. </a:t>
            </a:r>
            <a:r>
              <a:rPr lang="en-US" dirty="0">
                <a:solidFill>
                  <a:srgbClr val="002060"/>
                </a:solidFill>
              </a:rPr>
              <a:t>Use action in between dialogue to add interest and to indicate who is speaking</a:t>
            </a:r>
            <a:r>
              <a:rPr lang="en-US" dirty="0" smtClean="0">
                <a:solidFill>
                  <a:srgbClr val="002060"/>
                </a:solidFill>
              </a:rPr>
              <a:t>.</a:t>
            </a:r>
            <a:r>
              <a:rPr lang="en-US" dirty="0">
                <a:solidFill>
                  <a:srgbClr val="002060"/>
                </a:solidFill>
              </a:rPr>
              <a:t> </a:t>
            </a:r>
            <a:endParaRPr lang="en-GB" dirty="0">
              <a:solidFill>
                <a:srgbClr val="002060"/>
              </a:solidFill>
            </a:endParaRPr>
          </a:p>
          <a:p>
            <a:pPr marL="0" indent="0">
              <a:buNone/>
            </a:pPr>
            <a:r>
              <a:rPr lang="en-US" b="1" dirty="0">
                <a:solidFill>
                  <a:srgbClr val="002060"/>
                </a:solidFill>
              </a:rPr>
              <a:t>5. Sophisticated, not </a:t>
            </a:r>
            <a:r>
              <a:rPr lang="en-US" b="1" dirty="0" smtClean="0">
                <a:solidFill>
                  <a:srgbClr val="002060"/>
                </a:solidFill>
              </a:rPr>
              <a:t>unnecessary.</a:t>
            </a:r>
            <a:r>
              <a:rPr lang="en-US" dirty="0" smtClean="0">
                <a:solidFill>
                  <a:srgbClr val="002060"/>
                </a:solidFill>
              </a:rPr>
              <a:t> </a:t>
            </a:r>
            <a:r>
              <a:rPr lang="en-US" dirty="0">
                <a:solidFill>
                  <a:srgbClr val="002060"/>
                </a:solidFill>
              </a:rPr>
              <a:t>Dialogue that does not contribute to the plot in some way or that does not develop the characters should be edited out.</a:t>
            </a:r>
            <a:endParaRPr lang="en-GB" dirty="0">
              <a:solidFill>
                <a:srgbClr val="002060"/>
              </a:solidFill>
            </a:endParaRPr>
          </a:p>
          <a:p>
            <a:endParaRPr lang="en-GB" dirty="0">
              <a:solidFill>
                <a:srgbClr val="002060"/>
              </a:solidFill>
            </a:endParaRPr>
          </a:p>
        </p:txBody>
      </p:sp>
    </p:spTree>
    <p:extLst>
      <p:ext uri="{BB962C8B-B14F-4D97-AF65-F5344CB8AC3E}">
        <p14:creationId xmlns:p14="http://schemas.microsoft.com/office/powerpoint/2010/main" val="378796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1. New Speaker = New Line. </a:t>
            </a:r>
            <a:r>
              <a:rPr lang="en-US" dirty="0"/>
              <a:t> When the speaker changes, skip to the next line, and</a:t>
            </a:r>
            <a:r>
              <a:rPr lang="en-US" u="sng" dirty="0"/>
              <a:t> indent.</a:t>
            </a:r>
            <a:r>
              <a:rPr lang="en-GB" dirty="0"/>
              <a:t/>
            </a:r>
            <a:br>
              <a:rPr lang="en-GB" dirty="0"/>
            </a:br>
            <a:endParaRPr lang="en-GB" dirty="0"/>
          </a:p>
        </p:txBody>
      </p:sp>
      <p:sp>
        <p:nvSpPr>
          <p:cNvPr id="3" name="Content Placeholder 2"/>
          <p:cNvSpPr>
            <a:spLocks noGrp="1"/>
          </p:cNvSpPr>
          <p:nvPr>
            <p:ph idx="1"/>
          </p:nvPr>
        </p:nvSpPr>
        <p:spPr/>
        <p:txBody>
          <a:bodyPr/>
          <a:lstStyle/>
          <a:p>
            <a:pPr marL="0" indent="0">
              <a:buNone/>
            </a:pPr>
            <a:r>
              <a:rPr lang="en-US" u="sng" dirty="0"/>
              <a:t>Example:</a:t>
            </a:r>
            <a:endParaRPr lang="en-GB"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578531197"/>
              </p:ext>
            </p:extLst>
          </p:nvPr>
        </p:nvGraphicFramePr>
        <p:xfrm>
          <a:off x="838200" y="2683251"/>
          <a:ext cx="10515600" cy="3215525"/>
        </p:xfrm>
        <a:graphic>
          <a:graphicData uri="http://schemas.openxmlformats.org/drawingml/2006/table">
            <a:tbl>
              <a:tblPr>
                <a:effectLst>
                  <a:innerShdw blurRad="63500" dist="50800" dir="8100000">
                    <a:prstClr val="black">
                      <a:alpha val="50000"/>
                    </a:prstClr>
                  </a:innerShdw>
                </a:effectLst>
                <a:tableStyleId>{5C22544A-7EE6-4342-B048-85BDC9FD1C3A}</a:tableStyleId>
              </a:tblPr>
              <a:tblGrid>
                <a:gridCol w="10515600">
                  <a:extLst>
                    <a:ext uri="{9D8B030D-6E8A-4147-A177-3AD203B41FA5}">
                      <a16:colId xmlns:a16="http://schemas.microsoft.com/office/drawing/2014/main" val="20000"/>
                    </a:ext>
                  </a:extLst>
                </a:gridCol>
              </a:tblGrid>
              <a:tr h="3215525">
                <a:tc>
                  <a:txBody>
                    <a:bodyPr/>
                    <a:lstStyle/>
                    <a:p>
                      <a:pPr>
                        <a:lnSpc>
                          <a:spcPct val="115000"/>
                        </a:lnSpc>
                        <a:spcAft>
                          <a:spcPts val="0"/>
                        </a:spcAft>
                      </a:pPr>
                      <a:r>
                        <a:rPr lang="en-US" sz="1100" dirty="0">
                          <a:effectLst/>
                        </a:rPr>
                        <a:t> </a:t>
                      </a:r>
                      <a:endParaRPr lang="en-GB" sz="1100" dirty="0">
                        <a:effectLst/>
                      </a:endParaRPr>
                    </a:p>
                    <a:p>
                      <a:pPr>
                        <a:lnSpc>
                          <a:spcPct val="115000"/>
                        </a:lnSpc>
                        <a:spcAft>
                          <a:spcPts val="0"/>
                        </a:spcAft>
                      </a:pPr>
                      <a:r>
                        <a:rPr lang="en-US" sz="2800" dirty="0">
                          <a:effectLst/>
                        </a:rPr>
                        <a:t>          “Little pig, little pig, let me in!” cried the angry wolf, as he tried to blow the house down.</a:t>
                      </a:r>
                      <a:endParaRPr lang="en-GB" sz="2400" dirty="0">
                        <a:effectLst/>
                      </a:endParaRPr>
                    </a:p>
                    <a:p>
                      <a:pPr>
                        <a:lnSpc>
                          <a:spcPct val="115000"/>
                        </a:lnSpc>
                        <a:spcAft>
                          <a:spcPts val="0"/>
                        </a:spcAft>
                      </a:pPr>
                      <a:r>
                        <a:rPr lang="en-US" sz="2800" dirty="0">
                          <a:effectLst/>
                        </a:rPr>
                        <a:t>           “Not by the hair of my </a:t>
                      </a:r>
                      <a:r>
                        <a:rPr lang="en-US" sz="2800" dirty="0" err="1">
                          <a:effectLst/>
                        </a:rPr>
                        <a:t>chinny</a:t>
                      </a:r>
                      <a:r>
                        <a:rPr lang="en-US" sz="2800" dirty="0">
                          <a:effectLst/>
                        </a:rPr>
                        <a:t>, chin, chin.”</a:t>
                      </a:r>
                      <a:endParaRPr lang="en-GB" sz="2400" dirty="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7299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rmAutofit fontScale="90000"/>
          </a:bodyPr>
          <a:lstStyle/>
          <a:p>
            <a:r>
              <a:rPr lang="en-US" b="1" dirty="0"/>
              <a:t>2. P before Q. </a:t>
            </a:r>
            <a:r>
              <a:rPr lang="en-US" dirty="0"/>
              <a:t>Punctuation marks always come before quotation marks.</a:t>
            </a:r>
            <a:r>
              <a:rPr lang="en-GB" dirty="0"/>
              <a:t/>
            </a:r>
            <a:br>
              <a:rPr lang="en-GB" dirty="0"/>
            </a:br>
            <a:endParaRPr lang="en-GB" dirty="0"/>
          </a:p>
        </p:txBody>
      </p:sp>
      <p:sp>
        <p:nvSpPr>
          <p:cNvPr id="3" name="Content Placeholder 2"/>
          <p:cNvSpPr>
            <a:spLocks noGrp="1"/>
          </p:cNvSpPr>
          <p:nvPr>
            <p:ph idx="1"/>
          </p:nvPr>
        </p:nvSpPr>
        <p:spPr>
          <a:xfrm>
            <a:off x="838200" y="1470212"/>
            <a:ext cx="10515600" cy="4706751"/>
          </a:xfrm>
        </p:spPr>
        <p:txBody>
          <a:bodyPr/>
          <a:lstStyle/>
          <a:p>
            <a:pPr marL="0" indent="0">
              <a:buNone/>
            </a:pPr>
            <a:r>
              <a:rPr lang="en-US" u="sng" dirty="0"/>
              <a:t>Examples: </a:t>
            </a:r>
            <a:endParaRPr lang="en-GB" dirty="0"/>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474067040"/>
              </p:ext>
            </p:extLst>
          </p:nvPr>
        </p:nvGraphicFramePr>
        <p:xfrm>
          <a:off x="125506" y="2026024"/>
          <a:ext cx="11905129" cy="4679576"/>
        </p:xfrm>
        <a:graphic>
          <a:graphicData uri="http://schemas.openxmlformats.org/drawingml/2006/table">
            <a:tbl>
              <a:tblPr>
                <a:tableStyleId>{5C22544A-7EE6-4342-B048-85BDC9FD1C3A}</a:tableStyleId>
              </a:tblPr>
              <a:tblGrid>
                <a:gridCol w="11905129">
                  <a:extLst>
                    <a:ext uri="{9D8B030D-6E8A-4147-A177-3AD203B41FA5}">
                      <a16:colId xmlns:a16="http://schemas.microsoft.com/office/drawing/2014/main" val="20000"/>
                    </a:ext>
                  </a:extLst>
                </a:gridCol>
              </a:tblGrid>
              <a:tr h="2339788">
                <a:tc>
                  <a:txBody>
                    <a:bodyPr/>
                    <a:lstStyle/>
                    <a:p>
                      <a:pPr>
                        <a:lnSpc>
                          <a:spcPct val="115000"/>
                        </a:lnSpc>
                        <a:spcAft>
                          <a:spcPts val="0"/>
                        </a:spcAft>
                      </a:pPr>
                      <a:r>
                        <a:rPr lang="en-US" sz="3200" dirty="0">
                          <a:effectLst/>
                        </a:rPr>
                        <a:t>WRONG</a:t>
                      </a:r>
                      <a:endParaRPr lang="en-GB" sz="2800" dirty="0">
                        <a:effectLst/>
                      </a:endParaRPr>
                    </a:p>
                    <a:p>
                      <a:pPr>
                        <a:lnSpc>
                          <a:spcPct val="115000"/>
                        </a:lnSpc>
                        <a:spcAft>
                          <a:spcPts val="0"/>
                        </a:spcAft>
                      </a:pPr>
                      <a:r>
                        <a:rPr lang="en-US" sz="3200" dirty="0">
                          <a:effectLst/>
                        </a:rPr>
                        <a:t>          “The giant tortoise is coming this way</a:t>
                      </a:r>
                      <a:r>
                        <a:rPr lang="en-US" sz="3200" dirty="0">
                          <a:solidFill>
                            <a:srgbClr val="FF0000"/>
                          </a:solidFill>
                          <a:effectLst/>
                        </a:rPr>
                        <a:t>”,</a:t>
                      </a:r>
                      <a:r>
                        <a:rPr lang="en-US" sz="3200" dirty="0">
                          <a:effectLst/>
                        </a:rPr>
                        <a:t> he whispered while grabbing my hand. “Come with me. I think I know where we can hide</a:t>
                      </a:r>
                      <a:r>
                        <a:rPr lang="en-US" sz="3200" dirty="0">
                          <a:solidFill>
                            <a:srgbClr val="FF0000"/>
                          </a:solidFill>
                          <a:effectLst/>
                        </a:rPr>
                        <a:t>”.</a:t>
                      </a:r>
                      <a:endParaRPr lang="en-GB" sz="2800" dirty="0">
                        <a:solidFill>
                          <a:srgbClr val="FF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10000"/>
                  </a:ext>
                </a:extLst>
              </a:tr>
              <a:tr h="2339788">
                <a:tc>
                  <a:txBody>
                    <a:bodyPr/>
                    <a:lstStyle/>
                    <a:p>
                      <a:pPr>
                        <a:lnSpc>
                          <a:spcPct val="115000"/>
                        </a:lnSpc>
                        <a:spcAft>
                          <a:spcPts val="0"/>
                        </a:spcAft>
                      </a:pPr>
                      <a:r>
                        <a:rPr lang="en-US" sz="3200" dirty="0">
                          <a:effectLst/>
                        </a:rPr>
                        <a:t>CORRECT</a:t>
                      </a:r>
                      <a:endParaRPr lang="en-GB" sz="2800" dirty="0">
                        <a:effectLst/>
                      </a:endParaRPr>
                    </a:p>
                    <a:p>
                      <a:pPr>
                        <a:lnSpc>
                          <a:spcPct val="115000"/>
                        </a:lnSpc>
                        <a:spcAft>
                          <a:spcPts val="0"/>
                        </a:spcAft>
                      </a:pPr>
                      <a:r>
                        <a:rPr lang="en-US" sz="3200" dirty="0">
                          <a:effectLst/>
                        </a:rPr>
                        <a:t>          “The giant tortoise is coming this way</a:t>
                      </a:r>
                      <a:r>
                        <a:rPr lang="en-US" sz="3200" dirty="0">
                          <a:solidFill>
                            <a:srgbClr val="00B0F0"/>
                          </a:solidFill>
                          <a:effectLst/>
                        </a:rPr>
                        <a:t>,”</a:t>
                      </a:r>
                      <a:r>
                        <a:rPr lang="en-US" sz="3200" dirty="0">
                          <a:effectLst/>
                        </a:rPr>
                        <a:t> he whispered while grabbing my hand. “Come with me. I think I know where we can hide</a:t>
                      </a:r>
                      <a:r>
                        <a:rPr lang="en-US" sz="3200" dirty="0">
                          <a:solidFill>
                            <a:srgbClr val="00B0F0"/>
                          </a:solidFill>
                          <a:effectLst/>
                        </a:rPr>
                        <a:t>.”</a:t>
                      </a:r>
                      <a:endParaRPr lang="en-GB" sz="2800" dirty="0">
                        <a:solidFill>
                          <a:srgbClr val="00B0F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2402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3. ‘Speech’ within “speech”. </a:t>
            </a:r>
            <a:r>
              <a:rPr lang="en-US" dirty="0"/>
              <a:t>Two marks for speech; one mark for speech within speech.</a:t>
            </a:r>
            <a:r>
              <a:rPr lang="en-GB" dirty="0"/>
              <a:t/>
            </a:r>
            <a:br>
              <a:rPr lang="en-GB" dirty="0"/>
            </a:br>
            <a:endParaRPr lang="en-GB" dirty="0"/>
          </a:p>
        </p:txBody>
      </p:sp>
      <p:sp>
        <p:nvSpPr>
          <p:cNvPr id="3" name="Content Placeholder 2"/>
          <p:cNvSpPr>
            <a:spLocks noGrp="1"/>
          </p:cNvSpPr>
          <p:nvPr>
            <p:ph idx="1"/>
          </p:nvPr>
        </p:nvSpPr>
        <p:spPr/>
        <p:txBody>
          <a:bodyPr/>
          <a:lstStyle/>
          <a:p>
            <a:pPr marL="0" indent="0">
              <a:buNone/>
            </a:pPr>
            <a:r>
              <a:rPr lang="en-US" u="sng" dirty="0"/>
              <a:t>Example:</a:t>
            </a:r>
            <a:endParaRPr lang="en-GB"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916827141"/>
              </p:ext>
            </p:extLst>
          </p:nvPr>
        </p:nvGraphicFramePr>
        <p:xfrm>
          <a:off x="251013" y="2420471"/>
          <a:ext cx="11546540" cy="3467027"/>
        </p:xfrm>
        <a:graphic>
          <a:graphicData uri="http://schemas.openxmlformats.org/drawingml/2006/table">
            <a:tbl>
              <a:tblPr>
                <a:tableStyleId>{5C22544A-7EE6-4342-B048-85BDC9FD1C3A}</a:tableStyleId>
              </a:tblPr>
              <a:tblGrid>
                <a:gridCol w="11546540">
                  <a:extLst>
                    <a:ext uri="{9D8B030D-6E8A-4147-A177-3AD203B41FA5}">
                      <a16:colId xmlns:a16="http://schemas.microsoft.com/office/drawing/2014/main" val="20000"/>
                    </a:ext>
                  </a:extLst>
                </a:gridCol>
              </a:tblGrid>
              <a:tr h="3467027">
                <a:tc>
                  <a:txBody>
                    <a:bodyPr/>
                    <a:lstStyle/>
                    <a:p>
                      <a:pPr>
                        <a:lnSpc>
                          <a:spcPct val="115000"/>
                        </a:lnSpc>
                        <a:spcAft>
                          <a:spcPts val="0"/>
                        </a:spcAft>
                      </a:pPr>
                      <a:r>
                        <a:rPr lang="en-US" sz="3600" dirty="0">
                          <a:effectLst/>
                        </a:rPr>
                        <a:t>     Kara was beaming with excitement when I met her at the coop. Before I could even sit down, she quickly </a:t>
                      </a:r>
                      <a:r>
                        <a:rPr lang="en-US" sz="3600" dirty="0" smtClean="0">
                          <a:effectLst/>
                        </a:rPr>
                        <a:t>cried, </a:t>
                      </a:r>
                      <a:r>
                        <a:rPr lang="en-US" sz="3600" dirty="0">
                          <a:effectLst/>
                        </a:rPr>
                        <a:t>“I can’t believe it. He actually said</a:t>
                      </a:r>
                      <a:r>
                        <a:rPr lang="en-US" sz="3600" dirty="0">
                          <a:solidFill>
                            <a:srgbClr val="FF0000"/>
                          </a:solidFill>
                          <a:effectLst/>
                        </a:rPr>
                        <a:t>, ‘I love you.’ </a:t>
                      </a:r>
                      <a:r>
                        <a:rPr lang="en-US" sz="3600" dirty="0">
                          <a:effectLst/>
                        </a:rPr>
                        <a:t>We were about to hang up, and he said, ‘I love you.’ Can you believe </a:t>
                      </a:r>
                      <a:r>
                        <a:rPr lang="en-US" sz="3600" dirty="0" smtClean="0">
                          <a:effectLst/>
                        </a:rPr>
                        <a:t>it?”</a:t>
                      </a:r>
                      <a:endParaRPr lang="en-GB" sz="3200" dirty="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2687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4. Break it up. </a:t>
            </a:r>
            <a:r>
              <a:rPr lang="en-US" dirty="0"/>
              <a:t>Use action in between dialogue to add interest and to indicate who is speaking.</a:t>
            </a:r>
            <a:r>
              <a:rPr lang="en-GB" dirty="0"/>
              <a:t/>
            </a:r>
            <a:br>
              <a:rPr lang="en-GB" dirty="0"/>
            </a:br>
            <a:endParaRPr lang="en-GB" dirty="0"/>
          </a:p>
        </p:txBody>
      </p:sp>
      <p:sp>
        <p:nvSpPr>
          <p:cNvPr id="3" name="Content Placeholder 2"/>
          <p:cNvSpPr>
            <a:spLocks noGrp="1"/>
          </p:cNvSpPr>
          <p:nvPr>
            <p:ph idx="1"/>
          </p:nvPr>
        </p:nvSpPr>
        <p:spPr/>
        <p:txBody>
          <a:bodyPr/>
          <a:lstStyle/>
          <a:p>
            <a:pPr marL="0" indent="0">
              <a:buNone/>
            </a:pPr>
            <a:r>
              <a:rPr lang="en-GB" dirty="0" smtClean="0"/>
              <a:t>Example</a:t>
            </a:r>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757721651"/>
              </p:ext>
            </p:extLst>
          </p:nvPr>
        </p:nvGraphicFramePr>
        <p:xfrm>
          <a:off x="838200" y="3033044"/>
          <a:ext cx="10515599" cy="3143919"/>
        </p:xfrm>
        <a:graphic>
          <a:graphicData uri="http://schemas.openxmlformats.org/drawingml/2006/table">
            <a:tbl>
              <a:tblPr>
                <a:tableStyleId>{5C22544A-7EE6-4342-B048-85BDC9FD1C3A}</a:tableStyleId>
              </a:tblPr>
              <a:tblGrid>
                <a:gridCol w="10515599">
                  <a:extLst>
                    <a:ext uri="{9D8B030D-6E8A-4147-A177-3AD203B41FA5}">
                      <a16:colId xmlns:a16="http://schemas.microsoft.com/office/drawing/2014/main" val="20000"/>
                    </a:ext>
                  </a:extLst>
                </a:gridCol>
              </a:tblGrid>
              <a:tr h="3143919">
                <a:tc>
                  <a:txBody>
                    <a:bodyPr/>
                    <a:lstStyle/>
                    <a:p>
                      <a:pPr>
                        <a:lnSpc>
                          <a:spcPct val="115000"/>
                        </a:lnSpc>
                        <a:spcAft>
                          <a:spcPts val="0"/>
                        </a:spcAft>
                      </a:pPr>
                      <a:r>
                        <a:rPr lang="en-US" sz="3200" dirty="0" smtClean="0">
                          <a:effectLst/>
                        </a:rPr>
                        <a:t>          </a:t>
                      </a:r>
                      <a:r>
                        <a:rPr lang="en-US" sz="3200" dirty="0">
                          <a:effectLst/>
                        </a:rPr>
                        <a:t>“The giant tortoise is coming this way,” </a:t>
                      </a:r>
                      <a:r>
                        <a:rPr lang="en-US" sz="3200" dirty="0">
                          <a:solidFill>
                            <a:srgbClr val="FF0000"/>
                          </a:solidFill>
                          <a:effectLst/>
                        </a:rPr>
                        <a:t>he whispered while grabbing my hand.</a:t>
                      </a:r>
                      <a:r>
                        <a:rPr lang="en-US" sz="3200" dirty="0">
                          <a:effectLst/>
                        </a:rPr>
                        <a:t> “Come with me. I think I know where we can hide.”</a:t>
                      </a:r>
                      <a:endParaRPr lang="en-GB" sz="2800" dirty="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3589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solidFill>
            <a:schemeClr val="bg1"/>
          </a:solidFill>
          <a:ln w="76200">
            <a:solidFill>
              <a:schemeClr val="tx1"/>
            </a:solidFill>
            <a:miter lim="800000"/>
            <a:headEnd/>
            <a:tailEnd/>
          </a:ln>
        </p:spPr>
        <p:txBody>
          <a:bodyPr>
            <a:normAutofit/>
          </a:bodyPr>
          <a:lstStyle/>
          <a:p>
            <a:pPr eaLnBrk="1" hangingPunct="1"/>
            <a:r>
              <a:rPr lang="en-GB" altLang="en-US" sz="3600" dirty="0" smtClean="0"/>
              <a:t>With the person next to you, make a list of as many answers to the following question as you can think of…</a:t>
            </a:r>
          </a:p>
        </p:txBody>
      </p:sp>
      <p:sp>
        <p:nvSpPr>
          <p:cNvPr id="8195" name="Content Placeholder 2"/>
          <p:cNvSpPr>
            <a:spLocks noGrp="1"/>
          </p:cNvSpPr>
          <p:nvPr>
            <p:ph idx="1"/>
          </p:nvPr>
        </p:nvSpPr>
        <p:spPr>
          <a:solidFill>
            <a:schemeClr val="bg1"/>
          </a:solidFill>
          <a:ln w="76200">
            <a:solidFill>
              <a:schemeClr val="tx1"/>
            </a:solidFill>
            <a:miter lim="800000"/>
            <a:headEnd/>
            <a:tailEnd/>
          </a:ln>
        </p:spPr>
        <p:txBody>
          <a:bodyPr>
            <a:normAutofit/>
          </a:bodyPr>
          <a:lstStyle/>
          <a:p>
            <a:pPr algn="ctr" eaLnBrk="1" hangingPunct="1">
              <a:buFont typeface="Arial" charset="0"/>
              <a:buNone/>
            </a:pPr>
            <a:r>
              <a:rPr lang="en-GB" altLang="en-US" sz="8800" i="1" dirty="0" smtClean="0"/>
              <a:t>What makes a successful story opening?</a:t>
            </a:r>
          </a:p>
        </p:txBody>
      </p:sp>
    </p:spTree>
    <p:extLst>
      <p:ext uri="{BB962C8B-B14F-4D97-AF65-F5344CB8AC3E}">
        <p14:creationId xmlns:p14="http://schemas.microsoft.com/office/powerpoint/2010/main" val="14383943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553" y="394447"/>
            <a:ext cx="10515600" cy="2348753"/>
          </a:xfrm>
        </p:spPr>
        <p:txBody>
          <a:bodyPr>
            <a:normAutofit fontScale="92500" lnSpcReduction="10000"/>
          </a:bodyPr>
          <a:lstStyle/>
          <a:p>
            <a:pPr marL="0" indent="0">
              <a:buNone/>
            </a:pPr>
            <a:r>
              <a:rPr lang="en-US" sz="4800" b="1" dirty="0"/>
              <a:t>5. Sophisticated, not </a:t>
            </a:r>
            <a:r>
              <a:rPr lang="en-US" sz="4800" b="1" dirty="0" smtClean="0"/>
              <a:t>unnecessary.</a:t>
            </a:r>
            <a:r>
              <a:rPr lang="en-US" sz="4800" dirty="0" smtClean="0"/>
              <a:t> </a:t>
            </a:r>
            <a:r>
              <a:rPr lang="en-US" sz="4800" dirty="0"/>
              <a:t>Dialogue that does not contribute to the plot in some way or that does not develop the characters should be edited out</a:t>
            </a:r>
            <a:r>
              <a:rPr lang="en-US" sz="4800" dirty="0" smtClean="0"/>
              <a:t>.</a:t>
            </a:r>
          </a:p>
          <a:p>
            <a:pPr marL="0" indent="0">
              <a:buNone/>
            </a:pPr>
            <a:endParaRPr lang="en-US" sz="3600" dirty="0"/>
          </a:p>
          <a:p>
            <a:pPr marL="0" indent="0">
              <a:buNone/>
            </a:pPr>
            <a:endParaRPr lang="en-US" sz="3600" dirty="0" smtClean="0"/>
          </a:p>
          <a:p>
            <a:endParaRPr lang="en-GB" sz="3600" dirty="0"/>
          </a:p>
        </p:txBody>
      </p:sp>
      <p:sp>
        <p:nvSpPr>
          <p:cNvPr id="4" name="TextBox 3"/>
          <p:cNvSpPr txBox="1"/>
          <p:nvPr/>
        </p:nvSpPr>
        <p:spPr>
          <a:xfrm>
            <a:off x="748553" y="3299012"/>
            <a:ext cx="10515600" cy="2585323"/>
          </a:xfrm>
          <a:prstGeom prst="rect">
            <a:avLst/>
          </a:prstGeom>
          <a:solidFill>
            <a:schemeClr val="tx1"/>
          </a:solidFill>
          <a:ln>
            <a:solidFill>
              <a:schemeClr val="bg1"/>
            </a:solidFill>
          </a:ln>
        </p:spPr>
        <p:txBody>
          <a:bodyPr wrap="square" rtlCol="0">
            <a:spAutoFit/>
          </a:bodyPr>
          <a:lstStyle/>
          <a:p>
            <a:r>
              <a:rPr lang="en-US" sz="3600" dirty="0">
                <a:solidFill>
                  <a:srgbClr val="002060"/>
                </a:solidFill>
              </a:rPr>
              <a:t>No example needed for this one. To put it simply, if the dialogue isn’t going to add anything to your story, then you shouldn’t include it. Don’t just add people talking for the sake of it.</a:t>
            </a:r>
            <a:endParaRPr lang="en-GB" sz="3600" dirty="0">
              <a:solidFill>
                <a:srgbClr val="002060"/>
              </a:solidFill>
            </a:endParaRPr>
          </a:p>
          <a:p>
            <a:endParaRPr lang="en-GB" dirty="0"/>
          </a:p>
        </p:txBody>
      </p:sp>
    </p:spTree>
    <p:extLst>
      <p:ext uri="{BB962C8B-B14F-4D97-AF65-F5344CB8AC3E}">
        <p14:creationId xmlns:p14="http://schemas.microsoft.com/office/powerpoint/2010/main" val="403835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4133" y="1645920"/>
            <a:ext cx="10515600" cy="3822551"/>
          </a:xfrm>
          <a:solidFill>
            <a:schemeClr val="tx1"/>
          </a:solidFill>
          <a:ln>
            <a:solidFill>
              <a:schemeClr val="bg1"/>
            </a:solidFill>
          </a:ln>
        </p:spPr>
        <p:txBody>
          <a:bodyPr>
            <a:noAutofit/>
          </a:bodyPr>
          <a:lstStyle/>
          <a:p>
            <a:pPr marL="0" indent="0">
              <a:buNone/>
            </a:pPr>
            <a:r>
              <a:rPr lang="en-GB" sz="4000" dirty="0" smtClean="0">
                <a:solidFill>
                  <a:srgbClr val="002060"/>
                </a:solidFill>
              </a:rPr>
              <a:t>Today we are going to read two chapters, the first is called </a:t>
            </a:r>
            <a:r>
              <a:rPr lang="en-GB" sz="4000" i="1" dirty="0" smtClean="0">
                <a:solidFill>
                  <a:srgbClr val="002060"/>
                </a:solidFill>
              </a:rPr>
              <a:t>Understanding (p.86) </a:t>
            </a:r>
            <a:r>
              <a:rPr lang="en-GB" sz="4000" dirty="0" smtClean="0">
                <a:solidFill>
                  <a:srgbClr val="002060"/>
                </a:solidFill>
              </a:rPr>
              <a:t>and </a:t>
            </a:r>
            <a:r>
              <a:rPr lang="en-GB" sz="4000" i="1" dirty="0" smtClean="0">
                <a:solidFill>
                  <a:srgbClr val="002060"/>
                </a:solidFill>
              </a:rPr>
              <a:t> Little Talk (P.96).</a:t>
            </a:r>
          </a:p>
          <a:p>
            <a:endParaRPr lang="en-GB" sz="4000" i="1" dirty="0">
              <a:solidFill>
                <a:srgbClr val="002060"/>
              </a:solidFill>
            </a:endParaRPr>
          </a:p>
          <a:p>
            <a:pPr marL="0" indent="0">
              <a:buNone/>
            </a:pPr>
            <a:r>
              <a:rPr lang="en-GB" sz="4000" dirty="0" smtClean="0">
                <a:solidFill>
                  <a:srgbClr val="002060"/>
                </a:solidFill>
              </a:rPr>
              <a:t>As we read, focus on how dialogue is set out in the book. </a:t>
            </a:r>
            <a:endParaRPr lang="en-GB" sz="4000" dirty="0">
              <a:solidFill>
                <a:srgbClr val="002060"/>
              </a:solidFill>
            </a:endParaRPr>
          </a:p>
        </p:txBody>
      </p:sp>
    </p:spTree>
    <p:extLst>
      <p:ext uri="{BB962C8B-B14F-4D97-AF65-F5344CB8AC3E}">
        <p14:creationId xmlns:p14="http://schemas.microsoft.com/office/powerpoint/2010/main" val="560428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8251" y="0"/>
            <a:ext cx="9220200" cy="323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0" y="3371850"/>
            <a:ext cx="12192000" cy="3447098"/>
          </a:xfrm>
          <a:prstGeom prst="rect">
            <a:avLst/>
          </a:prstGeom>
          <a:solidFill>
            <a:schemeClr val="tx1"/>
          </a:solidFill>
          <a:ln>
            <a:solidFill>
              <a:schemeClr val="bg1"/>
            </a:solidFill>
          </a:ln>
        </p:spPr>
        <p:txBody>
          <a:bodyPr wrap="square" rtlCol="0">
            <a:spAutoFit/>
          </a:bodyPr>
          <a:lstStyle/>
          <a:p>
            <a:pPr algn="ctr"/>
            <a:r>
              <a:rPr lang="en-GB" sz="2000" u="sng" dirty="0" smtClean="0">
                <a:solidFill>
                  <a:srgbClr val="002060"/>
                </a:solidFill>
              </a:rPr>
              <a:t>Dialogue Task</a:t>
            </a:r>
            <a:endParaRPr lang="en-GB" sz="2000" dirty="0" smtClean="0">
              <a:solidFill>
                <a:srgbClr val="002060"/>
              </a:solidFill>
            </a:endParaRPr>
          </a:p>
          <a:p>
            <a:r>
              <a:rPr lang="en-GB" sz="2000" dirty="0" smtClean="0">
                <a:solidFill>
                  <a:srgbClr val="002060"/>
                </a:solidFill>
              </a:rPr>
              <a:t>This is a comic strip featuring a conversation between Homer and Moe from the Simpsons. The only information we have is what the characters say. We know their emotions because of the pictures, but in a novel, there are very rarely pictures, which means that it is down to your description to let the reader know that information.</a:t>
            </a:r>
          </a:p>
          <a:p>
            <a:endParaRPr lang="en-GB" sz="2000" dirty="0">
              <a:solidFill>
                <a:srgbClr val="002060"/>
              </a:solidFill>
            </a:endParaRPr>
          </a:p>
          <a:p>
            <a:r>
              <a:rPr lang="en-GB" sz="2000" dirty="0" smtClean="0">
                <a:solidFill>
                  <a:srgbClr val="002060"/>
                </a:solidFill>
              </a:rPr>
              <a:t>Your task is to turn this comic strip into a written narrative, by writing the speech out into dialogue using the five rules that we have looked at today. </a:t>
            </a:r>
          </a:p>
          <a:p>
            <a:endParaRPr lang="en-GB" sz="2000" dirty="0">
              <a:solidFill>
                <a:srgbClr val="002060"/>
              </a:solidFill>
            </a:endParaRPr>
          </a:p>
          <a:p>
            <a:r>
              <a:rPr lang="en-GB" sz="2000" dirty="0">
                <a:solidFill>
                  <a:srgbClr val="002060"/>
                </a:solidFill>
              </a:rPr>
              <a:t>*</a:t>
            </a:r>
            <a:r>
              <a:rPr lang="en-GB" sz="2000" dirty="0" smtClean="0">
                <a:solidFill>
                  <a:srgbClr val="002060"/>
                </a:solidFill>
              </a:rPr>
              <a:t>Challenge* Look back in your books to when we found alternatives to the word ‘said’. This word is banned from your work! Try to use a better range of vocabulary in your work.</a:t>
            </a:r>
            <a:endParaRPr lang="en-GB" sz="2000" dirty="0">
              <a:solidFill>
                <a:srgbClr val="002060"/>
              </a:solidFill>
            </a:endParaRPr>
          </a:p>
          <a:p>
            <a:endParaRPr lang="en-GB" dirty="0">
              <a:solidFill>
                <a:srgbClr val="002060"/>
              </a:solidFill>
            </a:endParaRPr>
          </a:p>
        </p:txBody>
      </p:sp>
    </p:spTree>
    <p:extLst>
      <p:ext uri="{BB962C8B-B14F-4D97-AF65-F5344CB8AC3E}">
        <p14:creationId xmlns:p14="http://schemas.microsoft.com/office/powerpoint/2010/main" val="10699124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5250" y="0"/>
            <a:ext cx="8286750" cy="6858000"/>
          </a:xfrm>
          <a:solidFill>
            <a:schemeClr val="tx1"/>
          </a:solidFill>
          <a:ln>
            <a:solidFill>
              <a:schemeClr val="bg1"/>
            </a:solidFill>
          </a:ln>
        </p:spPr>
        <p:txBody>
          <a:bodyPr>
            <a:normAutofit/>
          </a:bodyPr>
          <a:lstStyle/>
          <a:p>
            <a:pPr marL="0" indent="0">
              <a:buNone/>
            </a:pPr>
            <a:r>
              <a:rPr lang="en-GB" sz="3600" dirty="0" smtClean="0">
                <a:solidFill>
                  <a:srgbClr val="7030A0"/>
                </a:solidFill>
              </a:rPr>
              <a:t>Example</a:t>
            </a:r>
          </a:p>
          <a:p>
            <a:pPr marL="0" indent="0">
              <a:buNone/>
            </a:pPr>
            <a:r>
              <a:rPr lang="en-GB" sz="3600" dirty="0" smtClean="0">
                <a:solidFill>
                  <a:srgbClr val="7030A0"/>
                </a:solidFill>
              </a:rPr>
              <a:t>Having worked a long shift, Moe was delighted to see his friend Homer walk in to the bar.</a:t>
            </a:r>
          </a:p>
          <a:p>
            <a:pPr marL="0" indent="0">
              <a:buNone/>
            </a:pPr>
            <a:r>
              <a:rPr lang="en-GB" sz="3600" dirty="0">
                <a:solidFill>
                  <a:srgbClr val="7030A0"/>
                </a:solidFill>
              </a:rPr>
              <a:t> </a:t>
            </a:r>
            <a:r>
              <a:rPr lang="en-GB" sz="3600" dirty="0" smtClean="0">
                <a:solidFill>
                  <a:srgbClr val="7030A0"/>
                </a:solidFill>
              </a:rPr>
              <a:t>    “Hiya Homer, can I draw you a beer?” asked Moe as he welcomed Homer to his seat.</a:t>
            </a:r>
          </a:p>
          <a:p>
            <a:pPr marL="0" indent="0">
              <a:buNone/>
            </a:pPr>
            <a:r>
              <a:rPr lang="en-GB" sz="3600" dirty="0">
                <a:solidFill>
                  <a:srgbClr val="7030A0"/>
                </a:solidFill>
              </a:rPr>
              <a:t> </a:t>
            </a:r>
            <a:r>
              <a:rPr lang="en-GB" sz="3600" dirty="0" smtClean="0">
                <a:solidFill>
                  <a:srgbClr val="7030A0"/>
                </a:solidFill>
              </a:rPr>
              <a:t>    “Not just yet Moe,” Homer replied, “I’m hankering for some…” but before Homer could finish his sentence, he suddenly looked startled and disorientated.</a:t>
            </a:r>
          </a:p>
          <a:p>
            <a:pPr marL="0" indent="0">
              <a:buNone/>
            </a:pPr>
            <a:endParaRPr lang="en-GB" sz="3200" dirty="0">
              <a:solidFill>
                <a:srgbClr val="7030A0"/>
              </a:solidFill>
            </a:endParaRPr>
          </a:p>
          <a:p>
            <a:endParaRPr lang="en-GB" sz="3200" dirty="0">
              <a:solidFill>
                <a:srgbClr val="7030A0"/>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75996"/>
          <a:stretch/>
        </p:blipFill>
        <p:spPr bwMode="auto">
          <a:xfrm>
            <a:off x="142315" y="555624"/>
            <a:ext cx="3617043"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5848349"/>
            <a:ext cx="12192000" cy="954107"/>
          </a:xfrm>
          <a:prstGeom prst="rect">
            <a:avLst/>
          </a:prstGeom>
          <a:solidFill>
            <a:schemeClr val="tx1"/>
          </a:solidFill>
          <a:ln>
            <a:solidFill>
              <a:schemeClr val="bg1"/>
            </a:solidFill>
          </a:ln>
        </p:spPr>
        <p:txBody>
          <a:bodyPr wrap="square" rtlCol="0">
            <a:spAutoFit/>
          </a:bodyPr>
          <a:lstStyle/>
          <a:p>
            <a:r>
              <a:rPr lang="en-GB" sz="2800" dirty="0" smtClean="0">
                <a:solidFill>
                  <a:srgbClr val="002060"/>
                </a:solidFill>
              </a:rPr>
              <a:t>Use this start if you need to and do the same for rest of the comic strip. Use as much detail as you can to make it entertaining. DO NOT use the word ‘said’!</a:t>
            </a:r>
            <a:endParaRPr lang="en-GB" sz="2800" dirty="0">
              <a:solidFill>
                <a:srgbClr val="002060"/>
              </a:solidFill>
            </a:endParaRPr>
          </a:p>
        </p:txBody>
      </p:sp>
    </p:spTree>
    <p:extLst>
      <p:ext uri="{BB962C8B-B14F-4D97-AF65-F5344CB8AC3E}">
        <p14:creationId xmlns:p14="http://schemas.microsoft.com/office/powerpoint/2010/main" val="200372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alisoneldred.com/images_JimKay/AEldredJimKay13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561300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3"/>
          <p:cNvSpPr txBox="1">
            <a:spLocks/>
          </p:cNvSpPr>
          <p:nvPr/>
        </p:nvSpPr>
        <p:spPr>
          <a:xfrm>
            <a:off x="0" y="5613008"/>
            <a:ext cx="12192000" cy="1244991"/>
          </a:xfrm>
          <a:prstGeom prst="rect">
            <a:avLst/>
          </a:prstGeom>
          <a:solidFill>
            <a:srgbClr val="FF0000"/>
          </a:solidFill>
          <a:ln>
            <a:solidFill>
              <a:schemeClr val="bg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smtClean="0"/>
              <a:t>Today’s title is </a:t>
            </a:r>
            <a:r>
              <a:rPr lang="en-GB" sz="4000" i="1" u="sng" dirty="0" smtClean="0"/>
              <a:t>‘I don’t want to live with Grandma</a:t>
            </a:r>
            <a:endParaRPr lang="en-GB" sz="4000" i="1" u="sng" dirty="0"/>
          </a:p>
        </p:txBody>
      </p:sp>
      <p:sp>
        <p:nvSpPr>
          <p:cNvPr id="6" name="TextBox 5"/>
          <p:cNvSpPr txBox="1"/>
          <p:nvPr/>
        </p:nvSpPr>
        <p:spPr>
          <a:xfrm>
            <a:off x="7651310" y="1088693"/>
            <a:ext cx="4540690" cy="4093428"/>
          </a:xfrm>
          <a:prstGeom prst="rect">
            <a:avLst/>
          </a:prstGeom>
          <a:solidFill>
            <a:srgbClr val="FFFF00"/>
          </a:solidFill>
          <a:ln>
            <a:solidFill>
              <a:schemeClr val="bg1"/>
            </a:solidFill>
          </a:ln>
        </p:spPr>
        <p:txBody>
          <a:bodyPr wrap="square" rtlCol="0">
            <a:spAutoFit/>
          </a:bodyPr>
          <a:lstStyle/>
          <a:p>
            <a:r>
              <a:rPr lang="en-GB" sz="3600" u="sng" dirty="0" smtClean="0">
                <a:solidFill>
                  <a:schemeClr val="bg1"/>
                </a:solidFill>
              </a:rPr>
              <a:t>Register Task</a:t>
            </a:r>
          </a:p>
          <a:p>
            <a:r>
              <a:rPr lang="en-GB" sz="2800" dirty="0" smtClean="0">
                <a:solidFill>
                  <a:schemeClr val="bg1"/>
                </a:solidFill>
              </a:rPr>
              <a:t>Let’s see what we remember from last lesson.</a:t>
            </a:r>
          </a:p>
          <a:p>
            <a:endParaRPr lang="en-GB" sz="2800" dirty="0">
              <a:solidFill>
                <a:schemeClr val="bg1"/>
              </a:solidFill>
            </a:endParaRPr>
          </a:p>
          <a:p>
            <a:r>
              <a:rPr lang="en-GB" sz="2800" dirty="0" smtClean="0">
                <a:solidFill>
                  <a:schemeClr val="bg1"/>
                </a:solidFill>
              </a:rPr>
              <a:t>What is the effect of using dialogue in stories? Answer in you exercise book underneath your date and title.</a:t>
            </a:r>
            <a:endParaRPr lang="en-GB" sz="2800" dirty="0">
              <a:solidFill>
                <a:schemeClr val="bg1"/>
              </a:solidFill>
            </a:endParaRPr>
          </a:p>
        </p:txBody>
      </p:sp>
    </p:spTree>
    <p:extLst>
      <p:ext uri="{BB962C8B-B14F-4D97-AF65-F5344CB8AC3E}">
        <p14:creationId xmlns:p14="http://schemas.microsoft.com/office/powerpoint/2010/main" val="33208274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a:ln>
            <a:solidFill>
              <a:schemeClr val="bg1"/>
            </a:solidFill>
          </a:ln>
        </p:spPr>
        <p:txBody>
          <a:bodyPr/>
          <a:lstStyle/>
          <a:p>
            <a:r>
              <a:rPr lang="en-GB" dirty="0" smtClean="0">
                <a:solidFill>
                  <a:srgbClr val="00B050"/>
                </a:solidFill>
              </a:rPr>
              <a:t>What is a character flaw?</a:t>
            </a:r>
            <a:endParaRPr lang="en-GB" dirty="0">
              <a:solidFill>
                <a:srgbClr val="00B050"/>
              </a:solidFill>
            </a:endParaRPr>
          </a:p>
        </p:txBody>
      </p:sp>
      <p:sp>
        <p:nvSpPr>
          <p:cNvPr id="3" name="Content Placeholder 2"/>
          <p:cNvSpPr>
            <a:spLocks noGrp="1"/>
          </p:cNvSpPr>
          <p:nvPr>
            <p:ph idx="1"/>
          </p:nvPr>
        </p:nvSpPr>
        <p:spPr>
          <a:xfrm>
            <a:off x="228600" y="1863724"/>
            <a:ext cx="11163300" cy="4841875"/>
          </a:xfrm>
          <a:solidFill>
            <a:schemeClr val="tx1"/>
          </a:solidFill>
          <a:ln>
            <a:solidFill>
              <a:schemeClr val="bg1"/>
            </a:solidFill>
          </a:ln>
        </p:spPr>
        <p:txBody>
          <a:bodyPr>
            <a:normAutofit/>
          </a:bodyPr>
          <a:lstStyle/>
          <a:p>
            <a:r>
              <a:rPr lang="en-GB" sz="3200" dirty="0" smtClean="0">
                <a:solidFill>
                  <a:srgbClr val="7030A0"/>
                </a:solidFill>
              </a:rPr>
              <a:t>In fiction, </a:t>
            </a:r>
            <a:r>
              <a:rPr lang="en-GB" sz="3200" dirty="0">
                <a:solidFill>
                  <a:srgbClr val="7030A0"/>
                </a:solidFill>
              </a:rPr>
              <a:t>a </a:t>
            </a:r>
            <a:r>
              <a:rPr lang="en-GB" sz="3200" b="1" dirty="0">
                <a:solidFill>
                  <a:srgbClr val="7030A0"/>
                </a:solidFill>
              </a:rPr>
              <a:t>character flaw</a:t>
            </a:r>
            <a:r>
              <a:rPr lang="en-GB" sz="3200" dirty="0">
                <a:solidFill>
                  <a:srgbClr val="7030A0"/>
                </a:solidFill>
              </a:rPr>
              <a:t> is a limitation, imperfection, problem, phobia, or deficiency present in a character who may be otherwise very functional. </a:t>
            </a:r>
            <a:endParaRPr lang="en-GB" sz="3200" dirty="0" smtClean="0">
              <a:solidFill>
                <a:srgbClr val="7030A0"/>
              </a:solidFill>
            </a:endParaRPr>
          </a:p>
          <a:p>
            <a:r>
              <a:rPr lang="en-GB" sz="3200" dirty="0" smtClean="0">
                <a:solidFill>
                  <a:srgbClr val="002060"/>
                </a:solidFill>
              </a:rPr>
              <a:t>The </a:t>
            </a:r>
            <a:r>
              <a:rPr lang="en-GB" sz="3200" dirty="0">
                <a:solidFill>
                  <a:srgbClr val="002060"/>
                </a:solidFill>
              </a:rPr>
              <a:t>flaw can be a problem that directly affects the character's actions and abilities, such as a violent temper. </a:t>
            </a:r>
            <a:endParaRPr lang="en-GB" sz="3200" dirty="0" smtClean="0">
              <a:solidFill>
                <a:srgbClr val="002060"/>
              </a:solidFill>
            </a:endParaRPr>
          </a:p>
          <a:p>
            <a:r>
              <a:rPr lang="en-GB" sz="3200" dirty="0" smtClean="0">
                <a:solidFill>
                  <a:srgbClr val="7030A0"/>
                </a:solidFill>
              </a:rPr>
              <a:t>Alternatively</a:t>
            </a:r>
            <a:r>
              <a:rPr lang="en-GB" sz="3200" dirty="0">
                <a:solidFill>
                  <a:srgbClr val="7030A0"/>
                </a:solidFill>
              </a:rPr>
              <a:t>, it can be a simple foible or personality defect, which affects the character's motives and social interactions, but little else.</a:t>
            </a:r>
          </a:p>
        </p:txBody>
      </p:sp>
    </p:spTree>
    <p:extLst>
      <p:ext uri="{BB962C8B-B14F-4D97-AF65-F5344CB8AC3E}">
        <p14:creationId xmlns:p14="http://schemas.microsoft.com/office/powerpoint/2010/main" val="393457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0"/>
            <a:ext cx="10515600" cy="1828799"/>
          </a:xfrm>
        </p:spPr>
        <p:txBody>
          <a:bodyPr>
            <a:normAutofit fontScale="90000"/>
          </a:bodyPr>
          <a:lstStyle/>
          <a:p>
            <a:r>
              <a:rPr lang="en-GB" dirty="0" smtClean="0"/>
              <a:t>It takes a strong individual to identify their own faults. Have a look at these examples and see if any of them could describe you.</a:t>
            </a:r>
            <a:endParaRPr lang="en-GB" dirty="0"/>
          </a:p>
        </p:txBody>
      </p:sp>
      <p:sp>
        <p:nvSpPr>
          <p:cNvPr id="3" name="Content Placeholder 2"/>
          <p:cNvSpPr>
            <a:spLocks noGrp="1"/>
          </p:cNvSpPr>
          <p:nvPr>
            <p:ph idx="1"/>
          </p:nvPr>
        </p:nvSpPr>
        <p:spPr>
          <a:xfrm>
            <a:off x="0" y="1981200"/>
            <a:ext cx="12192000" cy="4776788"/>
          </a:xfrm>
          <a:solidFill>
            <a:schemeClr val="tx1"/>
          </a:solidFill>
          <a:ln>
            <a:solidFill>
              <a:schemeClr val="bg1"/>
            </a:solidFill>
          </a:ln>
        </p:spPr>
        <p:txBody>
          <a:bodyPr numCol="2">
            <a:normAutofit fontScale="92500" lnSpcReduction="20000"/>
          </a:bodyPr>
          <a:lstStyle/>
          <a:p>
            <a:pPr marL="514350" indent="-514350">
              <a:buFont typeface="+mj-lt"/>
              <a:buAutoNum type="arabicPeriod"/>
            </a:pPr>
            <a:r>
              <a:rPr lang="en-GB" b="1" dirty="0">
                <a:solidFill>
                  <a:srgbClr val="002060"/>
                </a:solidFill>
              </a:rPr>
              <a:t>Enviousness</a:t>
            </a:r>
            <a:r>
              <a:rPr lang="en-GB" dirty="0">
                <a:solidFill>
                  <a:srgbClr val="002060"/>
                </a:solidFill>
              </a:rPr>
              <a:t> </a:t>
            </a:r>
            <a:r>
              <a:rPr lang="en-GB" dirty="0" smtClean="0">
                <a:solidFill>
                  <a:srgbClr val="002060"/>
                </a:solidFill>
              </a:rPr>
              <a:t> -You </a:t>
            </a:r>
            <a:r>
              <a:rPr lang="en-GB" dirty="0">
                <a:solidFill>
                  <a:srgbClr val="002060"/>
                </a:solidFill>
              </a:rPr>
              <a:t>are not truly happy for others success, and you work too hard to “keep up” with others on a material level</a:t>
            </a:r>
            <a:r>
              <a:rPr lang="en-GB" dirty="0" smtClean="0">
                <a:solidFill>
                  <a:srgbClr val="002060"/>
                </a:solidFill>
              </a:rPr>
              <a:t>.</a:t>
            </a:r>
          </a:p>
          <a:p>
            <a:pPr marL="514350" indent="-514350">
              <a:buFont typeface="+mj-lt"/>
              <a:buAutoNum type="arabicPeriod"/>
            </a:pPr>
            <a:r>
              <a:rPr lang="en-GB" dirty="0" smtClean="0">
                <a:solidFill>
                  <a:srgbClr val="002060"/>
                </a:solidFill>
              </a:rPr>
              <a:t> </a:t>
            </a:r>
            <a:r>
              <a:rPr lang="en-GB" b="1" dirty="0">
                <a:solidFill>
                  <a:srgbClr val="7030A0"/>
                </a:solidFill>
              </a:rPr>
              <a:t>Defensiveness</a:t>
            </a:r>
            <a:r>
              <a:rPr lang="en-GB" dirty="0">
                <a:solidFill>
                  <a:srgbClr val="7030A0"/>
                </a:solidFill>
              </a:rPr>
              <a:t> </a:t>
            </a:r>
            <a:r>
              <a:rPr lang="en-GB" dirty="0" smtClean="0">
                <a:solidFill>
                  <a:srgbClr val="7030A0"/>
                </a:solidFill>
              </a:rPr>
              <a:t>- Defensiveness </a:t>
            </a:r>
            <a:r>
              <a:rPr lang="en-GB" dirty="0">
                <a:solidFill>
                  <a:srgbClr val="7030A0"/>
                </a:solidFill>
              </a:rPr>
              <a:t>toward being corrected or criticized</a:t>
            </a:r>
            <a:r>
              <a:rPr lang="en-GB" dirty="0" smtClean="0">
                <a:solidFill>
                  <a:srgbClr val="7030A0"/>
                </a:solidFill>
              </a:rPr>
              <a:t>. Don’t respond well to feedback. </a:t>
            </a:r>
          </a:p>
          <a:p>
            <a:pPr marL="514350" indent="-514350">
              <a:buFont typeface="+mj-lt"/>
              <a:buAutoNum type="arabicPeriod"/>
            </a:pPr>
            <a:r>
              <a:rPr lang="en-GB" b="1" dirty="0" smtClean="0">
                <a:solidFill>
                  <a:srgbClr val="002060"/>
                </a:solidFill>
              </a:rPr>
              <a:t>Aloofness</a:t>
            </a:r>
            <a:r>
              <a:rPr lang="en-GB" dirty="0" smtClean="0">
                <a:solidFill>
                  <a:srgbClr val="002060"/>
                </a:solidFill>
              </a:rPr>
              <a:t> - </a:t>
            </a:r>
            <a:r>
              <a:rPr lang="en-GB" dirty="0">
                <a:solidFill>
                  <a:srgbClr val="002060"/>
                </a:solidFill>
              </a:rPr>
              <a:t>If you come off as cold/distant, you will not be trusted or influential. </a:t>
            </a:r>
            <a:r>
              <a:rPr lang="en-GB" dirty="0" smtClean="0">
                <a:solidFill>
                  <a:srgbClr val="002060"/>
                </a:solidFill>
              </a:rPr>
              <a:t>Acting as if you don’t care.</a:t>
            </a:r>
          </a:p>
          <a:p>
            <a:pPr marL="514350" indent="-514350">
              <a:buFont typeface="+mj-lt"/>
              <a:buAutoNum type="arabicPeriod"/>
            </a:pPr>
            <a:r>
              <a:rPr lang="en-GB" b="1" dirty="0" smtClean="0">
                <a:solidFill>
                  <a:srgbClr val="7030A0"/>
                </a:solidFill>
              </a:rPr>
              <a:t>Volatility</a:t>
            </a:r>
            <a:r>
              <a:rPr lang="en-GB" dirty="0" smtClean="0">
                <a:solidFill>
                  <a:srgbClr val="7030A0"/>
                </a:solidFill>
              </a:rPr>
              <a:t> - </a:t>
            </a:r>
            <a:r>
              <a:rPr lang="en-GB" dirty="0">
                <a:solidFill>
                  <a:srgbClr val="7030A0"/>
                </a:solidFill>
              </a:rPr>
              <a:t>Overly emotional people are attention hogs, and focus on themselves, not on the reality around them. </a:t>
            </a:r>
            <a:endParaRPr lang="en-GB" dirty="0" smtClean="0">
              <a:solidFill>
                <a:srgbClr val="7030A0"/>
              </a:solidFill>
            </a:endParaRPr>
          </a:p>
          <a:p>
            <a:pPr marL="514350" indent="-514350">
              <a:buFont typeface="+mj-lt"/>
              <a:buAutoNum type="arabicPeriod"/>
            </a:pPr>
            <a:endParaRPr lang="en-GB" dirty="0" smtClean="0">
              <a:solidFill>
                <a:srgbClr val="002060"/>
              </a:solidFill>
            </a:endParaRPr>
          </a:p>
          <a:p>
            <a:pPr marL="514350" indent="-514350">
              <a:buFont typeface="+mj-lt"/>
              <a:buAutoNum type="arabicPeriod"/>
            </a:pPr>
            <a:r>
              <a:rPr lang="en-GB" b="1" dirty="0" smtClean="0">
                <a:solidFill>
                  <a:srgbClr val="7030A0"/>
                </a:solidFill>
              </a:rPr>
              <a:t>Eccentricity</a:t>
            </a:r>
            <a:r>
              <a:rPr lang="en-GB" dirty="0" smtClean="0">
                <a:solidFill>
                  <a:srgbClr val="7030A0"/>
                </a:solidFill>
              </a:rPr>
              <a:t> -  </a:t>
            </a:r>
            <a:r>
              <a:rPr lang="en-GB" dirty="0">
                <a:solidFill>
                  <a:srgbClr val="7030A0"/>
                </a:solidFill>
              </a:rPr>
              <a:t>Eccentrics are funny in the moment, but when building a team may lack the </a:t>
            </a:r>
            <a:r>
              <a:rPr lang="en-GB" dirty="0" smtClean="0">
                <a:solidFill>
                  <a:srgbClr val="7030A0"/>
                </a:solidFill>
              </a:rPr>
              <a:t>ability to </a:t>
            </a:r>
            <a:r>
              <a:rPr lang="en-GB" dirty="0">
                <a:solidFill>
                  <a:srgbClr val="7030A0"/>
                </a:solidFill>
              </a:rPr>
              <a:t>tone down their eccentricity to build rapport. Deeper relationships are absent</a:t>
            </a:r>
            <a:r>
              <a:rPr lang="en-GB" dirty="0" smtClean="0">
                <a:solidFill>
                  <a:srgbClr val="7030A0"/>
                </a:solidFill>
              </a:rPr>
              <a:t>.</a:t>
            </a:r>
          </a:p>
          <a:p>
            <a:pPr marL="514350" indent="-514350">
              <a:buFont typeface="+mj-lt"/>
              <a:buAutoNum type="arabicPeriod"/>
            </a:pPr>
            <a:r>
              <a:rPr lang="en-GB" b="1" dirty="0" smtClean="0">
                <a:solidFill>
                  <a:srgbClr val="002060"/>
                </a:solidFill>
              </a:rPr>
              <a:t>Entitlement</a:t>
            </a:r>
            <a:r>
              <a:rPr lang="en-GB" dirty="0" smtClean="0">
                <a:solidFill>
                  <a:srgbClr val="002060"/>
                </a:solidFill>
              </a:rPr>
              <a:t> - </a:t>
            </a:r>
            <a:r>
              <a:rPr lang="en-GB" dirty="0">
                <a:solidFill>
                  <a:srgbClr val="002060"/>
                </a:solidFill>
              </a:rPr>
              <a:t>You believe you deserve everything you want. </a:t>
            </a:r>
            <a:endParaRPr lang="en-GB" dirty="0" smtClean="0">
              <a:solidFill>
                <a:srgbClr val="002060"/>
              </a:solidFill>
            </a:endParaRPr>
          </a:p>
          <a:p>
            <a:pPr marL="514350" indent="-514350">
              <a:buFont typeface="+mj-lt"/>
              <a:buAutoNum type="arabicPeriod"/>
            </a:pPr>
            <a:r>
              <a:rPr lang="en-GB" b="1" dirty="0" smtClean="0">
                <a:solidFill>
                  <a:srgbClr val="7030A0"/>
                </a:solidFill>
              </a:rPr>
              <a:t>Unreliable Character </a:t>
            </a:r>
            <a:r>
              <a:rPr lang="en-GB" dirty="0" smtClean="0">
                <a:solidFill>
                  <a:srgbClr val="7030A0"/>
                </a:solidFill>
              </a:rPr>
              <a:t>- </a:t>
            </a:r>
            <a:r>
              <a:rPr lang="en-GB" dirty="0">
                <a:solidFill>
                  <a:srgbClr val="7030A0"/>
                </a:solidFill>
              </a:rPr>
              <a:t>You are unpredictable, and not trusted or confided in</a:t>
            </a:r>
            <a:r>
              <a:rPr lang="en-GB" dirty="0" smtClean="0">
                <a:solidFill>
                  <a:srgbClr val="7030A0"/>
                </a:solidFill>
              </a:rPr>
              <a:t>. You can’t be trusted in social situations or with responsibility</a:t>
            </a:r>
          </a:p>
          <a:p>
            <a:pPr marL="514350" indent="-514350">
              <a:buFont typeface="+mj-lt"/>
              <a:buAutoNum type="arabicPeriod"/>
            </a:pPr>
            <a:r>
              <a:rPr lang="en-GB" b="1" dirty="0" smtClean="0">
                <a:solidFill>
                  <a:srgbClr val="002060"/>
                </a:solidFill>
              </a:rPr>
              <a:t>Making </a:t>
            </a:r>
            <a:r>
              <a:rPr lang="en-GB" b="1" dirty="0">
                <a:solidFill>
                  <a:srgbClr val="002060"/>
                </a:solidFill>
              </a:rPr>
              <a:t>Destructive </a:t>
            </a:r>
            <a:r>
              <a:rPr lang="en-GB" b="1" dirty="0" smtClean="0">
                <a:solidFill>
                  <a:srgbClr val="002060"/>
                </a:solidFill>
              </a:rPr>
              <a:t>Comments </a:t>
            </a:r>
            <a:r>
              <a:rPr lang="en-GB" dirty="0" smtClean="0">
                <a:solidFill>
                  <a:srgbClr val="002060"/>
                </a:solidFill>
              </a:rPr>
              <a:t>- </a:t>
            </a:r>
            <a:r>
              <a:rPr lang="en-GB" dirty="0">
                <a:solidFill>
                  <a:srgbClr val="002060"/>
                </a:solidFill>
              </a:rPr>
              <a:t>Needless sarcasm and cutting remarks </a:t>
            </a:r>
            <a:r>
              <a:rPr lang="en-GB" dirty="0" smtClean="0">
                <a:solidFill>
                  <a:srgbClr val="002060"/>
                </a:solidFill>
              </a:rPr>
              <a:t>wear down any </a:t>
            </a:r>
            <a:r>
              <a:rPr lang="en-GB" dirty="0">
                <a:solidFill>
                  <a:srgbClr val="002060"/>
                </a:solidFill>
              </a:rPr>
              <a:t>rapport you may have built </a:t>
            </a:r>
            <a:r>
              <a:rPr lang="en-GB" dirty="0" smtClean="0">
                <a:solidFill>
                  <a:srgbClr val="002060"/>
                </a:solidFill>
              </a:rPr>
              <a:t>up with people. </a:t>
            </a:r>
            <a:endParaRPr lang="en-GB" dirty="0">
              <a:solidFill>
                <a:srgbClr val="002060"/>
              </a:solidFill>
            </a:endParaRPr>
          </a:p>
        </p:txBody>
      </p:sp>
    </p:spTree>
    <p:extLst>
      <p:ext uri="{BB962C8B-B14F-4D97-AF65-F5344CB8AC3E}">
        <p14:creationId xmlns:p14="http://schemas.microsoft.com/office/powerpoint/2010/main" val="369126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391" y="3058630"/>
            <a:ext cx="10515600" cy="1325563"/>
          </a:xfrm>
        </p:spPr>
        <p:txBody>
          <a:bodyPr>
            <a:normAutofit fontScale="90000"/>
          </a:bodyPr>
          <a:lstStyle/>
          <a:p>
            <a:r>
              <a:rPr lang="en-GB" dirty="0" smtClean="0"/>
              <a:t>Title: </a:t>
            </a:r>
            <a:r>
              <a:rPr lang="en-GB" u="sng" dirty="0" smtClean="0"/>
              <a:t>Character Flaws Continued</a:t>
            </a:r>
            <a:br>
              <a:rPr lang="en-GB" u="sng" dirty="0" smtClean="0"/>
            </a:br>
            <a:r>
              <a:rPr lang="en-GB" u="sng" dirty="0" smtClean="0"/>
              <a:t/>
            </a:r>
            <a:br>
              <a:rPr lang="en-GB" u="sng" dirty="0" smtClean="0"/>
            </a:br>
            <a:r>
              <a:rPr lang="en-GB" dirty="0" smtClean="0"/>
              <a:t>Did you have a think or ask anyone about your flaws?</a:t>
            </a:r>
            <a:br>
              <a:rPr lang="en-GB" dirty="0" smtClean="0"/>
            </a:br>
            <a:r>
              <a:rPr lang="en-GB" dirty="0"/>
              <a:t/>
            </a:r>
            <a:br>
              <a:rPr lang="en-GB" dirty="0"/>
            </a:br>
            <a:r>
              <a:rPr lang="en-GB" dirty="0" smtClean="0"/>
              <a:t>Write down what you’ve found out… </a:t>
            </a:r>
            <a:br>
              <a:rPr lang="en-GB" dirty="0" smtClean="0"/>
            </a:br>
            <a:r>
              <a:rPr lang="en-GB" dirty="0" smtClean="0"/>
              <a:t>(Discuss in2mins)</a:t>
            </a:r>
            <a:br>
              <a:rPr lang="en-GB" dirty="0" smtClean="0"/>
            </a:br>
            <a:r>
              <a:rPr lang="en-GB" dirty="0"/>
              <a:t/>
            </a:r>
            <a:br>
              <a:rPr lang="en-GB" dirty="0"/>
            </a:br>
            <a:r>
              <a:rPr lang="en-GB" dirty="0" smtClean="0"/>
              <a:t/>
            </a:r>
            <a:br>
              <a:rPr lang="en-GB" dirty="0" smtClean="0"/>
            </a:br>
            <a:r>
              <a:rPr lang="en-GB" dirty="0"/>
              <a:t/>
            </a:r>
            <a:br>
              <a:rPr lang="en-GB" dirty="0"/>
            </a:br>
            <a:endParaRPr lang="en-GB" dirty="0"/>
          </a:p>
        </p:txBody>
      </p:sp>
      <p:pic>
        <p:nvPicPr>
          <p:cNvPr id="3" name="Picture 2"/>
          <p:cNvPicPr>
            <a:picLocks noChangeAspect="1"/>
          </p:cNvPicPr>
          <p:nvPr/>
        </p:nvPicPr>
        <p:blipFill>
          <a:blip r:embed="rId2"/>
          <a:stretch>
            <a:fillRect/>
          </a:stretch>
        </p:blipFill>
        <p:spPr>
          <a:xfrm>
            <a:off x="8500855" y="3058630"/>
            <a:ext cx="3164835" cy="3236115"/>
          </a:xfrm>
          <a:prstGeom prst="rect">
            <a:avLst/>
          </a:prstGeom>
        </p:spPr>
      </p:pic>
      <p:sp>
        <p:nvSpPr>
          <p:cNvPr id="4" name="TextBox 3"/>
          <p:cNvSpPr txBox="1"/>
          <p:nvPr/>
        </p:nvSpPr>
        <p:spPr>
          <a:xfrm>
            <a:off x="8110329" y="417443"/>
            <a:ext cx="3329609" cy="954107"/>
          </a:xfrm>
          <a:prstGeom prst="rect">
            <a:avLst/>
          </a:prstGeom>
          <a:noFill/>
        </p:spPr>
        <p:txBody>
          <a:bodyPr wrap="square" rtlCol="0">
            <a:spAutoFit/>
          </a:bodyPr>
          <a:lstStyle/>
          <a:p>
            <a:pPr algn="r"/>
            <a:r>
              <a:rPr lang="en-GB" sz="2800" u="sng" dirty="0" smtClean="0"/>
              <a:t>Wednesday 9</a:t>
            </a:r>
            <a:r>
              <a:rPr lang="en-GB" sz="2800" u="sng" baseline="30000" dirty="0" smtClean="0"/>
              <a:t>th</a:t>
            </a:r>
            <a:r>
              <a:rPr lang="en-GB" sz="2800" u="sng" dirty="0" smtClean="0"/>
              <a:t> October</a:t>
            </a:r>
            <a:endParaRPr lang="en-GB" sz="2800" u="sng" dirty="0"/>
          </a:p>
        </p:txBody>
      </p:sp>
    </p:spTree>
    <p:extLst>
      <p:ext uri="{BB962C8B-B14F-4D97-AF65-F5344CB8AC3E}">
        <p14:creationId xmlns:p14="http://schemas.microsoft.com/office/powerpoint/2010/main" val="19531842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Examples of Tragic Flaws from Famous </a:t>
            </a:r>
            <a:r>
              <a:rPr lang="en-GB" b="1" dirty="0" smtClean="0"/>
              <a:t>Literature?</a:t>
            </a:r>
            <a:r>
              <a:rPr lang="en-GB" dirty="0"/>
              <a:t/>
            </a:r>
            <a:br>
              <a:rPr lang="en-GB" dirty="0"/>
            </a:br>
            <a:endParaRPr lang="en-GB" dirty="0"/>
          </a:p>
        </p:txBody>
      </p:sp>
      <p:sp>
        <p:nvSpPr>
          <p:cNvPr id="3" name="Content Placeholder 2"/>
          <p:cNvSpPr>
            <a:spLocks noGrp="1"/>
          </p:cNvSpPr>
          <p:nvPr>
            <p:ph idx="1"/>
          </p:nvPr>
        </p:nvSpPr>
        <p:spPr>
          <a:xfrm>
            <a:off x="152400" y="1314450"/>
            <a:ext cx="11887200" cy="5410199"/>
          </a:xfrm>
          <a:solidFill>
            <a:schemeClr val="tx1"/>
          </a:solidFill>
          <a:ln>
            <a:solidFill>
              <a:schemeClr val="bg1"/>
            </a:solidFill>
          </a:ln>
        </p:spPr>
        <p:txBody>
          <a:bodyPr>
            <a:normAutofit fontScale="85000" lnSpcReduction="10000"/>
          </a:bodyPr>
          <a:lstStyle/>
          <a:p>
            <a:pPr marL="514350" indent="-514350">
              <a:buFont typeface="+mj-lt"/>
              <a:buAutoNum type="arabicPeriod"/>
            </a:pPr>
            <a:endParaRPr lang="en-GB" dirty="0" smtClean="0">
              <a:solidFill>
                <a:srgbClr val="002060"/>
              </a:solidFill>
            </a:endParaRPr>
          </a:p>
          <a:p>
            <a:pPr marL="514350" indent="-514350">
              <a:buFont typeface="+mj-lt"/>
              <a:buAutoNum type="arabicPeriod"/>
            </a:pPr>
            <a:r>
              <a:rPr lang="en-GB" dirty="0" smtClean="0">
                <a:solidFill>
                  <a:srgbClr val="002060"/>
                </a:solidFill>
              </a:rPr>
              <a:t>The </a:t>
            </a:r>
            <a:r>
              <a:rPr lang="en-GB" dirty="0">
                <a:solidFill>
                  <a:srgbClr val="002060"/>
                </a:solidFill>
              </a:rPr>
              <a:t>hero </a:t>
            </a:r>
            <a:r>
              <a:rPr lang="en-GB" dirty="0">
                <a:solidFill>
                  <a:srgbClr val="FF0000"/>
                </a:solidFill>
              </a:rPr>
              <a:t>Achilles</a:t>
            </a:r>
            <a:r>
              <a:rPr lang="en-GB" dirty="0">
                <a:solidFill>
                  <a:srgbClr val="002060"/>
                </a:solidFill>
              </a:rPr>
              <a:t>' tragic flaw is his pride. He thinks he is completely invincible, but he has a weak spot-his ankle</a:t>
            </a:r>
            <a:r>
              <a:rPr lang="en-GB" dirty="0" smtClean="0">
                <a:solidFill>
                  <a:srgbClr val="002060"/>
                </a:solidFill>
              </a:rPr>
              <a:t>.</a:t>
            </a:r>
            <a:endParaRPr lang="en-GB" dirty="0">
              <a:solidFill>
                <a:srgbClr val="002060"/>
              </a:solidFill>
            </a:endParaRPr>
          </a:p>
          <a:p>
            <a:pPr marL="514350" indent="-514350">
              <a:buFont typeface="+mj-lt"/>
              <a:buAutoNum type="arabicPeriod"/>
            </a:pPr>
            <a:r>
              <a:rPr lang="en-GB" dirty="0" smtClean="0">
                <a:solidFill>
                  <a:schemeClr val="accent6">
                    <a:lumMod val="50000"/>
                  </a:schemeClr>
                </a:solidFill>
              </a:rPr>
              <a:t>In</a:t>
            </a:r>
            <a:r>
              <a:rPr lang="en-GB" dirty="0">
                <a:solidFill>
                  <a:schemeClr val="accent6">
                    <a:lumMod val="50000"/>
                  </a:schemeClr>
                </a:solidFill>
              </a:rPr>
              <a:t> </a:t>
            </a:r>
            <a:r>
              <a:rPr lang="en-GB" i="1" dirty="0">
                <a:solidFill>
                  <a:schemeClr val="accent6">
                    <a:lumMod val="50000"/>
                  </a:schemeClr>
                </a:solidFill>
              </a:rPr>
              <a:t>Macbeth</a:t>
            </a:r>
            <a:r>
              <a:rPr lang="en-GB" dirty="0">
                <a:solidFill>
                  <a:schemeClr val="accent6">
                    <a:lumMod val="50000"/>
                  </a:schemeClr>
                </a:solidFill>
              </a:rPr>
              <a:t>, </a:t>
            </a:r>
            <a:r>
              <a:rPr lang="en-GB" dirty="0">
                <a:solidFill>
                  <a:srgbClr val="FF0000"/>
                </a:solidFill>
              </a:rPr>
              <a:t>Macbeth's</a:t>
            </a:r>
            <a:r>
              <a:rPr lang="en-GB" dirty="0">
                <a:solidFill>
                  <a:schemeClr val="accent6">
                    <a:lumMod val="50000"/>
                  </a:schemeClr>
                </a:solidFill>
              </a:rPr>
              <a:t> tragic flaw is his own ambition. He plots with his wife to murder the king, and his guilt haunts him.</a:t>
            </a:r>
          </a:p>
          <a:p>
            <a:pPr marL="514350" indent="-514350">
              <a:buFont typeface="+mj-lt"/>
              <a:buAutoNum type="arabicPeriod"/>
            </a:pPr>
            <a:r>
              <a:rPr lang="en-GB" dirty="0" smtClean="0">
                <a:solidFill>
                  <a:srgbClr val="002060"/>
                </a:solidFill>
              </a:rPr>
              <a:t>In</a:t>
            </a:r>
            <a:r>
              <a:rPr lang="en-GB" dirty="0">
                <a:solidFill>
                  <a:srgbClr val="002060"/>
                </a:solidFill>
              </a:rPr>
              <a:t> </a:t>
            </a:r>
            <a:r>
              <a:rPr lang="en-GB" i="1" dirty="0">
                <a:solidFill>
                  <a:srgbClr val="002060"/>
                </a:solidFill>
              </a:rPr>
              <a:t>The Hunger Games</a:t>
            </a:r>
            <a:r>
              <a:rPr lang="en-GB" dirty="0">
                <a:solidFill>
                  <a:srgbClr val="002060"/>
                </a:solidFill>
              </a:rPr>
              <a:t>, you could say that </a:t>
            </a:r>
            <a:r>
              <a:rPr lang="en-GB" dirty="0" smtClean="0">
                <a:solidFill>
                  <a:srgbClr val="FF0000"/>
                </a:solidFill>
              </a:rPr>
              <a:t>Katniss</a:t>
            </a:r>
            <a:r>
              <a:rPr lang="en-GB" dirty="0" smtClean="0">
                <a:solidFill>
                  <a:srgbClr val="002060"/>
                </a:solidFill>
              </a:rPr>
              <a:t>’ </a:t>
            </a:r>
            <a:r>
              <a:rPr lang="en-GB" dirty="0">
                <a:solidFill>
                  <a:srgbClr val="002060"/>
                </a:solidFill>
              </a:rPr>
              <a:t>tragic flaw is her protectiveness of those she loves. She does not consider her own fate when she is thinking of protecting Prim or, in the end, </a:t>
            </a:r>
            <a:r>
              <a:rPr lang="en-GB" dirty="0" err="1">
                <a:solidFill>
                  <a:srgbClr val="002060"/>
                </a:solidFill>
              </a:rPr>
              <a:t>Peeta</a:t>
            </a:r>
            <a:r>
              <a:rPr lang="en-GB" dirty="0">
                <a:solidFill>
                  <a:srgbClr val="002060"/>
                </a:solidFill>
              </a:rPr>
              <a:t>.</a:t>
            </a:r>
          </a:p>
          <a:p>
            <a:pPr marL="514350" indent="-514350">
              <a:buFont typeface="+mj-lt"/>
              <a:buAutoNum type="arabicPeriod"/>
            </a:pPr>
            <a:r>
              <a:rPr lang="en-GB" dirty="0">
                <a:solidFill>
                  <a:srgbClr val="FF0000"/>
                </a:solidFill>
              </a:rPr>
              <a:t>Harry Potter's </a:t>
            </a:r>
            <a:r>
              <a:rPr lang="en-GB" dirty="0">
                <a:solidFill>
                  <a:schemeClr val="accent6">
                    <a:lumMod val="50000"/>
                  </a:schemeClr>
                </a:solidFill>
              </a:rPr>
              <a:t>worst flaws, as stated by Rowling, are "anger and occasional </a:t>
            </a:r>
            <a:r>
              <a:rPr lang="en-GB" dirty="0" smtClean="0">
                <a:solidFill>
                  <a:schemeClr val="accent6">
                    <a:lumMod val="50000"/>
                  </a:schemeClr>
                </a:solidFill>
              </a:rPr>
              <a:t>arrogance“</a:t>
            </a:r>
          </a:p>
          <a:p>
            <a:pPr marL="514350" indent="-514350">
              <a:buFont typeface="+mj-lt"/>
              <a:buAutoNum type="arabicPeriod"/>
            </a:pPr>
            <a:r>
              <a:rPr lang="en-GB" dirty="0">
                <a:solidFill>
                  <a:srgbClr val="FF0000"/>
                </a:solidFill>
              </a:rPr>
              <a:t>Rocky Balboa</a:t>
            </a:r>
            <a:r>
              <a:rPr lang="en-GB" dirty="0">
                <a:solidFill>
                  <a:srgbClr val="002060"/>
                </a:solidFill>
              </a:rPr>
              <a:t> thinks of himself as a loser who cannot go the distance in the boxing </a:t>
            </a:r>
            <a:r>
              <a:rPr lang="en-GB" dirty="0" smtClean="0">
                <a:solidFill>
                  <a:srgbClr val="002060"/>
                </a:solidFill>
              </a:rPr>
              <a:t>ring.</a:t>
            </a:r>
          </a:p>
          <a:p>
            <a:pPr marL="514350" indent="-514350">
              <a:buFont typeface="+mj-lt"/>
              <a:buAutoNum type="arabicPeriod"/>
            </a:pPr>
            <a:r>
              <a:rPr lang="en-GB" dirty="0" smtClean="0">
                <a:solidFill>
                  <a:srgbClr val="FF0000"/>
                </a:solidFill>
              </a:rPr>
              <a:t>Peter Griffin</a:t>
            </a:r>
            <a:r>
              <a:rPr lang="en-GB" dirty="0" smtClean="0">
                <a:solidFill>
                  <a:schemeClr val="accent6">
                    <a:lumMod val="50000"/>
                  </a:schemeClr>
                </a:solidFill>
              </a:rPr>
              <a:t> is extremely impulsive and causes many problems for his family and friends.</a:t>
            </a:r>
          </a:p>
          <a:p>
            <a:pPr marL="514350" indent="-514350">
              <a:buFont typeface="+mj-lt"/>
              <a:buAutoNum type="arabicPeriod"/>
            </a:pPr>
            <a:r>
              <a:rPr lang="en-GB" dirty="0" smtClean="0">
                <a:solidFill>
                  <a:srgbClr val="FF0000"/>
                </a:solidFill>
              </a:rPr>
              <a:t>Anakin Skywalker's </a:t>
            </a:r>
            <a:r>
              <a:rPr lang="en-GB" dirty="0" smtClean="0">
                <a:solidFill>
                  <a:srgbClr val="002060"/>
                </a:solidFill>
              </a:rPr>
              <a:t>anger and fear of losing his wife Padme eventually consumes him, leading to his transformation into Darth Vader</a:t>
            </a:r>
            <a:endParaRPr lang="en-GB" dirty="0"/>
          </a:p>
        </p:txBody>
      </p:sp>
    </p:spTree>
    <p:extLst>
      <p:ext uri="{BB962C8B-B14F-4D97-AF65-F5344CB8AC3E}">
        <p14:creationId xmlns:p14="http://schemas.microsoft.com/office/powerpoint/2010/main" val="44322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5" y="155575"/>
            <a:ext cx="5000626" cy="663575"/>
          </a:xfrm>
          <a:solidFill>
            <a:schemeClr val="tx1"/>
          </a:solidFill>
          <a:ln>
            <a:solidFill>
              <a:schemeClr val="bg1"/>
            </a:solidFill>
          </a:ln>
        </p:spPr>
        <p:txBody>
          <a:bodyPr>
            <a:normAutofit fontScale="90000"/>
          </a:bodyPr>
          <a:lstStyle/>
          <a:p>
            <a:r>
              <a:rPr lang="en-GB" dirty="0" smtClean="0">
                <a:solidFill>
                  <a:schemeClr val="accent6">
                    <a:lumMod val="75000"/>
                  </a:schemeClr>
                </a:solidFill>
              </a:rPr>
              <a:t>Major and Minor flaws</a:t>
            </a:r>
            <a:endParaRPr lang="en-GB" dirty="0">
              <a:solidFill>
                <a:schemeClr val="accent6">
                  <a:lumMod val="75000"/>
                </a:schemeClr>
              </a:solidFill>
            </a:endParaRPr>
          </a:p>
        </p:txBody>
      </p:sp>
      <p:sp>
        <p:nvSpPr>
          <p:cNvPr id="3" name="Content Placeholder 2"/>
          <p:cNvSpPr>
            <a:spLocks noGrp="1"/>
          </p:cNvSpPr>
          <p:nvPr>
            <p:ph idx="1"/>
          </p:nvPr>
        </p:nvSpPr>
        <p:spPr>
          <a:xfrm>
            <a:off x="342900" y="819150"/>
            <a:ext cx="11563350" cy="5695949"/>
          </a:xfrm>
          <a:solidFill>
            <a:schemeClr val="tx1"/>
          </a:solidFill>
          <a:ln>
            <a:solidFill>
              <a:schemeClr val="bg1"/>
            </a:solidFill>
          </a:ln>
        </p:spPr>
        <p:txBody>
          <a:bodyPr>
            <a:normAutofit/>
          </a:bodyPr>
          <a:lstStyle/>
          <a:p>
            <a:r>
              <a:rPr lang="en-GB" dirty="0">
                <a:solidFill>
                  <a:srgbClr val="7030A0"/>
                </a:solidFill>
              </a:rPr>
              <a:t>A minor character flaw is an imperfection which serves to distinguish the character in the mind of the </a:t>
            </a:r>
            <a:r>
              <a:rPr lang="en-GB" dirty="0" smtClean="0">
                <a:solidFill>
                  <a:srgbClr val="7030A0"/>
                </a:solidFill>
              </a:rPr>
              <a:t>reader, </a:t>
            </a:r>
            <a:r>
              <a:rPr lang="en-GB" b="1" dirty="0">
                <a:solidFill>
                  <a:srgbClr val="7030A0"/>
                </a:solidFill>
              </a:rPr>
              <a:t>making them memorable </a:t>
            </a:r>
            <a:r>
              <a:rPr lang="en-GB" dirty="0">
                <a:solidFill>
                  <a:srgbClr val="7030A0"/>
                </a:solidFill>
              </a:rPr>
              <a:t>and individual, but otherwise </a:t>
            </a:r>
            <a:r>
              <a:rPr lang="en-GB" b="1" dirty="0">
                <a:solidFill>
                  <a:srgbClr val="7030A0"/>
                </a:solidFill>
              </a:rPr>
              <a:t>does not affect the story in any way</a:t>
            </a:r>
            <a:r>
              <a:rPr lang="en-GB" dirty="0">
                <a:solidFill>
                  <a:srgbClr val="7030A0"/>
                </a:solidFill>
              </a:rPr>
              <a:t>.</a:t>
            </a:r>
          </a:p>
          <a:p>
            <a:r>
              <a:rPr lang="en-GB" dirty="0">
                <a:solidFill>
                  <a:srgbClr val="7030A0"/>
                </a:solidFill>
              </a:rPr>
              <a:t>Examples of this could include a noticeable </a:t>
            </a:r>
            <a:r>
              <a:rPr lang="en-GB" b="1" dirty="0">
                <a:solidFill>
                  <a:srgbClr val="7030A0"/>
                </a:solidFill>
              </a:rPr>
              <a:t>scar, a thick accent or a habit such as cracking their knuckles.</a:t>
            </a:r>
          </a:p>
          <a:p>
            <a:r>
              <a:rPr lang="en-GB" dirty="0">
                <a:solidFill>
                  <a:srgbClr val="002060"/>
                </a:solidFill>
              </a:rPr>
              <a:t>A major character flaw is a much more noticeable and important hindrance which actually </a:t>
            </a:r>
            <a:r>
              <a:rPr lang="en-GB" b="1" dirty="0">
                <a:solidFill>
                  <a:srgbClr val="002060"/>
                </a:solidFill>
              </a:rPr>
              <a:t>impairs the individual</a:t>
            </a:r>
            <a:r>
              <a:rPr lang="en-GB" dirty="0">
                <a:solidFill>
                  <a:srgbClr val="002060"/>
                </a:solidFill>
              </a:rPr>
              <a:t>, whether physically, mentally or morally. </a:t>
            </a:r>
            <a:endParaRPr lang="en-GB" dirty="0" smtClean="0">
              <a:solidFill>
                <a:srgbClr val="002060"/>
              </a:solidFill>
            </a:endParaRPr>
          </a:p>
          <a:p>
            <a:r>
              <a:rPr lang="en-GB" dirty="0" smtClean="0">
                <a:solidFill>
                  <a:srgbClr val="002060"/>
                </a:solidFill>
              </a:rPr>
              <a:t>Sometimes </a:t>
            </a:r>
            <a:r>
              <a:rPr lang="en-GB" dirty="0">
                <a:solidFill>
                  <a:srgbClr val="002060"/>
                </a:solidFill>
              </a:rPr>
              <a:t>major flaws are not actually negative per se (such as devout religious beliefs or a rigid code of </a:t>
            </a:r>
            <a:r>
              <a:rPr lang="en-GB" dirty="0" smtClean="0">
                <a:solidFill>
                  <a:srgbClr val="002060"/>
                </a:solidFill>
              </a:rPr>
              <a:t>honour), </a:t>
            </a:r>
            <a:r>
              <a:rPr lang="en-GB" dirty="0">
                <a:solidFill>
                  <a:srgbClr val="002060"/>
                </a:solidFill>
              </a:rPr>
              <a:t>but are classified as such in that they often serve to hinder or restrict the character in some way.</a:t>
            </a:r>
          </a:p>
          <a:p>
            <a:r>
              <a:rPr lang="en-GB" dirty="0">
                <a:solidFill>
                  <a:srgbClr val="002060"/>
                </a:solidFill>
              </a:rPr>
              <a:t>Examples of this type of flaw could include </a:t>
            </a:r>
            <a:r>
              <a:rPr lang="en-GB" b="1" dirty="0">
                <a:solidFill>
                  <a:srgbClr val="002060"/>
                </a:solidFill>
              </a:rPr>
              <a:t>blindness, amnesia or greed.</a:t>
            </a:r>
          </a:p>
          <a:p>
            <a:endParaRPr lang="en-GB" dirty="0"/>
          </a:p>
        </p:txBody>
      </p:sp>
    </p:spTree>
    <p:extLst>
      <p:ext uri="{BB962C8B-B14F-4D97-AF65-F5344CB8AC3E}">
        <p14:creationId xmlns:p14="http://schemas.microsoft.com/office/powerpoint/2010/main" val="113970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838200" y="1012875"/>
            <a:ext cx="10515600" cy="2824608"/>
          </a:xfrm>
          <a:solidFill>
            <a:schemeClr val="tx1"/>
          </a:solidFill>
          <a:ln>
            <a:solidFill>
              <a:schemeClr val="bg1"/>
            </a:solidFill>
          </a:ln>
        </p:spPr>
        <p:txBody>
          <a:bodyPr>
            <a:noAutofit/>
          </a:bodyPr>
          <a:lstStyle/>
          <a:p>
            <a:pPr eaLnBrk="1" hangingPunct="1">
              <a:buFont typeface="Arial" charset="0"/>
              <a:buNone/>
            </a:pPr>
            <a:r>
              <a:rPr lang="en-GB" altLang="en-US" sz="4000" i="1" dirty="0" smtClean="0">
                <a:solidFill>
                  <a:srgbClr val="002060"/>
                </a:solidFill>
              </a:rPr>
              <a:t>“The monster showed up just after midnight. As</a:t>
            </a:r>
          </a:p>
          <a:p>
            <a:pPr eaLnBrk="1" hangingPunct="1">
              <a:buFont typeface="Arial" charset="0"/>
              <a:buNone/>
            </a:pPr>
            <a:r>
              <a:rPr lang="en-GB" altLang="en-US" sz="4000" i="1" dirty="0" smtClean="0">
                <a:solidFill>
                  <a:srgbClr val="002060"/>
                </a:solidFill>
              </a:rPr>
              <a:t>they do.” (Page 15)</a:t>
            </a:r>
          </a:p>
          <a:p>
            <a:pPr eaLnBrk="1" hangingPunct="1">
              <a:buFont typeface="Arial" charset="0"/>
              <a:buNone/>
            </a:pPr>
            <a:endParaRPr lang="en-GB" altLang="en-US" sz="4000" dirty="0" smtClean="0"/>
          </a:p>
          <a:p>
            <a:pPr eaLnBrk="1" hangingPunct="1">
              <a:buFont typeface="Arial" charset="0"/>
              <a:buNone/>
            </a:pPr>
            <a:r>
              <a:rPr lang="en-GB" altLang="en-US" sz="4000" dirty="0" smtClean="0">
                <a:solidFill>
                  <a:srgbClr val="006600"/>
                </a:solidFill>
              </a:rPr>
              <a:t>What makes this an effective opening line?</a:t>
            </a:r>
          </a:p>
        </p:txBody>
      </p:sp>
    </p:spTree>
    <p:extLst>
      <p:ext uri="{BB962C8B-B14F-4D97-AF65-F5344CB8AC3E}">
        <p14:creationId xmlns:p14="http://schemas.microsoft.com/office/powerpoint/2010/main" val="9434831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a:ln>
            <a:solidFill>
              <a:schemeClr val="bg1"/>
            </a:solidFill>
          </a:ln>
        </p:spPr>
        <p:txBody>
          <a:bodyPr/>
          <a:lstStyle/>
          <a:p>
            <a:r>
              <a:rPr lang="en-GB" dirty="0" smtClean="0">
                <a:solidFill>
                  <a:srgbClr val="002060"/>
                </a:solidFill>
              </a:rPr>
              <a:t>Today we are going to read three chapters.</a:t>
            </a:r>
            <a:endParaRPr lang="en-GB" dirty="0">
              <a:solidFill>
                <a:srgbClr val="002060"/>
              </a:solidFill>
            </a:endParaRPr>
          </a:p>
        </p:txBody>
      </p:sp>
      <p:sp>
        <p:nvSpPr>
          <p:cNvPr id="3" name="Content Placeholder 2"/>
          <p:cNvSpPr>
            <a:spLocks noGrp="1"/>
          </p:cNvSpPr>
          <p:nvPr>
            <p:ph idx="1"/>
          </p:nvPr>
        </p:nvSpPr>
        <p:spPr>
          <a:solidFill>
            <a:schemeClr val="tx1"/>
          </a:solidFill>
          <a:ln>
            <a:solidFill>
              <a:schemeClr val="bg1"/>
            </a:solidFill>
          </a:ln>
        </p:spPr>
        <p:txBody>
          <a:bodyPr>
            <a:normAutofit/>
          </a:bodyPr>
          <a:lstStyle/>
          <a:p>
            <a:pPr marL="0" indent="0">
              <a:buNone/>
            </a:pPr>
            <a:r>
              <a:rPr lang="en-GB" sz="3200" dirty="0" smtClean="0">
                <a:solidFill>
                  <a:srgbClr val="002060"/>
                </a:solidFill>
              </a:rPr>
              <a:t>These chapters are called </a:t>
            </a:r>
            <a:r>
              <a:rPr lang="en-GB" sz="3200" i="1" dirty="0" smtClean="0">
                <a:solidFill>
                  <a:srgbClr val="002060"/>
                </a:solidFill>
              </a:rPr>
              <a:t>Grandma’s House (P.103), Champ (P.111) </a:t>
            </a:r>
            <a:r>
              <a:rPr lang="en-GB" sz="3200" dirty="0" smtClean="0">
                <a:solidFill>
                  <a:srgbClr val="002060"/>
                </a:solidFill>
              </a:rPr>
              <a:t>and </a:t>
            </a:r>
            <a:r>
              <a:rPr lang="en-GB" sz="3200" i="1" dirty="0" smtClean="0">
                <a:solidFill>
                  <a:srgbClr val="002060"/>
                </a:solidFill>
              </a:rPr>
              <a:t>Americans don’t get much holiday (P.117). </a:t>
            </a:r>
            <a:r>
              <a:rPr lang="en-GB" sz="3200" dirty="0" smtClean="0">
                <a:solidFill>
                  <a:srgbClr val="002060"/>
                </a:solidFill>
              </a:rPr>
              <a:t> </a:t>
            </a:r>
          </a:p>
          <a:p>
            <a:pPr marL="0" indent="0">
              <a:buNone/>
            </a:pPr>
            <a:endParaRPr lang="en-GB" sz="3200" dirty="0">
              <a:solidFill>
                <a:srgbClr val="002060"/>
              </a:solidFill>
            </a:endParaRPr>
          </a:p>
          <a:p>
            <a:pPr marL="0" indent="0">
              <a:buNone/>
            </a:pPr>
            <a:r>
              <a:rPr lang="en-GB" sz="3200" dirty="0" smtClean="0">
                <a:solidFill>
                  <a:srgbClr val="002060"/>
                </a:solidFill>
              </a:rPr>
              <a:t>During today’s reading, focus on Conor, and try to identify whether or not Conor has any flaws in his character.</a:t>
            </a:r>
            <a:endParaRPr lang="en-GB" sz="3200" dirty="0">
              <a:solidFill>
                <a:srgbClr val="002060"/>
              </a:solidFill>
            </a:endParaRPr>
          </a:p>
        </p:txBody>
      </p:sp>
    </p:spTree>
    <p:extLst>
      <p:ext uri="{BB962C8B-B14F-4D97-AF65-F5344CB8AC3E}">
        <p14:creationId xmlns:p14="http://schemas.microsoft.com/office/powerpoint/2010/main" val="40340734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714500" cy="1325563"/>
          </a:xfrm>
          <a:solidFill>
            <a:srgbClr val="FFFF00"/>
          </a:solidFill>
          <a:ln>
            <a:solidFill>
              <a:schemeClr val="bg1"/>
            </a:solidFill>
          </a:ln>
        </p:spPr>
        <p:txBody>
          <a:bodyPr/>
          <a:lstStyle/>
          <a:p>
            <a:r>
              <a:rPr lang="en-GB" dirty="0" smtClean="0">
                <a:solidFill>
                  <a:srgbClr val="002060"/>
                </a:solidFill>
              </a:rPr>
              <a:t>Task 1</a:t>
            </a:r>
            <a:endParaRPr lang="en-GB" dirty="0">
              <a:solidFill>
                <a:srgbClr val="002060"/>
              </a:solidFill>
            </a:endParaRPr>
          </a:p>
        </p:txBody>
      </p:sp>
      <p:sp>
        <p:nvSpPr>
          <p:cNvPr id="3" name="Content Placeholder 2"/>
          <p:cNvSpPr>
            <a:spLocks noGrp="1"/>
          </p:cNvSpPr>
          <p:nvPr>
            <p:ph idx="1"/>
          </p:nvPr>
        </p:nvSpPr>
        <p:spPr>
          <a:solidFill>
            <a:schemeClr val="tx1"/>
          </a:solidFill>
          <a:ln>
            <a:solidFill>
              <a:schemeClr val="bg1"/>
            </a:solidFill>
          </a:ln>
        </p:spPr>
        <p:txBody>
          <a:bodyPr/>
          <a:lstStyle/>
          <a:p>
            <a:pPr marL="0" indent="0">
              <a:buNone/>
            </a:pPr>
            <a:r>
              <a:rPr lang="en-GB" dirty="0" smtClean="0">
                <a:solidFill>
                  <a:srgbClr val="002060"/>
                </a:solidFill>
              </a:rPr>
              <a:t>Create a bullet point list of Conor’s flaws. Think about his:</a:t>
            </a:r>
          </a:p>
          <a:p>
            <a:r>
              <a:rPr lang="en-GB" dirty="0" smtClean="0">
                <a:solidFill>
                  <a:srgbClr val="7030A0"/>
                </a:solidFill>
              </a:rPr>
              <a:t>Limitations</a:t>
            </a:r>
          </a:p>
          <a:p>
            <a:r>
              <a:rPr lang="en-GB" dirty="0" smtClean="0">
                <a:solidFill>
                  <a:srgbClr val="7030A0"/>
                </a:solidFill>
              </a:rPr>
              <a:t>Imperfections</a:t>
            </a:r>
          </a:p>
          <a:p>
            <a:r>
              <a:rPr lang="en-GB" dirty="0" smtClean="0">
                <a:solidFill>
                  <a:srgbClr val="7030A0"/>
                </a:solidFill>
              </a:rPr>
              <a:t>Problems</a:t>
            </a:r>
          </a:p>
          <a:p>
            <a:r>
              <a:rPr lang="en-GB" dirty="0" smtClean="0">
                <a:solidFill>
                  <a:srgbClr val="7030A0"/>
                </a:solidFill>
              </a:rPr>
              <a:t>Phobias</a:t>
            </a:r>
          </a:p>
          <a:p>
            <a:pPr marL="0" indent="0">
              <a:buNone/>
            </a:pPr>
            <a:endParaRPr lang="en-GB" dirty="0" smtClean="0">
              <a:solidFill>
                <a:srgbClr val="002060"/>
              </a:solidFill>
            </a:endParaRPr>
          </a:p>
          <a:p>
            <a:pPr marL="0" indent="0">
              <a:buNone/>
            </a:pPr>
            <a:r>
              <a:rPr lang="en-GB" dirty="0">
                <a:solidFill>
                  <a:srgbClr val="002060"/>
                </a:solidFill>
              </a:rPr>
              <a:t>*</a:t>
            </a:r>
            <a:r>
              <a:rPr lang="en-GB" dirty="0" smtClean="0">
                <a:solidFill>
                  <a:srgbClr val="002060"/>
                </a:solidFill>
              </a:rPr>
              <a:t>Challenge* </a:t>
            </a:r>
            <a:r>
              <a:rPr lang="en-GB" dirty="0">
                <a:solidFill>
                  <a:srgbClr val="002060"/>
                </a:solidFill>
              </a:rPr>
              <a:t>W</a:t>
            </a:r>
            <a:r>
              <a:rPr lang="en-GB" dirty="0" smtClean="0">
                <a:solidFill>
                  <a:srgbClr val="002060"/>
                </a:solidFill>
              </a:rPr>
              <a:t>rite next to these flaws whether you think they are major flaws or minor flaws.</a:t>
            </a:r>
            <a:endParaRPr lang="en-GB" dirty="0">
              <a:solidFill>
                <a:srgbClr val="002060"/>
              </a:solidFill>
            </a:endParaRPr>
          </a:p>
        </p:txBody>
      </p:sp>
    </p:spTree>
    <p:extLst>
      <p:ext uri="{BB962C8B-B14F-4D97-AF65-F5344CB8AC3E}">
        <p14:creationId xmlns:p14="http://schemas.microsoft.com/office/powerpoint/2010/main" val="32313561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0"/>
            <a:ext cx="12192000" cy="3257550"/>
          </a:xfrm>
          <a:solidFill>
            <a:schemeClr val="tx1"/>
          </a:solidFill>
          <a:ln>
            <a:solidFill>
              <a:schemeClr val="bg1"/>
            </a:solidFill>
          </a:ln>
        </p:spPr>
        <p:txBody>
          <a:bodyPr>
            <a:noAutofit/>
          </a:bodyPr>
          <a:lstStyle/>
          <a:p>
            <a:pPr marL="0" indent="0">
              <a:buNone/>
            </a:pPr>
            <a:r>
              <a:rPr lang="en-GB" sz="2400" dirty="0">
                <a:solidFill>
                  <a:srgbClr val="002060"/>
                </a:solidFill>
              </a:rPr>
              <a:t>Unlike minor flaws, major flaws are almost invariably important to either the character's, or the story's development.</a:t>
            </a:r>
          </a:p>
          <a:p>
            <a:r>
              <a:rPr lang="en-GB" sz="2400" dirty="0">
                <a:solidFill>
                  <a:srgbClr val="7030A0"/>
                </a:solidFill>
              </a:rPr>
              <a:t>For heroes, their major flaw usually must be overcome (either temporarily or permanently) at some point in the story, often at the climax, by their own determination or skill.</a:t>
            </a:r>
          </a:p>
          <a:p>
            <a:r>
              <a:rPr lang="en-GB" sz="2400" dirty="0" smtClean="0">
                <a:solidFill>
                  <a:srgbClr val="7030A0"/>
                </a:solidFill>
              </a:rPr>
              <a:t>For </a:t>
            </a:r>
            <a:r>
              <a:rPr lang="en-GB" sz="2400" dirty="0">
                <a:solidFill>
                  <a:srgbClr val="7030A0"/>
                </a:solidFill>
              </a:rPr>
              <a:t>villains, their major flaw is usually the cause of their eventual downfall.</a:t>
            </a:r>
          </a:p>
          <a:p>
            <a:r>
              <a:rPr lang="en-GB" sz="2400" dirty="0" smtClean="0">
                <a:solidFill>
                  <a:srgbClr val="7030A0"/>
                </a:solidFill>
              </a:rPr>
              <a:t>For </a:t>
            </a:r>
            <a:r>
              <a:rPr lang="en-GB" sz="2400" dirty="0">
                <a:solidFill>
                  <a:srgbClr val="7030A0"/>
                </a:solidFill>
              </a:rPr>
              <a:t>the protagonist, the most visible flaw generally serves a more vital </a:t>
            </a:r>
            <a:r>
              <a:rPr lang="en-GB" sz="2400" dirty="0" smtClean="0">
                <a:solidFill>
                  <a:srgbClr val="7030A0"/>
                </a:solidFill>
              </a:rPr>
              <a:t>interest as </a:t>
            </a:r>
            <a:r>
              <a:rPr lang="en-GB" sz="2400" dirty="0">
                <a:solidFill>
                  <a:srgbClr val="7030A0"/>
                </a:solidFill>
              </a:rPr>
              <a:t>it defines his or her core problem. It is the protagonist's reluctant (and usually unconscious) journey to address this problem that forms the spine of the </a:t>
            </a:r>
            <a:r>
              <a:rPr lang="en-GB" sz="2400" dirty="0" smtClean="0">
                <a:solidFill>
                  <a:srgbClr val="7030A0"/>
                </a:solidFill>
              </a:rPr>
              <a:t>story</a:t>
            </a:r>
            <a:r>
              <a:rPr lang="en-GB" sz="2400" dirty="0">
                <a:solidFill>
                  <a:srgbClr val="7030A0"/>
                </a:solidFill>
              </a:rPr>
              <a:t>.</a:t>
            </a:r>
          </a:p>
        </p:txBody>
      </p:sp>
      <p:sp>
        <p:nvSpPr>
          <p:cNvPr id="5" name="TextBox 4"/>
          <p:cNvSpPr txBox="1"/>
          <p:nvPr/>
        </p:nvSpPr>
        <p:spPr>
          <a:xfrm>
            <a:off x="0" y="3434358"/>
            <a:ext cx="12192000" cy="3385542"/>
          </a:xfrm>
          <a:prstGeom prst="rect">
            <a:avLst/>
          </a:prstGeom>
          <a:solidFill>
            <a:srgbClr val="FFFF00"/>
          </a:solidFill>
          <a:ln>
            <a:solidFill>
              <a:schemeClr val="bg1"/>
            </a:solidFill>
          </a:ln>
        </p:spPr>
        <p:txBody>
          <a:bodyPr wrap="square" rtlCol="0">
            <a:spAutoFit/>
          </a:bodyPr>
          <a:lstStyle/>
          <a:p>
            <a:pPr algn="ctr"/>
            <a:r>
              <a:rPr lang="en-GB" sz="2800" u="sng" dirty="0" smtClean="0">
                <a:solidFill>
                  <a:srgbClr val="002060"/>
                </a:solidFill>
              </a:rPr>
              <a:t>Task 2</a:t>
            </a:r>
          </a:p>
          <a:p>
            <a:pPr marL="342900" indent="-342900">
              <a:buAutoNum type="arabicParenR"/>
            </a:pPr>
            <a:r>
              <a:rPr lang="en-GB" sz="2400" dirty="0" smtClean="0">
                <a:solidFill>
                  <a:schemeClr val="accent6">
                    <a:lumMod val="50000"/>
                  </a:schemeClr>
                </a:solidFill>
              </a:rPr>
              <a:t>Think of any book/film/game that has a hero. Explain how they overcome their major flaw by the end of the story and explain what the resolution is.</a:t>
            </a:r>
          </a:p>
          <a:p>
            <a:pPr marL="342900" indent="-342900">
              <a:buFontTx/>
              <a:buAutoNum type="arabicParenR"/>
            </a:pPr>
            <a:r>
              <a:rPr lang="en-GB" sz="2400" dirty="0">
                <a:solidFill>
                  <a:schemeClr val="accent6">
                    <a:lumMod val="50000"/>
                  </a:schemeClr>
                </a:solidFill>
              </a:rPr>
              <a:t>Think of any book/film/game that has a </a:t>
            </a:r>
            <a:r>
              <a:rPr lang="en-GB" sz="2400" dirty="0" smtClean="0">
                <a:solidFill>
                  <a:schemeClr val="accent6">
                    <a:lumMod val="50000"/>
                  </a:schemeClr>
                </a:solidFill>
              </a:rPr>
              <a:t>villain. </a:t>
            </a:r>
            <a:r>
              <a:rPr lang="en-GB" sz="2400" dirty="0">
                <a:solidFill>
                  <a:schemeClr val="accent6">
                    <a:lumMod val="50000"/>
                  </a:schemeClr>
                </a:solidFill>
              </a:rPr>
              <a:t>Explain how </a:t>
            </a:r>
            <a:r>
              <a:rPr lang="en-GB" sz="2400" dirty="0" smtClean="0">
                <a:solidFill>
                  <a:schemeClr val="accent6">
                    <a:lumMod val="50000"/>
                  </a:schemeClr>
                </a:solidFill>
              </a:rPr>
              <a:t>their major flaw results in their downfall at the end of the story.</a:t>
            </a:r>
          </a:p>
          <a:p>
            <a:pPr marL="342900" indent="-342900">
              <a:buFontTx/>
              <a:buAutoNum type="arabicParenR"/>
            </a:pPr>
            <a:r>
              <a:rPr lang="en-GB" sz="2400" dirty="0" smtClean="0">
                <a:solidFill>
                  <a:schemeClr val="accent6">
                    <a:lumMod val="50000"/>
                  </a:schemeClr>
                </a:solidFill>
              </a:rPr>
              <a:t>As discussed in previous lessons, we know that Conor is our protagonist. What is his core problem? What has happened so far in the book that suggests that Conor reluctant to address his problem? What do you think the resolution of the book will be?</a:t>
            </a:r>
            <a:endParaRPr lang="en-GB" sz="2400" dirty="0">
              <a:solidFill>
                <a:schemeClr val="accent6">
                  <a:lumMod val="50000"/>
                </a:schemeClr>
              </a:solidFill>
            </a:endParaRPr>
          </a:p>
          <a:p>
            <a:pPr marL="342900" indent="-342900">
              <a:buAutoNum type="arabicParenR"/>
            </a:pPr>
            <a:endParaRPr lang="en-GB" dirty="0">
              <a:solidFill>
                <a:srgbClr val="002060"/>
              </a:solidFill>
            </a:endParaRPr>
          </a:p>
        </p:txBody>
      </p:sp>
    </p:spTree>
    <p:extLst>
      <p:ext uri="{BB962C8B-B14F-4D97-AF65-F5344CB8AC3E}">
        <p14:creationId xmlns:p14="http://schemas.microsoft.com/office/powerpoint/2010/main" val="422502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ytimg.com/vi/-RMZNXepj0c/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56388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567700" y="1204585"/>
            <a:ext cx="5624300" cy="3108543"/>
          </a:xfrm>
          <a:prstGeom prst="rect">
            <a:avLst/>
          </a:prstGeom>
          <a:solidFill>
            <a:srgbClr val="FFFF00"/>
          </a:solidFill>
          <a:ln>
            <a:solidFill>
              <a:schemeClr val="bg1"/>
            </a:solidFill>
          </a:ln>
        </p:spPr>
        <p:txBody>
          <a:bodyPr wrap="square" rtlCol="0">
            <a:spAutoFit/>
          </a:bodyPr>
          <a:lstStyle/>
          <a:p>
            <a:r>
              <a:rPr lang="en-GB" sz="2800" u="sng" dirty="0" smtClean="0">
                <a:solidFill>
                  <a:schemeClr val="bg1"/>
                </a:solidFill>
              </a:rPr>
              <a:t>Register Task</a:t>
            </a:r>
          </a:p>
          <a:p>
            <a:endParaRPr lang="en-GB" sz="2800" u="sng" dirty="0">
              <a:solidFill>
                <a:schemeClr val="bg1"/>
              </a:solidFill>
            </a:endParaRPr>
          </a:p>
          <a:p>
            <a:r>
              <a:rPr lang="en-GB" sz="2800" dirty="0" smtClean="0">
                <a:solidFill>
                  <a:schemeClr val="bg1"/>
                </a:solidFill>
              </a:rPr>
              <a:t>Do you think Conor is a likable character? Does the main character in a book need to be likable?</a:t>
            </a:r>
          </a:p>
          <a:p>
            <a:r>
              <a:rPr lang="en-GB" sz="2800" dirty="0" smtClean="0">
                <a:solidFill>
                  <a:schemeClr val="bg1"/>
                </a:solidFill>
              </a:rPr>
              <a:t>Answer in your book underneath your date and title</a:t>
            </a:r>
          </a:p>
        </p:txBody>
      </p:sp>
      <p:sp>
        <p:nvSpPr>
          <p:cNvPr id="8" name="Title 3"/>
          <p:cNvSpPr txBox="1">
            <a:spLocks/>
          </p:cNvSpPr>
          <p:nvPr/>
        </p:nvSpPr>
        <p:spPr>
          <a:xfrm>
            <a:off x="0" y="5613008"/>
            <a:ext cx="12192000" cy="1244991"/>
          </a:xfrm>
          <a:prstGeom prst="rect">
            <a:avLst/>
          </a:prstGeom>
          <a:solidFill>
            <a:srgbClr val="FF0000"/>
          </a:solidFill>
          <a:ln>
            <a:solidFill>
              <a:schemeClr val="bg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smtClean="0"/>
              <a:t>Today’s title is </a:t>
            </a:r>
            <a:r>
              <a:rPr lang="en-GB" sz="4000" i="1" u="sng" dirty="0" smtClean="0"/>
              <a:t>‘You dare to question me, boy?’</a:t>
            </a:r>
            <a:endParaRPr lang="en-GB" sz="4000" i="1" u="sng" dirty="0"/>
          </a:p>
        </p:txBody>
      </p:sp>
    </p:spTree>
    <p:extLst>
      <p:ext uri="{BB962C8B-B14F-4D97-AF65-F5344CB8AC3E}">
        <p14:creationId xmlns:p14="http://schemas.microsoft.com/office/powerpoint/2010/main" val="35762489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a:solidFill>
              <a:schemeClr val="bg1"/>
            </a:solidFill>
          </a:ln>
        </p:spPr>
        <p:txBody>
          <a:bodyPr>
            <a:normAutofit fontScale="90000"/>
          </a:bodyPr>
          <a:lstStyle/>
          <a:p>
            <a:r>
              <a:rPr lang="en-GB" dirty="0" smtClean="0">
                <a:solidFill>
                  <a:srgbClr val="7030A0"/>
                </a:solidFill>
              </a:rPr>
              <a:t>Continuing from last lesson, why do you think that authors make their characters flawed?</a:t>
            </a:r>
            <a:endParaRPr lang="en-GB" dirty="0">
              <a:solidFill>
                <a:srgbClr val="7030A0"/>
              </a:solidFill>
            </a:endParaRPr>
          </a:p>
        </p:txBody>
      </p:sp>
      <p:sp>
        <p:nvSpPr>
          <p:cNvPr id="3" name="Content Placeholder 2"/>
          <p:cNvSpPr>
            <a:spLocks noGrp="1"/>
          </p:cNvSpPr>
          <p:nvPr>
            <p:ph idx="1"/>
          </p:nvPr>
        </p:nvSpPr>
        <p:spPr>
          <a:xfrm>
            <a:off x="228600" y="1825624"/>
            <a:ext cx="11715750" cy="4765675"/>
          </a:xfrm>
          <a:solidFill>
            <a:schemeClr val="tx1"/>
          </a:solidFill>
          <a:ln>
            <a:solidFill>
              <a:schemeClr val="bg1"/>
            </a:solidFill>
          </a:ln>
        </p:spPr>
        <p:txBody>
          <a:bodyPr>
            <a:normAutofit lnSpcReduction="10000"/>
          </a:bodyPr>
          <a:lstStyle/>
          <a:p>
            <a:pPr marL="0" indent="0">
              <a:buNone/>
            </a:pPr>
            <a:r>
              <a:rPr lang="en-GB" dirty="0" smtClean="0">
                <a:solidFill>
                  <a:srgbClr val="7030A0"/>
                </a:solidFill>
              </a:rPr>
              <a:t>Think about your favourite book or film, and think about your favourite character in that book or film. Do they have a flaw? Write the character’s name in your book and briefly explain what their flaw is.</a:t>
            </a:r>
          </a:p>
          <a:p>
            <a:pPr marL="0" indent="0">
              <a:buNone/>
            </a:pPr>
            <a:endParaRPr lang="en-GB" dirty="0">
              <a:solidFill>
                <a:srgbClr val="00B050"/>
              </a:solidFill>
            </a:endParaRPr>
          </a:p>
          <a:p>
            <a:pPr marL="0" indent="0">
              <a:buNone/>
            </a:pPr>
            <a:r>
              <a:rPr lang="en-GB" dirty="0" smtClean="0">
                <a:solidFill>
                  <a:schemeClr val="accent6">
                    <a:lumMod val="50000"/>
                  </a:schemeClr>
                </a:solidFill>
              </a:rPr>
              <a:t>Share your character and their flaw with the person next to you? Do they agree?</a:t>
            </a:r>
          </a:p>
          <a:p>
            <a:pPr marL="0" indent="0">
              <a:buNone/>
            </a:pPr>
            <a:endParaRPr lang="en-GB" i="1" dirty="0">
              <a:solidFill>
                <a:srgbClr val="002060"/>
              </a:solidFill>
            </a:endParaRPr>
          </a:p>
          <a:p>
            <a:pPr marL="0" indent="0">
              <a:buNone/>
            </a:pPr>
            <a:r>
              <a:rPr lang="en-GB" i="1" dirty="0" smtClean="0">
                <a:solidFill>
                  <a:srgbClr val="002060"/>
                </a:solidFill>
              </a:rPr>
              <a:t>In most cases, the character you are thinking of will have at least one flaw. The reason for this is that no one is perfect, and so characters who are flawless are boring, predictable and unrealistic. It is the characters with fears, baggage, issues, problems, bad habits and flaws who are interesting, and it is the character’s journey to overcome those flaws that makes a story!</a:t>
            </a:r>
          </a:p>
          <a:p>
            <a:endParaRPr lang="en-GB" i="1" dirty="0">
              <a:solidFill>
                <a:srgbClr val="002060"/>
              </a:solidFill>
            </a:endParaRPr>
          </a:p>
          <a:p>
            <a:pPr marL="0" indent="0">
              <a:buNone/>
            </a:pPr>
            <a:endParaRPr lang="en-GB" i="1" dirty="0">
              <a:solidFill>
                <a:srgbClr val="002060"/>
              </a:solidFill>
            </a:endParaRPr>
          </a:p>
        </p:txBody>
      </p:sp>
    </p:spTree>
    <p:extLst>
      <p:ext uri="{BB962C8B-B14F-4D97-AF65-F5344CB8AC3E}">
        <p14:creationId xmlns:p14="http://schemas.microsoft.com/office/powerpoint/2010/main" val="369506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720725"/>
            <a:ext cx="10515600" cy="4351338"/>
          </a:xfrm>
          <a:solidFill>
            <a:schemeClr val="tx1"/>
          </a:solidFill>
          <a:ln>
            <a:solidFill>
              <a:schemeClr val="bg1"/>
            </a:solidFill>
          </a:ln>
        </p:spPr>
        <p:txBody>
          <a:bodyPr/>
          <a:lstStyle/>
          <a:p>
            <a:pPr marL="0" lvl="0" indent="0">
              <a:buNone/>
            </a:pPr>
            <a:r>
              <a:rPr lang="en-GB" sz="5400" dirty="0">
                <a:solidFill>
                  <a:srgbClr val="002060"/>
                </a:solidFill>
              </a:rPr>
              <a:t>Today we will read the </a:t>
            </a:r>
            <a:r>
              <a:rPr lang="en-GB" sz="5400" i="1" dirty="0">
                <a:solidFill>
                  <a:srgbClr val="002060"/>
                </a:solidFill>
              </a:rPr>
              <a:t>Second </a:t>
            </a:r>
            <a:r>
              <a:rPr lang="en-GB" sz="5400" i="1" dirty="0" smtClean="0">
                <a:solidFill>
                  <a:srgbClr val="002060"/>
                </a:solidFill>
              </a:rPr>
              <a:t>Tale (P.125)</a:t>
            </a:r>
            <a:endParaRPr lang="en-GB" sz="5400" b="1" dirty="0" smtClean="0">
              <a:solidFill>
                <a:srgbClr val="002060"/>
              </a:solidFill>
            </a:endParaRPr>
          </a:p>
          <a:p>
            <a:pPr marL="0" lvl="0" indent="0">
              <a:buNone/>
            </a:pPr>
            <a:endParaRPr lang="en-GB" b="1" dirty="0">
              <a:solidFill>
                <a:srgbClr val="7030A0"/>
              </a:solidFill>
            </a:endParaRPr>
          </a:p>
          <a:p>
            <a:pPr marL="0" lvl="0" indent="0">
              <a:buNone/>
            </a:pPr>
            <a:r>
              <a:rPr lang="en-GB" sz="3600" b="1" dirty="0" smtClean="0">
                <a:solidFill>
                  <a:srgbClr val="7030A0"/>
                </a:solidFill>
              </a:rPr>
              <a:t>Like the previous tale, look for links between the tale and what is going on in Conor’s life. </a:t>
            </a:r>
            <a:endParaRPr lang="en-GB" sz="3600" dirty="0">
              <a:solidFill>
                <a:srgbClr val="7030A0"/>
              </a:solidFill>
            </a:endParaRPr>
          </a:p>
          <a:p>
            <a:endParaRPr lang="en-GB" dirty="0"/>
          </a:p>
        </p:txBody>
      </p:sp>
    </p:spTree>
    <p:extLst>
      <p:ext uri="{BB962C8B-B14F-4D97-AF65-F5344CB8AC3E}">
        <p14:creationId xmlns:p14="http://schemas.microsoft.com/office/powerpoint/2010/main" val="21769312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7" y="152400"/>
            <a:ext cx="12192000" cy="1143000"/>
          </a:xfrm>
          <a:solidFill>
            <a:schemeClr val="tx1"/>
          </a:solidFill>
          <a:ln>
            <a:solidFill>
              <a:schemeClr val="bg1"/>
            </a:solidFill>
          </a:ln>
        </p:spPr>
        <p:txBody>
          <a:bodyPr>
            <a:normAutofit fontScale="90000"/>
          </a:bodyPr>
          <a:lstStyle/>
          <a:p>
            <a:r>
              <a:rPr lang="en-GB" dirty="0" smtClean="0">
                <a:solidFill>
                  <a:srgbClr val="002060"/>
                </a:solidFill>
              </a:rPr>
              <a:t>You are now going to complete four different types of tasks that will test your understanding of the </a:t>
            </a:r>
            <a:r>
              <a:rPr lang="en-GB" i="1" dirty="0" smtClean="0">
                <a:solidFill>
                  <a:srgbClr val="002060"/>
                </a:solidFill>
              </a:rPr>
              <a:t>Second Tale.</a:t>
            </a:r>
            <a:endParaRPr lang="en-GB" i="1" dirty="0">
              <a:solidFill>
                <a:srgbClr val="002060"/>
              </a:solidFill>
            </a:endParaRPr>
          </a:p>
        </p:txBody>
      </p:sp>
      <p:sp>
        <p:nvSpPr>
          <p:cNvPr id="3" name="Content Placeholder 2"/>
          <p:cNvSpPr>
            <a:spLocks noGrp="1"/>
          </p:cNvSpPr>
          <p:nvPr>
            <p:ph idx="1"/>
          </p:nvPr>
        </p:nvSpPr>
        <p:spPr>
          <a:xfrm>
            <a:off x="8586" y="1430226"/>
            <a:ext cx="6104586" cy="2713887"/>
          </a:xfrm>
          <a:solidFill>
            <a:srgbClr val="002060"/>
          </a:solidFill>
          <a:ln>
            <a:solidFill>
              <a:schemeClr val="bg1"/>
            </a:solidFill>
          </a:ln>
        </p:spPr>
        <p:txBody>
          <a:bodyPr>
            <a:normAutofit/>
          </a:bodyPr>
          <a:lstStyle/>
          <a:p>
            <a:pPr marL="0" lvl="0" indent="0" fontAlgn="base">
              <a:buNone/>
            </a:pPr>
            <a:r>
              <a:rPr lang="en-GB" sz="2000" b="1" dirty="0" smtClean="0"/>
              <a:t>Search and Locate Questions</a:t>
            </a:r>
          </a:p>
          <a:p>
            <a:pPr marL="0" lvl="0" indent="0" fontAlgn="base">
              <a:buNone/>
            </a:pPr>
            <a:r>
              <a:rPr lang="en-GB" sz="2000" dirty="0" smtClean="0"/>
              <a:t>a) When </a:t>
            </a:r>
            <a:r>
              <a:rPr lang="en-GB" sz="2000" dirty="0"/>
              <a:t>is the Second Tale set?</a:t>
            </a:r>
          </a:p>
          <a:p>
            <a:pPr marL="0" lvl="0" indent="0" fontAlgn="base">
              <a:buNone/>
            </a:pPr>
            <a:r>
              <a:rPr lang="en-GB" sz="2000" dirty="0" smtClean="0"/>
              <a:t>b) What </a:t>
            </a:r>
            <a:r>
              <a:rPr lang="en-GB" sz="2000" dirty="0"/>
              <a:t>does ‘apothecary’ mean?</a:t>
            </a:r>
          </a:p>
          <a:p>
            <a:pPr marL="0" lvl="0" indent="0" fontAlgn="base">
              <a:buNone/>
            </a:pPr>
            <a:r>
              <a:rPr lang="en-GB" sz="2000" dirty="0" smtClean="0"/>
              <a:t>c) Name </a:t>
            </a:r>
            <a:r>
              <a:rPr lang="en-GB" sz="2000" dirty="0"/>
              <a:t>two herbs collected by the Apothecary.</a:t>
            </a:r>
          </a:p>
          <a:p>
            <a:pPr marL="0" lvl="0" indent="0" fontAlgn="base">
              <a:buNone/>
            </a:pPr>
            <a:r>
              <a:rPr lang="en-GB" sz="2000" dirty="0" smtClean="0"/>
              <a:t>d) How </a:t>
            </a:r>
            <a:r>
              <a:rPr lang="en-GB" sz="2000" dirty="0"/>
              <a:t>many daughters did the parson have?</a:t>
            </a:r>
          </a:p>
          <a:p>
            <a:pPr marL="0" lvl="0" indent="0" fontAlgn="base">
              <a:buNone/>
            </a:pPr>
            <a:r>
              <a:rPr lang="en-GB" sz="2000" dirty="0" smtClean="0"/>
              <a:t>e) What </a:t>
            </a:r>
            <a:r>
              <a:rPr lang="en-GB" sz="2000" dirty="0"/>
              <a:t>does the parson refuse to give the Apothecary?</a:t>
            </a:r>
          </a:p>
          <a:p>
            <a:pPr marL="0" indent="0">
              <a:buNone/>
            </a:pPr>
            <a:endParaRPr lang="en-GB" dirty="0"/>
          </a:p>
        </p:txBody>
      </p:sp>
      <p:sp>
        <p:nvSpPr>
          <p:cNvPr id="4" name="Content Placeholder 2"/>
          <p:cNvSpPr txBox="1">
            <a:spLocks/>
          </p:cNvSpPr>
          <p:nvPr/>
        </p:nvSpPr>
        <p:spPr>
          <a:xfrm>
            <a:off x="6113173" y="1430226"/>
            <a:ext cx="6087414" cy="2713887"/>
          </a:xfrm>
          <a:prstGeom prst="rect">
            <a:avLst/>
          </a:prstGeom>
          <a:solidFill>
            <a:schemeClr val="tx1"/>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smtClean="0">
                <a:solidFill>
                  <a:srgbClr val="7030A0"/>
                </a:solidFill>
              </a:rPr>
              <a:t>Infer </a:t>
            </a:r>
            <a:r>
              <a:rPr lang="en-GB" sz="2000" b="1" dirty="0">
                <a:solidFill>
                  <a:srgbClr val="7030A0"/>
                </a:solidFill>
              </a:rPr>
              <a:t>and deduce </a:t>
            </a:r>
            <a:r>
              <a:rPr lang="en-GB" sz="2000" b="1" dirty="0" smtClean="0">
                <a:solidFill>
                  <a:srgbClr val="7030A0"/>
                </a:solidFill>
              </a:rPr>
              <a:t>questions</a:t>
            </a:r>
          </a:p>
          <a:p>
            <a:pPr marL="0" lvl="0" indent="0" fontAlgn="base">
              <a:buNone/>
            </a:pPr>
            <a:r>
              <a:rPr lang="en-GB" sz="2000" dirty="0" smtClean="0">
                <a:solidFill>
                  <a:srgbClr val="7030A0"/>
                </a:solidFill>
              </a:rPr>
              <a:t>f) ‘She </a:t>
            </a:r>
            <a:r>
              <a:rPr lang="en-GB" sz="2000" dirty="0">
                <a:solidFill>
                  <a:srgbClr val="7030A0"/>
                </a:solidFill>
              </a:rPr>
              <a:t>sometimes goes back to the hospital…the nurses let her sleep in a chair’ (page </a:t>
            </a:r>
            <a:r>
              <a:rPr lang="en-GB" sz="2000" dirty="0" smtClean="0">
                <a:solidFill>
                  <a:srgbClr val="7030A0"/>
                </a:solidFill>
              </a:rPr>
              <a:t>117). </a:t>
            </a:r>
            <a:r>
              <a:rPr lang="en-GB" sz="2000" dirty="0">
                <a:solidFill>
                  <a:srgbClr val="7030A0"/>
                </a:solidFill>
              </a:rPr>
              <a:t>What does this information about Grandma tell you about the sort of person she is?</a:t>
            </a:r>
          </a:p>
          <a:p>
            <a:pPr marL="0" lvl="0" indent="0" fontAlgn="base">
              <a:buNone/>
            </a:pPr>
            <a:r>
              <a:rPr lang="en-GB" sz="2000" dirty="0" smtClean="0">
                <a:solidFill>
                  <a:srgbClr val="7030A0"/>
                </a:solidFill>
              </a:rPr>
              <a:t>g) Do </a:t>
            </a:r>
            <a:r>
              <a:rPr lang="en-GB" sz="2000" dirty="0">
                <a:solidFill>
                  <a:srgbClr val="7030A0"/>
                </a:solidFill>
              </a:rPr>
              <a:t>the </a:t>
            </a:r>
            <a:r>
              <a:rPr lang="en-GB" sz="2000" dirty="0" smtClean="0">
                <a:solidFill>
                  <a:srgbClr val="7030A0"/>
                </a:solidFill>
              </a:rPr>
              <a:t>first two </a:t>
            </a:r>
            <a:r>
              <a:rPr lang="en-GB" sz="2000" dirty="0">
                <a:solidFill>
                  <a:srgbClr val="7030A0"/>
                </a:solidFill>
              </a:rPr>
              <a:t>tales have anything in common? Why do you think the monster is telling them to Conor?</a:t>
            </a:r>
          </a:p>
          <a:p>
            <a:pPr marL="0" indent="0">
              <a:buNone/>
            </a:pPr>
            <a:endParaRPr lang="en-GB" sz="2000" dirty="0">
              <a:solidFill>
                <a:srgbClr val="7030A0"/>
              </a:solidFill>
            </a:endParaRPr>
          </a:p>
          <a:p>
            <a:endParaRPr lang="en-GB" dirty="0">
              <a:solidFill>
                <a:srgbClr val="7030A0"/>
              </a:solidFill>
            </a:endParaRPr>
          </a:p>
        </p:txBody>
      </p:sp>
      <p:sp>
        <p:nvSpPr>
          <p:cNvPr id="5" name="Content Placeholder 2"/>
          <p:cNvSpPr txBox="1">
            <a:spLocks/>
          </p:cNvSpPr>
          <p:nvPr/>
        </p:nvSpPr>
        <p:spPr>
          <a:xfrm>
            <a:off x="8586" y="4144113"/>
            <a:ext cx="6104586" cy="2713887"/>
          </a:xfrm>
          <a:prstGeom prst="rect">
            <a:avLst/>
          </a:prstGeom>
          <a:solidFill>
            <a:schemeClr val="tx1"/>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smtClean="0">
                <a:solidFill>
                  <a:srgbClr val="7030A0"/>
                </a:solidFill>
              </a:rPr>
              <a:t>Summary question</a:t>
            </a:r>
          </a:p>
          <a:p>
            <a:pPr lvl="0" fontAlgn="base"/>
            <a:r>
              <a:rPr lang="en-GB" sz="2000" b="1" dirty="0">
                <a:solidFill>
                  <a:srgbClr val="7030A0"/>
                </a:solidFill>
              </a:rPr>
              <a:t>h</a:t>
            </a:r>
            <a:r>
              <a:rPr lang="en-GB" sz="2000" b="1" dirty="0" smtClean="0">
                <a:solidFill>
                  <a:srgbClr val="7030A0"/>
                </a:solidFill>
              </a:rPr>
              <a:t>) </a:t>
            </a:r>
            <a:r>
              <a:rPr lang="en-GB" sz="2000" dirty="0">
                <a:solidFill>
                  <a:srgbClr val="7030A0"/>
                </a:solidFill>
              </a:rPr>
              <a:t>Explain what Conor specifically dislikes about living with Grandma.</a:t>
            </a:r>
          </a:p>
          <a:p>
            <a:pPr marL="0" indent="0">
              <a:buNone/>
            </a:pPr>
            <a:endParaRPr lang="en-GB" sz="2000" dirty="0">
              <a:solidFill>
                <a:srgbClr val="7030A0"/>
              </a:solidFill>
            </a:endParaRPr>
          </a:p>
          <a:p>
            <a:pPr marL="0" indent="0">
              <a:buNone/>
            </a:pPr>
            <a:r>
              <a:rPr lang="en-GB" sz="2000" dirty="0" smtClean="0">
                <a:solidFill>
                  <a:srgbClr val="7030A0"/>
                </a:solidFill>
              </a:rPr>
              <a:t>Use evidence from the last few chapters to explain your answer. Include page numbers!</a:t>
            </a:r>
            <a:endParaRPr lang="en-GB" sz="2000" dirty="0">
              <a:solidFill>
                <a:srgbClr val="7030A0"/>
              </a:solidFill>
            </a:endParaRPr>
          </a:p>
        </p:txBody>
      </p:sp>
      <p:sp>
        <p:nvSpPr>
          <p:cNvPr id="6" name="Content Placeholder 2"/>
          <p:cNvSpPr txBox="1">
            <a:spLocks/>
          </p:cNvSpPr>
          <p:nvPr/>
        </p:nvSpPr>
        <p:spPr>
          <a:xfrm>
            <a:off x="6104586" y="4144113"/>
            <a:ext cx="6087414" cy="2713887"/>
          </a:xfrm>
          <a:prstGeom prst="rect">
            <a:avLst/>
          </a:prstGeom>
          <a:solidFill>
            <a:srgbClr val="002060"/>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smtClean="0"/>
              <a:t>Additional Questions (Grandma)</a:t>
            </a:r>
          </a:p>
          <a:p>
            <a:pPr marL="0" lvl="0" indent="0" fontAlgn="base">
              <a:buNone/>
            </a:pPr>
            <a:r>
              <a:rPr lang="en-GB" sz="2000" dirty="0" err="1" smtClean="0"/>
              <a:t>i</a:t>
            </a:r>
            <a:r>
              <a:rPr lang="en-GB" sz="2000" dirty="0" smtClean="0"/>
              <a:t>) How </a:t>
            </a:r>
            <a:r>
              <a:rPr lang="en-GB" sz="2000" dirty="0"/>
              <a:t>do you think Grandma will react when she returns home? What do you think will be the consequences of Conor’s actions? </a:t>
            </a:r>
          </a:p>
          <a:p>
            <a:pPr marL="0" indent="0">
              <a:buNone/>
            </a:pPr>
            <a:r>
              <a:rPr lang="en-GB" sz="2000" dirty="0" smtClean="0"/>
              <a:t>j) Is </a:t>
            </a:r>
            <a:r>
              <a:rPr lang="en-GB" sz="2000" dirty="0"/>
              <a:t>wrecking Grandma’s home a way of causing someone else as much pain as Conor is feeling himself? Is taking away things that are precious to others understandable in the circumstances or merely selfish?</a:t>
            </a:r>
          </a:p>
        </p:txBody>
      </p:sp>
    </p:spTree>
    <p:extLst>
      <p:ext uri="{BB962C8B-B14F-4D97-AF65-F5344CB8AC3E}">
        <p14:creationId xmlns:p14="http://schemas.microsoft.com/office/powerpoint/2010/main" val="228803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457450" cy="1325563"/>
          </a:xfrm>
          <a:solidFill>
            <a:srgbClr val="FFFF00"/>
          </a:solidFill>
          <a:ln>
            <a:solidFill>
              <a:srgbClr val="002060"/>
            </a:solidFill>
          </a:ln>
        </p:spPr>
        <p:txBody>
          <a:bodyPr/>
          <a:lstStyle/>
          <a:p>
            <a:r>
              <a:rPr lang="en-GB" dirty="0" smtClean="0">
                <a:solidFill>
                  <a:schemeClr val="accent6">
                    <a:lumMod val="50000"/>
                  </a:schemeClr>
                </a:solidFill>
              </a:rPr>
              <a:t>Final Task</a:t>
            </a:r>
            <a:endParaRPr lang="en-GB" dirty="0">
              <a:solidFill>
                <a:schemeClr val="accent6">
                  <a:lumMod val="50000"/>
                </a:schemeClr>
              </a:solidFill>
            </a:endParaRPr>
          </a:p>
        </p:txBody>
      </p:sp>
      <p:sp>
        <p:nvSpPr>
          <p:cNvPr id="3" name="Content Placeholder 2"/>
          <p:cNvSpPr>
            <a:spLocks noGrp="1"/>
          </p:cNvSpPr>
          <p:nvPr>
            <p:ph idx="1"/>
          </p:nvPr>
        </p:nvSpPr>
        <p:spPr>
          <a:xfrm>
            <a:off x="838200" y="1825625"/>
            <a:ext cx="10515600" cy="1260475"/>
          </a:xfrm>
          <a:solidFill>
            <a:schemeClr val="tx1"/>
          </a:solidFill>
          <a:ln>
            <a:solidFill>
              <a:srgbClr val="002060"/>
            </a:solidFill>
          </a:ln>
        </p:spPr>
        <p:txBody>
          <a:bodyPr/>
          <a:lstStyle/>
          <a:p>
            <a:pPr marL="0" indent="0">
              <a:buNone/>
            </a:pPr>
            <a:r>
              <a:rPr lang="en-GB" dirty="0" smtClean="0">
                <a:solidFill>
                  <a:srgbClr val="002060"/>
                </a:solidFill>
              </a:rPr>
              <a:t>Think of as many reasons as you can to explain Conor’s anger. Think about everything that has happened so far that may have irritated, frustrated, scared or hurt him. Complete a mindmap like this: </a:t>
            </a:r>
            <a:r>
              <a:rPr lang="en-GB" dirty="0" smtClean="0"/>
              <a:t>this:</a:t>
            </a:r>
            <a:endParaRPr lang="en-GB" dirty="0"/>
          </a:p>
        </p:txBody>
      </p:sp>
      <p:sp>
        <p:nvSpPr>
          <p:cNvPr id="4" name="Oval 3"/>
          <p:cNvSpPr/>
          <p:nvPr/>
        </p:nvSpPr>
        <p:spPr>
          <a:xfrm>
            <a:off x="4171950" y="3504396"/>
            <a:ext cx="3619500" cy="1962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727736" y="3990171"/>
            <a:ext cx="2533650" cy="954107"/>
          </a:xfrm>
          <a:prstGeom prst="rect">
            <a:avLst/>
          </a:prstGeom>
          <a:noFill/>
        </p:spPr>
        <p:txBody>
          <a:bodyPr wrap="square" rtlCol="0">
            <a:spAutoFit/>
          </a:bodyPr>
          <a:lstStyle/>
          <a:p>
            <a:pPr algn="ctr"/>
            <a:r>
              <a:rPr lang="en-GB" sz="2800" dirty="0" smtClean="0"/>
              <a:t>Reasons for Conor’s anger</a:t>
            </a:r>
            <a:endParaRPr lang="en-GB" sz="2800" dirty="0"/>
          </a:p>
        </p:txBody>
      </p:sp>
      <p:cxnSp>
        <p:nvCxnSpPr>
          <p:cNvPr id="7" name="Straight Arrow Connector 6"/>
          <p:cNvCxnSpPr>
            <a:stCxn id="4" idx="7"/>
          </p:cNvCxnSpPr>
          <p:nvPr/>
        </p:nvCxnSpPr>
        <p:spPr>
          <a:xfrm flipV="1">
            <a:off x="7261386" y="3504396"/>
            <a:ext cx="1869914" cy="287350"/>
          </a:xfrm>
          <a:prstGeom prst="straightConnector1">
            <a:avLst/>
          </a:prstGeom>
          <a:ln>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1"/>
          </p:cNvCxnSpPr>
          <p:nvPr/>
        </p:nvCxnSpPr>
        <p:spPr>
          <a:xfrm flipH="1" flipV="1">
            <a:off x="2844800" y="3403600"/>
            <a:ext cx="1857214" cy="388146"/>
          </a:xfrm>
          <a:prstGeom prst="straightConnector1">
            <a:avLst/>
          </a:prstGeom>
          <a:ln>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3"/>
          </p:cNvCxnSpPr>
          <p:nvPr/>
        </p:nvCxnSpPr>
        <p:spPr>
          <a:xfrm flipH="1">
            <a:off x="3048000" y="5179196"/>
            <a:ext cx="1654014" cy="180204"/>
          </a:xfrm>
          <a:prstGeom prst="straightConnector1">
            <a:avLst/>
          </a:prstGeom>
          <a:ln>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5"/>
          </p:cNvCxnSpPr>
          <p:nvPr/>
        </p:nvCxnSpPr>
        <p:spPr>
          <a:xfrm>
            <a:off x="7261386" y="5179196"/>
            <a:ext cx="2187414" cy="287350"/>
          </a:xfrm>
          <a:prstGeom prst="straightConnector1">
            <a:avLst/>
          </a:prstGeom>
          <a:ln>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7443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5613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829550" y="0"/>
            <a:ext cx="4362450" cy="3724096"/>
          </a:xfrm>
          <a:prstGeom prst="rect">
            <a:avLst/>
          </a:prstGeom>
          <a:solidFill>
            <a:srgbClr val="FFFF00"/>
          </a:solidFill>
          <a:ln>
            <a:solidFill>
              <a:schemeClr val="bg1"/>
            </a:solidFill>
          </a:ln>
        </p:spPr>
        <p:txBody>
          <a:bodyPr wrap="square" rtlCol="0">
            <a:spAutoFit/>
          </a:bodyPr>
          <a:lstStyle/>
          <a:p>
            <a:r>
              <a:rPr lang="en-GB" sz="2800" u="sng" dirty="0" smtClean="0">
                <a:solidFill>
                  <a:srgbClr val="002060"/>
                </a:solidFill>
              </a:rPr>
              <a:t>Register Task</a:t>
            </a:r>
          </a:p>
          <a:p>
            <a:endParaRPr lang="en-GB" sz="2800" u="sng" dirty="0">
              <a:solidFill>
                <a:srgbClr val="002060"/>
              </a:solidFill>
            </a:endParaRPr>
          </a:p>
          <a:p>
            <a:r>
              <a:rPr lang="en-GB" altLang="en-US" sz="2800" b="1" dirty="0">
                <a:solidFill>
                  <a:srgbClr val="002060"/>
                </a:solidFill>
              </a:rPr>
              <a:t>What does this word make you think of</a:t>
            </a:r>
            <a:r>
              <a:rPr lang="en-GB" altLang="en-US" sz="2800" b="1" dirty="0" smtClean="0">
                <a:solidFill>
                  <a:srgbClr val="002060"/>
                </a:solidFill>
              </a:rPr>
              <a:t>?</a:t>
            </a:r>
            <a:endParaRPr lang="en-GB" sz="2800" b="1" dirty="0">
              <a:solidFill>
                <a:srgbClr val="002060"/>
              </a:solidFill>
            </a:endParaRPr>
          </a:p>
          <a:p>
            <a:r>
              <a:rPr lang="en-GB" altLang="en-US" sz="9600" dirty="0">
                <a:solidFill>
                  <a:srgbClr val="002060"/>
                </a:solidFill>
              </a:rPr>
              <a:t>Invisible</a:t>
            </a:r>
          </a:p>
          <a:p>
            <a:endParaRPr lang="en-GB" sz="2800" dirty="0" smtClean="0">
              <a:solidFill>
                <a:srgbClr val="7030A0"/>
              </a:solidFill>
            </a:endParaRPr>
          </a:p>
        </p:txBody>
      </p:sp>
      <p:sp>
        <p:nvSpPr>
          <p:cNvPr id="7" name="Title 3"/>
          <p:cNvSpPr txBox="1">
            <a:spLocks/>
          </p:cNvSpPr>
          <p:nvPr/>
        </p:nvSpPr>
        <p:spPr>
          <a:xfrm>
            <a:off x="0" y="5613008"/>
            <a:ext cx="12192000" cy="1244991"/>
          </a:xfrm>
          <a:prstGeom prst="rect">
            <a:avLst/>
          </a:prstGeom>
          <a:solidFill>
            <a:srgbClr val="FF0000"/>
          </a:solidFill>
          <a:ln>
            <a:solidFill>
              <a:schemeClr val="bg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smtClean="0"/>
              <a:t>Today’s title is </a:t>
            </a:r>
            <a:r>
              <a:rPr lang="en-GB" sz="4000" i="1" u="sng" dirty="0" smtClean="0"/>
              <a:t>‘What would possibly be the point?’</a:t>
            </a:r>
            <a:endParaRPr lang="en-GB" sz="4000" i="1" u="sng" dirty="0"/>
          </a:p>
        </p:txBody>
      </p:sp>
    </p:spTree>
    <p:extLst>
      <p:ext uri="{BB962C8B-B14F-4D97-AF65-F5344CB8AC3E}">
        <p14:creationId xmlns:p14="http://schemas.microsoft.com/office/powerpoint/2010/main" val="15254880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32115"/>
            <a:ext cx="10515600" cy="4296228"/>
          </a:xfrm>
          <a:solidFill>
            <a:schemeClr val="tx1"/>
          </a:solidFill>
          <a:ln>
            <a:solidFill>
              <a:schemeClr val="bg1"/>
            </a:solidFill>
          </a:ln>
        </p:spPr>
        <p:txBody>
          <a:bodyPr>
            <a:normAutofit lnSpcReduction="10000"/>
          </a:bodyPr>
          <a:lstStyle/>
          <a:p>
            <a:pPr marL="0" indent="0">
              <a:buNone/>
            </a:pPr>
            <a:r>
              <a:rPr lang="en-GB" sz="4000" dirty="0" smtClean="0">
                <a:solidFill>
                  <a:srgbClr val="002060"/>
                </a:solidFill>
              </a:rPr>
              <a:t>Today we are going to read three chapters. They are called </a:t>
            </a:r>
            <a:r>
              <a:rPr lang="en-GB" sz="4000" i="1" dirty="0" smtClean="0">
                <a:solidFill>
                  <a:srgbClr val="002060"/>
                </a:solidFill>
              </a:rPr>
              <a:t>Destruction (P.139), Invisible (P.146) </a:t>
            </a:r>
            <a:r>
              <a:rPr lang="en-GB" sz="4000" dirty="0" smtClean="0">
                <a:solidFill>
                  <a:srgbClr val="002060"/>
                </a:solidFill>
              </a:rPr>
              <a:t>and </a:t>
            </a:r>
            <a:r>
              <a:rPr lang="en-GB" sz="4000" i="1" dirty="0" smtClean="0">
                <a:solidFill>
                  <a:srgbClr val="002060"/>
                </a:solidFill>
              </a:rPr>
              <a:t>Yew Trees (P.153).</a:t>
            </a:r>
          </a:p>
          <a:p>
            <a:pPr marL="0" indent="0">
              <a:buNone/>
            </a:pPr>
            <a:endParaRPr lang="en-GB" sz="4000" i="1" dirty="0">
              <a:solidFill>
                <a:srgbClr val="002060"/>
              </a:solidFill>
            </a:endParaRPr>
          </a:p>
          <a:p>
            <a:pPr marL="0" indent="0">
              <a:buNone/>
            </a:pPr>
            <a:r>
              <a:rPr lang="en-GB" sz="4000" dirty="0" smtClean="0">
                <a:solidFill>
                  <a:srgbClr val="002060"/>
                </a:solidFill>
              </a:rPr>
              <a:t>We will complete the reading in two stages. </a:t>
            </a:r>
          </a:p>
          <a:p>
            <a:pPr marL="0" indent="0">
              <a:buNone/>
            </a:pPr>
            <a:endParaRPr lang="en-GB" sz="4000" dirty="0">
              <a:solidFill>
                <a:srgbClr val="002060"/>
              </a:solidFill>
            </a:endParaRPr>
          </a:p>
          <a:p>
            <a:pPr marL="0" indent="0">
              <a:buNone/>
            </a:pPr>
            <a:r>
              <a:rPr lang="en-GB" sz="4000" dirty="0" smtClean="0">
                <a:solidFill>
                  <a:srgbClr val="002060"/>
                </a:solidFill>
              </a:rPr>
              <a:t>Firstly…</a:t>
            </a:r>
            <a:r>
              <a:rPr lang="en-GB" sz="4000" i="1" dirty="0" smtClean="0">
                <a:solidFill>
                  <a:srgbClr val="002060"/>
                </a:solidFill>
              </a:rPr>
              <a:t>Destruction!</a:t>
            </a:r>
            <a:endParaRPr lang="en-GB" sz="4000" dirty="0">
              <a:solidFill>
                <a:srgbClr val="002060"/>
              </a:solidFill>
            </a:endParaRPr>
          </a:p>
        </p:txBody>
      </p:sp>
    </p:spTree>
    <p:extLst>
      <p:ext uri="{BB962C8B-B14F-4D97-AF65-F5344CB8AC3E}">
        <p14:creationId xmlns:p14="http://schemas.microsoft.com/office/powerpoint/2010/main" val="2250858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159895" y="229095"/>
            <a:ext cx="7934794" cy="665162"/>
          </a:xfrm>
          <a:solidFill>
            <a:schemeClr val="tx1"/>
          </a:solidFill>
          <a:ln>
            <a:solidFill>
              <a:schemeClr val="bg1"/>
            </a:solidFill>
          </a:ln>
        </p:spPr>
        <p:txBody>
          <a:bodyPr>
            <a:noAutofit/>
          </a:bodyPr>
          <a:lstStyle/>
          <a:p>
            <a:pPr eaLnBrk="1" hangingPunct="1"/>
            <a:r>
              <a:rPr lang="en-GB" altLang="en-US" sz="4800" u="sng" dirty="0" smtClean="0">
                <a:solidFill>
                  <a:srgbClr val="002060"/>
                </a:solidFill>
              </a:rPr>
              <a:t>The monster: First impressions</a:t>
            </a:r>
          </a:p>
        </p:txBody>
      </p:sp>
      <p:sp>
        <p:nvSpPr>
          <p:cNvPr id="140293" name="Rectangle 5"/>
          <p:cNvSpPr>
            <a:spLocks noGrp="1" noChangeArrowheads="1"/>
          </p:cNvSpPr>
          <p:nvPr>
            <p:ph sz="half" idx="1"/>
          </p:nvPr>
        </p:nvSpPr>
        <p:spPr>
          <a:xfrm>
            <a:off x="329784" y="1019331"/>
            <a:ext cx="11482466" cy="4182257"/>
          </a:xfrm>
          <a:solidFill>
            <a:schemeClr val="bg1"/>
          </a:solidFill>
          <a:ln>
            <a:solidFill>
              <a:schemeClr val="bg1"/>
            </a:solidFill>
          </a:ln>
        </p:spPr>
        <p:txBody>
          <a:bodyPr>
            <a:normAutofit/>
          </a:bodyPr>
          <a:lstStyle/>
          <a:p>
            <a:pPr marL="0" indent="0">
              <a:lnSpc>
                <a:spcPts val="2800"/>
              </a:lnSpc>
              <a:spcBef>
                <a:spcPts val="0"/>
              </a:spcBef>
              <a:buNone/>
              <a:defRPr/>
            </a:pPr>
            <a:r>
              <a:rPr lang="en-GB" sz="3600" spc="100" dirty="0"/>
              <a:t>As Conor watched, the uppermost branches of the tree gathered themselves into a great and terrible face, shimmering into a mouth and a nose and even eyes, peering back at him. Other branches twisted around one another, always creaking, always groaning, until they formed two long arms and a second leg to set down beside the main trunk. The rest of the tree gathered itself into a spine and then a torso, the thin, needle-like leaves weaving together to make a green, furry skin that moved and breathed as if there were muscles and lungs underneath</a:t>
            </a:r>
            <a:r>
              <a:rPr lang="en-GB" sz="3600" spc="100" dirty="0" smtClean="0"/>
              <a:t>. (Page 19-20)</a:t>
            </a:r>
            <a:endParaRPr lang="en-GB" sz="3600" spc="100" dirty="0"/>
          </a:p>
          <a:p>
            <a:pPr eaLnBrk="1" hangingPunct="1">
              <a:buFont typeface="Wingdings" charset="2"/>
              <a:buChar char="§"/>
              <a:defRPr/>
            </a:pPr>
            <a:endParaRPr lang="en-US" altLang="en-US" sz="2000" dirty="0">
              <a:solidFill>
                <a:srgbClr val="002060"/>
              </a:solidFill>
            </a:endParaRPr>
          </a:p>
        </p:txBody>
      </p:sp>
      <p:sp>
        <p:nvSpPr>
          <p:cNvPr id="2" name="TextBox 1"/>
          <p:cNvSpPr txBox="1"/>
          <p:nvPr/>
        </p:nvSpPr>
        <p:spPr>
          <a:xfrm>
            <a:off x="1219200" y="5458947"/>
            <a:ext cx="10972800" cy="1200329"/>
          </a:xfrm>
          <a:prstGeom prst="rect">
            <a:avLst/>
          </a:prstGeom>
          <a:solidFill>
            <a:schemeClr val="tx1"/>
          </a:solidFill>
          <a:ln>
            <a:solidFill>
              <a:schemeClr val="bg1"/>
            </a:solidFill>
          </a:ln>
        </p:spPr>
        <p:txBody>
          <a:bodyPr wrap="square" rtlCol="0">
            <a:spAutoFit/>
          </a:bodyPr>
          <a:lstStyle/>
          <a:p>
            <a:r>
              <a:rPr lang="en-GB" sz="2400" dirty="0" smtClean="0">
                <a:solidFill>
                  <a:srgbClr val="002060"/>
                </a:solidFill>
              </a:rPr>
              <a:t>Ness uses a large variety of verbs in this passage to create a clear picture in the readers’ minds. In your books, and on your own, make a list of all the verbs you can find and write next to them whether they are describing ‘Conor’ or the ‘Monster’.</a:t>
            </a:r>
            <a:endParaRPr lang="en-GB" sz="2400" dirty="0">
              <a:solidFill>
                <a:srgbClr val="002060"/>
              </a:solidFill>
            </a:endParaRPr>
          </a:p>
        </p:txBody>
      </p:sp>
    </p:spTree>
    <p:extLst>
      <p:ext uri="{BB962C8B-B14F-4D97-AF65-F5344CB8AC3E}">
        <p14:creationId xmlns:p14="http://schemas.microsoft.com/office/powerpoint/2010/main" val="2031061732"/>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a:solidFill>
            <a:schemeClr val="tx1"/>
          </a:solidFill>
          <a:ln>
            <a:solidFill>
              <a:schemeClr val="bg1"/>
            </a:solidFill>
          </a:ln>
        </p:spPr>
        <p:txBody>
          <a:bodyPr>
            <a:normAutofit/>
          </a:bodyPr>
          <a:lstStyle/>
          <a:p>
            <a:pPr marL="0" indent="0">
              <a:buNone/>
            </a:pPr>
            <a:r>
              <a:rPr lang="en-GB" dirty="0" smtClean="0">
                <a:solidFill>
                  <a:srgbClr val="002060"/>
                </a:solidFill>
              </a:rPr>
              <a:t>In </a:t>
            </a:r>
            <a:r>
              <a:rPr lang="en-GB" i="1" dirty="0" smtClean="0">
                <a:solidFill>
                  <a:srgbClr val="002060"/>
                </a:solidFill>
              </a:rPr>
              <a:t>Destruction</a:t>
            </a:r>
            <a:r>
              <a:rPr lang="en-GB" dirty="0" smtClean="0">
                <a:solidFill>
                  <a:srgbClr val="002060"/>
                </a:solidFill>
              </a:rPr>
              <a:t>, there are some incredibly tense and powerful moments between Conor and his Grandma. Using the chapter, explain the behaviour of Conor’s Grandma using the CAMI structure that we looked at earlier in the term. Look back at the worksheet for guidance on how to answer using CAMI. You will have 15 minutes to complete your answer.</a:t>
            </a:r>
          </a:p>
          <a:p>
            <a:pPr marL="0" indent="0">
              <a:buNone/>
            </a:pPr>
            <a:endParaRPr lang="en-GB" dirty="0">
              <a:solidFill>
                <a:srgbClr val="002060"/>
              </a:solidFill>
            </a:endParaRPr>
          </a:p>
          <a:p>
            <a:pPr marL="0" indent="0">
              <a:buNone/>
            </a:pPr>
            <a:r>
              <a:rPr lang="en-GB" b="1" i="1" dirty="0">
                <a:solidFill>
                  <a:schemeClr val="accent6">
                    <a:lumMod val="50000"/>
                  </a:schemeClr>
                </a:solidFill>
              </a:rPr>
              <a:t>C</a:t>
            </a:r>
            <a:r>
              <a:rPr lang="en-GB" i="1" dirty="0">
                <a:solidFill>
                  <a:schemeClr val="accent6">
                    <a:lumMod val="50000"/>
                  </a:schemeClr>
                </a:solidFill>
              </a:rPr>
              <a:t> - Reveal insight into the character </a:t>
            </a:r>
            <a:r>
              <a:rPr lang="en-GB" b="1" i="1" dirty="0">
                <a:solidFill>
                  <a:schemeClr val="accent6">
                    <a:lumMod val="50000"/>
                  </a:schemeClr>
                </a:solidFill>
              </a:rPr>
              <a:t>(character development)</a:t>
            </a:r>
          </a:p>
          <a:p>
            <a:pPr marL="0" indent="0">
              <a:buNone/>
            </a:pPr>
            <a:r>
              <a:rPr lang="en-GB" b="1" i="1" dirty="0">
                <a:solidFill>
                  <a:schemeClr val="accent6">
                    <a:lumMod val="50000"/>
                  </a:schemeClr>
                </a:solidFill>
              </a:rPr>
              <a:t>A</a:t>
            </a:r>
            <a:r>
              <a:rPr lang="en-GB" i="1" dirty="0">
                <a:solidFill>
                  <a:schemeClr val="accent6">
                    <a:lumMod val="50000"/>
                  </a:schemeClr>
                </a:solidFill>
              </a:rPr>
              <a:t> - Move the action on </a:t>
            </a:r>
            <a:r>
              <a:rPr lang="en-GB" b="1" i="1" dirty="0">
                <a:solidFill>
                  <a:schemeClr val="accent6">
                    <a:lumMod val="50000"/>
                  </a:schemeClr>
                </a:solidFill>
              </a:rPr>
              <a:t>(action)</a:t>
            </a:r>
          </a:p>
          <a:p>
            <a:pPr marL="0" indent="0">
              <a:buNone/>
            </a:pPr>
            <a:r>
              <a:rPr lang="en-GB" b="1" i="1" dirty="0">
                <a:solidFill>
                  <a:schemeClr val="accent6">
                    <a:lumMod val="50000"/>
                  </a:schemeClr>
                </a:solidFill>
              </a:rPr>
              <a:t>M</a:t>
            </a:r>
            <a:r>
              <a:rPr lang="en-GB" i="1" dirty="0">
                <a:solidFill>
                  <a:schemeClr val="accent6">
                    <a:lumMod val="50000"/>
                  </a:schemeClr>
                </a:solidFill>
              </a:rPr>
              <a:t> - Show how effectively the author uses language, structure and form </a:t>
            </a:r>
            <a:r>
              <a:rPr lang="en-GB" b="1" i="1" dirty="0">
                <a:solidFill>
                  <a:schemeClr val="accent6">
                    <a:lumMod val="50000"/>
                  </a:schemeClr>
                </a:solidFill>
              </a:rPr>
              <a:t>(methods)</a:t>
            </a:r>
          </a:p>
          <a:p>
            <a:pPr marL="0" indent="0">
              <a:buNone/>
            </a:pPr>
            <a:r>
              <a:rPr lang="en-GB" b="1" i="1" dirty="0">
                <a:solidFill>
                  <a:schemeClr val="accent6">
                    <a:lumMod val="50000"/>
                  </a:schemeClr>
                </a:solidFill>
              </a:rPr>
              <a:t>I</a:t>
            </a:r>
            <a:r>
              <a:rPr lang="en-GB" i="1" dirty="0">
                <a:solidFill>
                  <a:schemeClr val="accent6">
                    <a:lumMod val="50000"/>
                  </a:schemeClr>
                </a:solidFill>
              </a:rPr>
              <a:t> - Remind an audience of the key ideas and themes of the story </a:t>
            </a:r>
            <a:r>
              <a:rPr lang="en-GB" b="1" i="1" dirty="0">
                <a:solidFill>
                  <a:schemeClr val="accent6">
                    <a:lumMod val="50000"/>
                  </a:schemeClr>
                </a:solidFill>
              </a:rPr>
              <a:t>(ideas</a:t>
            </a:r>
            <a:r>
              <a:rPr lang="en-GB" b="1" i="1" dirty="0" smtClean="0">
                <a:solidFill>
                  <a:schemeClr val="accent6">
                    <a:lumMod val="50000"/>
                  </a:schemeClr>
                </a:solidFill>
              </a:rPr>
              <a:t>)</a:t>
            </a:r>
          </a:p>
          <a:p>
            <a:pPr marL="0" indent="0">
              <a:buNone/>
            </a:pPr>
            <a:endParaRPr lang="en-GB" b="1" i="1" dirty="0">
              <a:solidFill>
                <a:srgbClr val="002060"/>
              </a:solidFill>
            </a:endParaRPr>
          </a:p>
          <a:p>
            <a:pPr marL="0" indent="0">
              <a:buNone/>
            </a:pPr>
            <a:r>
              <a:rPr lang="en-GB" b="1" i="1" dirty="0" smtClean="0">
                <a:solidFill>
                  <a:srgbClr val="FF0000"/>
                </a:solidFill>
              </a:rPr>
              <a:t>When you have finished, look back over your answer and ensure that you have covered each section. Look back at your target from your last attempt at a CAMI paragraph and make sure that you have met it!</a:t>
            </a:r>
            <a:endParaRPr lang="en-GB" b="1" i="1" dirty="0">
              <a:solidFill>
                <a:srgbClr val="FF0000"/>
              </a:solidFill>
            </a:endParaRPr>
          </a:p>
          <a:p>
            <a:endParaRPr lang="en-GB" dirty="0" smtClean="0">
              <a:solidFill>
                <a:srgbClr val="002060"/>
              </a:solidFill>
            </a:endParaRPr>
          </a:p>
          <a:p>
            <a:endParaRPr lang="en-GB" dirty="0">
              <a:solidFill>
                <a:srgbClr val="002060"/>
              </a:solidFill>
            </a:endParaRPr>
          </a:p>
          <a:p>
            <a:endParaRPr lang="en-GB" dirty="0">
              <a:solidFill>
                <a:srgbClr val="002060"/>
              </a:solidFill>
            </a:endParaRPr>
          </a:p>
        </p:txBody>
      </p:sp>
    </p:spTree>
    <p:extLst>
      <p:ext uri="{BB962C8B-B14F-4D97-AF65-F5344CB8AC3E}">
        <p14:creationId xmlns:p14="http://schemas.microsoft.com/office/powerpoint/2010/main" val="157794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a:ln>
            <a:solidFill>
              <a:schemeClr val="bg1"/>
            </a:solidFill>
          </a:ln>
        </p:spPr>
        <p:txBody>
          <a:bodyPr/>
          <a:lstStyle/>
          <a:p>
            <a:r>
              <a:rPr lang="en-GB" dirty="0" smtClean="0">
                <a:solidFill>
                  <a:schemeClr val="accent6">
                    <a:lumMod val="50000"/>
                  </a:schemeClr>
                </a:solidFill>
              </a:rPr>
              <a:t>We will now complete the next two chapters.</a:t>
            </a:r>
            <a:endParaRPr lang="en-GB" dirty="0">
              <a:solidFill>
                <a:schemeClr val="accent6">
                  <a:lumMod val="50000"/>
                </a:schemeClr>
              </a:solidFill>
            </a:endParaRPr>
          </a:p>
        </p:txBody>
      </p:sp>
    </p:spTree>
    <p:extLst>
      <p:ext uri="{BB962C8B-B14F-4D97-AF65-F5344CB8AC3E}">
        <p14:creationId xmlns:p14="http://schemas.microsoft.com/office/powerpoint/2010/main" val="313640087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085114" cy="1325563"/>
          </a:xfrm>
          <a:solidFill>
            <a:schemeClr val="tx1"/>
          </a:solidFill>
          <a:ln>
            <a:solidFill>
              <a:schemeClr val="bg1"/>
            </a:solidFill>
          </a:ln>
        </p:spPr>
        <p:txBody>
          <a:bodyPr/>
          <a:lstStyle/>
          <a:p>
            <a:r>
              <a:rPr lang="en-GB" dirty="0" smtClean="0">
                <a:solidFill>
                  <a:schemeClr val="accent6">
                    <a:lumMod val="50000"/>
                  </a:schemeClr>
                </a:solidFill>
              </a:rPr>
              <a:t>Final Tasks – Quote Hunt</a:t>
            </a:r>
            <a:endParaRPr lang="en-GB" dirty="0">
              <a:solidFill>
                <a:schemeClr val="accent6">
                  <a:lumMod val="50000"/>
                </a:schemeClr>
              </a:solidFill>
            </a:endParaRPr>
          </a:p>
        </p:txBody>
      </p:sp>
      <p:sp>
        <p:nvSpPr>
          <p:cNvPr id="3" name="Content Placeholder 2"/>
          <p:cNvSpPr>
            <a:spLocks noGrp="1"/>
          </p:cNvSpPr>
          <p:nvPr>
            <p:ph idx="1"/>
          </p:nvPr>
        </p:nvSpPr>
        <p:spPr>
          <a:xfrm>
            <a:off x="362857" y="1825624"/>
            <a:ext cx="11451771" cy="4676775"/>
          </a:xfrm>
          <a:solidFill>
            <a:schemeClr val="tx1"/>
          </a:solidFill>
          <a:ln>
            <a:solidFill>
              <a:schemeClr val="bg1"/>
            </a:solidFill>
          </a:ln>
        </p:spPr>
        <p:txBody>
          <a:bodyPr>
            <a:normAutofit/>
          </a:bodyPr>
          <a:lstStyle/>
          <a:p>
            <a:pPr marL="514350" indent="-514350">
              <a:buFont typeface="+mj-lt"/>
              <a:buAutoNum type="arabicPeriod"/>
            </a:pPr>
            <a:r>
              <a:rPr lang="en-GB" dirty="0" smtClean="0">
                <a:solidFill>
                  <a:srgbClr val="002060"/>
                </a:solidFill>
              </a:rPr>
              <a:t>From the chapter </a:t>
            </a:r>
            <a:r>
              <a:rPr lang="en-GB" i="1" dirty="0" smtClean="0">
                <a:solidFill>
                  <a:srgbClr val="002060"/>
                </a:solidFill>
              </a:rPr>
              <a:t>Invisible, </a:t>
            </a:r>
            <a:r>
              <a:rPr lang="en-GB" dirty="0">
                <a:solidFill>
                  <a:srgbClr val="002060"/>
                </a:solidFill>
              </a:rPr>
              <a:t>f</a:t>
            </a:r>
            <a:r>
              <a:rPr lang="en-GB" dirty="0" smtClean="0">
                <a:solidFill>
                  <a:srgbClr val="002060"/>
                </a:solidFill>
              </a:rPr>
              <a:t>ind five quotes that show that Conor feels invisible. Write the quote and the page number.</a:t>
            </a:r>
          </a:p>
          <a:p>
            <a:pPr marL="514350" indent="-514350">
              <a:buFont typeface="+mj-lt"/>
              <a:buAutoNum type="arabicPeriod"/>
            </a:pPr>
            <a:endParaRPr lang="en-GB" dirty="0">
              <a:solidFill>
                <a:srgbClr val="002060"/>
              </a:solidFill>
            </a:endParaRPr>
          </a:p>
          <a:p>
            <a:pPr marL="514350" indent="-514350">
              <a:buFont typeface="+mj-lt"/>
              <a:buAutoNum type="arabicPeriod"/>
            </a:pPr>
            <a:r>
              <a:rPr lang="en-GB" dirty="0" smtClean="0">
                <a:solidFill>
                  <a:srgbClr val="002060"/>
                </a:solidFill>
              </a:rPr>
              <a:t>From the chapter </a:t>
            </a:r>
            <a:r>
              <a:rPr lang="en-GB" i="1" dirty="0" smtClean="0">
                <a:solidFill>
                  <a:srgbClr val="002060"/>
                </a:solidFill>
              </a:rPr>
              <a:t>Yew Trees, </a:t>
            </a:r>
            <a:r>
              <a:rPr lang="en-GB" dirty="0" smtClean="0">
                <a:solidFill>
                  <a:srgbClr val="002060"/>
                </a:solidFill>
              </a:rPr>
              <a:t>find five quotes that show that Conor’s mum’s disease is getting worse. Write the quote and the page number.</a:t>
            </a:r>
          </a:p>
          <a:p>
            <a:pPr marL="514350" indent="-514350">
              <a:buFont typeface="+mj-lt"/>
              <a:buAutoNum type="arabicPeriod"/>
            </a:pPr>
            <a:endParaRPr lang="en-GB" dirty="0">
              <a:solidFill>
                <a:srgbClr val="002060"/>
              </a:solidFill>
            </a:endParaRPr>
          </a:p>
          <a:p>
            <a:pPr marL="514350" indent="-514350">
              <a:buFont typeface="+mj-lt"/>
              <a:buAutoNum type="arabicPeriod"/>
            </a:pPr>
            <a:r>
              <a:rPr lang="en-GB" dirty="0" smtClean="0">
                <a:solidFill>
                  <a:srgbClr val="002060"/>
                </a:solidFill>
              </a:rPr>
              <a:t>What does Conor find out in this chapter that we already know? (Think about the name of the chapter!) What do you think went through his mind when he heard this?</a:t>
            </a:r>
            <a:endParaRPr lang="en-GB" dirty="0">
              <a:solidFill>
                <a:srgbClr val="002060"/>
              </a:solidFill>
            </a:endParaRPr>
          </a:p>
        </p:txBody>
      </p:sp>
    </p:spTree>
    <p:extLst>
      <p:ext uri="{BB962C8B-B14F-4D97-AF65-F5344CB8AC3E}">
        <p14:creationId xmlns:p14="http://schemas.microsoft.com/office/powerpoint/2010/main" val="407878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GB" dirty="0"/>
          </a:p>
        </p:txBody>
      </p:sp>
      <p:sp>
        <p:nvSpPr>
          <p:cNvPr id="5" name="Subtitle 4"/>
          <p:cNvSpPr>
            <a:spLocks noGrp="1"/>
          </p:cNvSpPr>
          <p:nvPr>
            <p:ph type="subTitle" idx="1"/>
          </p:nvPr>
        </p:nvSpPr>
        <p:spPr/>
        <p:txBody>
          <a:bodyPr/>
          <a:lstStyle/>
          <a:p>
            <a:r>
              <a:rPr lang="en-GB" dirty="0" smtClean="0"/>
              <a:t>Lesson Ten</a:t>
            </a:r>
            <a:endParaRPr lang="en-GB" dirty="0"/>
          </a:p>
        </p:txBody>
      </p:sp>
      <p:pic>
        <p:nvPicPr>
          <p:cNvPr id="6" name="Picture 5"/>
          <p:cNvPicPr>
            <a:picLocks noChangeAspect="1"/>
          </p:cNvPicPr>
          <p:nvPr/>
        </p:nvPicPr>
        <p:blipFill>
          <a:blip r:embed="rId3"/>
          <a:stretch>
            <a:fillRect/>
          </a:stretch>
        </p:blipFill>
        <p:spPr>
          <a:xfrm>
            <a:off x="0" y="-1"/>
            <a:ext cx="7829550" cy="5613009"/>
          </a:xfrm>
          <a:prstGeom prst="rect">
            <a:avLst/>
          </a:prstGeom>
        </p:spPr>
      </p:pic>
      <p:sp>
        <p:nvSpPr>
          <p:cNvPr id="7" name="TextBox 6"/>
          <p:cNvSpPr txBox="1"/>
          <p:nvPr/>
        </p:nvSpPr>
        <p:spPr>
          <a:xfrm>
            <a:off x="7829550" y="0"/>
            <a:ext cx="4362450" cy="6124754"/>
          </a:xfrm>
          <a:prstGeom prst="rect">
            <a:avLst/>
          </a:prstGeom>
          <a:solidFill>
            <a:srgbClr val="FFFF00"/>
          </a:solidFill>
          <a:ln>
            <a:solidFill>
              <a:schemeClr val="bg1"/>
            </a:solidFill>
          </a:ln>
        </p:spPr>
        <p:txBody>
          <a:bodyPr wrap="square" rtlCol="0">
            <a:spAutoFit/>
          </a:bodyPr>
          <a:lstStyle/>
          <a:p>
            <a:r>
              <a:rPr lang="en-GB" sz="2800" u="sng" dirty="0" smtClean="0">
                <a:solidFill>
                  <a:srgbClr val="002060"/>
                </a:solidFill>
              </a:rPr>
              <a:t>Register Task</a:t>
            </a:r>
          </a:p>
          <a:p>
            <a:endParaRPr lang="en-GB" sz="2800" u="sng" dirty="0">
              <a:solidFill>
                <a:srgbClr val="002060"/>
              </a:solidFill>
            </a:endParaRPr>
          </a:p>
          <a:p>
            <a:r>
              <a:rPr lang="en-GB" altLang="en-US" sz="2800" b="1" dirty="0" smtClean="0">
                <a:solidFill>
                  <a:srgbClr val="002060"/>
                </a:solidFill>
              </a:rPr>
              <a:t>Which persuasive terms can  you remember?</a:t>
            </a:r>
          </a:p>
          <a:p>
            <a:r>
              <a:rPr lang="en-GB" altLang="en-US" sz="2800" b="1" dirty="0" smtClean="0">
                <a:solidFill>
                  <a:srgbClr val="002060"/>
                </a:solidFill>
              </a:rPr>
              <a:t>D</a:t>
            </a:r>
          </a:p>
          <a:p>
            <a:r>
              <a:rPr lang="en-GB" altLang="en-US" sz="2800" b="1" dirty="0" smtClean="0">
                <a:solidFill>
                  <a:srgbClr val="002060"/>
                </a:solidFill>
              </a:rPr>
              <a:t>A</a:t>
            </a:r>
          </a:p>
          <a:p>
            <a:r>
              <a:rPr lang="en-GB" altLang="en-US" sz="2800" b="1" dirty="0" smtClean="0">
                <a:solidFill>
                  <a:srgbClr val="002060"/>
                </a:solidFill>
              </a:rPr>
              <a:t>F</a:t>
            </a:r>
          </a:p>
          <a:p>
            <a:r>
              <a:rPr lang="en-GB" altLang="en-US" sz="2800" b="1" dirty="0" smtClean="0">
                <a:solidFill>
                  <a:srgbClr val="002060"/>
                </a:solidFill>
              </a:rPr>
              <a:t>O</a:t>
            </a:r>
          </a:p>
          <a:p>
            <a:r>
              <a:rPr lang="en-GB" altLang="en-US" sz="2800" b="1" dirty="0" smtClean="0">
                <a:solidFill>
                  <a:srgbClr val="002060"/>
                </a:solidFill>
              </a:rPr>
              <a:t>R</a:t>
            </a:r>
          </a:p>
          <a:p>
            <a:r>
              <a:rPr lang="en-GB" altLang="en-US" sz="2800" b="1" dirty="0" smtClean="0">
                <a:solidFill>
                  <a:srgbClr val="002060"/>
                </a:solidFill>
              </a:rPr>
              <a:t>E</a:t>
            </a:r>
          </a:p>
          <a:p>
            <a:r>
              <a:rPr lang="en-GB" altLang="en-US" sz="2800" b="1" dirty="0" smtClean="0">
                <a:solidFill>
                  <a:srgbClr val="002060"/>
                </a:solidFill>
              </a:rPr>
              <a:t>S</a:t>
            </a:r>
          </a:p>
          <a:p>
            <a:r>
              <a:rPr lang="en-GB" altLang="en-US" sz="2800" b="1" dirty="0" smtClean="0">
                <a:solidFill>
                  <a:srgbClr val="002060"/>
                </a:solidFill>
              </a:rPr>
              <a:t>T</a:t>
            </a:r>
          </a:p>
          <a:p>
            <a:r>
              <a:rPr lang="en-GB" altLang="en-US" sz="2800" b="1" dirty="0" smtClean="0">
                <a:solidFill>
                  <a:srgbClr val="002060"/>
                </a:solidFill>
              </a:rPr>
              <a:t>Write them in your book!</a:t>
            </a:r>
            <a:endParaRPr lang="en-GB" altLang="en-US" sz="9600" dirty="0">
              <a:solidFill>
                <a:srgbClr val="002060"/>
              </a:solidFill>
            </a:endParaRPr>
          </a:p>
          <a:p>
            <a:endParaRPr lang="en-GB" sz="2800" dirty="0" smtClean="0">
              <a:solidFill>
                <a:srgbClr val="7030A0"/>
              </a:solidFill>
            </a:endParaRPr>
          </a:p>
        </p:txBody>
      </p:sp>
      <p:sp>
        <p:nvSpPr>
          <p:cNvPr id="8" name="Title 3"/>
          <p:cNvSpPr txBox="1">
            <a:spLocks/>
          </p:cNvSpPr>
          <p:nvPr/>
        </p:nvSpPr>
        <p:spPr>
          <a:xfrm>
            <a:off x="0" y="5613008"/>
            <a:ext cx="12192000" cy="1244991"/>
          </a:xfrm>
          <a:prstGeom prst="rect">
            <a:avLst/>
          </a:prstGeom>
          <a:solidFill>
            <a:srgbClr val="FF0000"/>
          </a:solidFill>
          <a:ln>
            <a:solidFill>
              <a:schemeClr val="bg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smtClean="0"/>
              <a:t>Today’s title is </a:t>
            </a:r>
            <a:r>
              <a:rPr lang="en-GB" sz="4000" i="1" u="sng" dirty="0" smtClean="0"/>
              <a:t>‘You still do not know why you called me, do you?’</a:t>
            </a:r>
            <a:endParaRPr lang="en-GB" sz="4000" i="1" u="sng" dirty="0"/>
          </a:p>
        </p:txBody>
      </p:sp>
    </p:spTree>
    <p:extLst>
      <p:ext uri="{BB962C8B-B14F-4D97-AF65-F5344CB8AC3E}">
        <p14:creationId xmlns:p14="http://schemas.microsoft.com/office/powerpoint/2010/main" val="5391120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371" y="508000"/>
            <a:ext cx="11292115" cy="5979886"/>
          </a:xfrm>
          <a:solidFill>
            <a:schemeClr val="tx1"/>
          </a:solidFill>
          <a:ln>
            <a:solidFill>
              <a:schemeClr val="bg1"/>
            </a:solidFill>
          </a:ln>
        </p:spPr>
        <p:txBody>
          <a:bodyPr>
            <a:normAutofit lnSpcReduction="10000"/>
          </a:bodyPr>
          <a:lstStyle/>
          <a:p>
            <a:pPr marL="0" indent="0">
              <a:buNone/>
            </a:pPr>
            <a:r>
              <a:rPr lang="en-GB" dirty="0" smtClean="0">
                <a:solidFill>
                  <a:srgbClr val="002060"/>
                </a:solidFill>
              </a:rPr>
              <a:t>The three chapters we are going to read today cover many of the story’s themes: </a:t>
            </a:r>
          </a:p>
          <a:p>
            <a:r>
              <a:rPr lang="en-GB" dirty="0" smtClean="0">
                <a:solidFill>
                  <a:srgbClr val="7030A0"/>
                </a:solidFill>
              </a:rPr>
              <a:t>Reality vs the Supernatural</a:t>
            </a:r>
          </a:p>
          <a:p>
            <a:r>
              <a:rPr lang="en-GB" dirty="0" smtClean="0">
                <a:solidFill>
                  <a:srgbClr val="7030A0"/>
                </a:solidFill>
              </a:rPr>
              <a:t>Family</a:t>
            </a:r>
          </a:p>
          <a:p>
            <a:r>
              <a:rPr lang="en-GB" dirty="0" smtClean="0">
                <a:solidFill>
                  <a:srgbClr val="7030A0"/>
                </a:solidFill>
              </a:rPr>
              <a:t>Isolation</a:t>
            </a:r>
          </a:p>
          <a:p>
            <a:r>
              <a:rPr lang="en-GB" dirty="0" smtClean="0">
                <a:solidFill>
                  <a:srgbClr val="7030A0"/>
                </a:solidFill>
              </a:rPr>
              <a:t>Suffering</a:t>
            </a:r>
          </a:p>
          <a:p>
            <a:endParaRPr lang="en-GB" dirty="0" smtClean="0">
              <a:solidFill>
                <a:srgbClr val="002060"/>
              </a:solidFill>
            </a:endParaRPr>
          </a:p>
          <a:p>
            <a:pPr marL="0" indent="0">
              <a:buNone/>
            </a:pPr>
            <a:r>
              <a:rPr lang="en-GB" dirty="0" smtClean="0">
                <a:solidFill>
                  <a:srgbClr val="002060"/>
                </a:solidFill>
              </a:rPr>
              <a:t>Following today’s reading, you will complete a persuasive speech, discussing whether or not you agree with a statement on one of these themes. Make sure you are following the story, and the behaviour of the different characters.</a:t>
            </a:r>
          </a:p>
          <a:p>
            <a:endParaRPr lang="en-GB" dirty="0" smtClean="0">
              <a:solidFill>
                <a:srgbClr val="002060"/>
              </a:solidFill>
            </a:endParaRPr>
          </a:p>
          <a:p>
            <a:pPr marL="0" indent="0">
              <a:buNone/>
            </a:pPr>
            <a:r>
              <a:rPr lang="en-GB" dirty="0" smtClean="0">
                <a:solidFill>
                  <a:srgbClr val="002060"/>
                </a:solidFill>
              </a:rPr>
              <a:t>The three chapters we are going to read are called </a:t>
            </a:r>
            <a:r>
              <a:rPr lang="en-GB" i="1" dirty="0" smtClean="0">
                <a:solidFill>
                  <a:srgbClr val="002060"/>
                </a:solidFill>
              </a:rPr>
              <a:t>Could it be (P.158), No tale (P.164) </a:t>
            </a:r>
            <a:r>
              <a:rPr lang="en-GB" dirty="0" smtClean="0">
                <a:solidFill>
                  <a:srgbClr val="002060"/>
                </a:solidFill>
              </a:rPr>
              <a:t>and</a:t>
            </a:r>
            <a:r>
              <a:rPr lang="en-GB" i="1" dirty="0" smtClean="0">
                <a:solidFill>
                  <a:srgbClr val="002060"/>
                </a:solidFill>
              </a:rPr>
              <a:t> I No Longer See You (P.170).</a:t>
            </a:r>
            <a:endParaRPr lang="en-GB" dirty="0">
              <a:solidFill>
                <a:srgbClr val="002060"/>
              </a:solidFill>
            </a:endParaRPr>
          </a:p>
          <a:p>
            <a:endParaRPr lang="en-GB" dirty="0">
              <a:solidFill>
                <a:srgbClr val="002060"/>
              </a:solidFill>
            </a:endParaRPr>
          </a:p>
        </p:txBody>
      </p:sp>
    </p:spTree>
    <p:extLst>
      <p:ext uri="{BB962C8B-B14F-4D97-AF65-F5344CB8AC3E}">
        <p14:creationId xmlns:p14="http://schemas.microsoft.com/office/powerpoint/2010/main" val="248828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53143"/>
            <a:ext cx="10515600" cy="5523820"/>
          </a:xfrm>
          <a:solidFill>
            <a:schemeClr val="tx2"/>
          </a:solidFill>
          <a:ln>
            <a:solidFill>
              <a:schemeClr val="bg1"/>
            </a:solidFill>
          </a:ln>
        </p:spPr>
        <p:txBody>
          <a:bodyPr>
            <a:normAutofit/>
          </a:bodyPr>
          <a:lstStyle/>
          <a:p>
            <a:pPr marL="0" indent="0">
              <a:buNone/>
            </a:pPr>
            <a:r>
              <a:rPr lang="en-GB" sz="3200" dirty="0" smtClean="0">
                <a:solidFill>
                  <a:srgbClr val="002060"/>
                </a:solidFill>
              </a:rPr>
              <a:t>On the next slide, you will see the options you have to write your speech about. </a:t>
            </a:r>
          </a:p>
          <a:p>
            <a:pPr marL="0" indent="0">
              <a:buNone/>
            </a:pPr>
            <a:endParaRPr lang="en-GB" sz="3200" dirty="0">
              <a:solidFill>
                <a:srgbClr val="002060"/>
              </a:solidFill>
            </a:endParaRPr>
          </a:p>
          <a:p>
            <a:pPr marL="0" indent="0">
              <a:buNone/>
            </a:pPr>
            <a:r>
              <a:rPr lang="en-GB" sz="3200" dirty="0" smtClean="0">
                <a:solidFill>
                  <a:srgbClr val="002060"/>
                </a:solidFill>
              </a:rPr>
              <a:t>Choose carefully. You need to pick one that you know you are going to be able to write in detail about</a:t>
            </a:r>
          </a:p>
          <a:p>
            <a:pPr marL="0" indent="0">
              <a:buNone/>
            </a:pPr>
            <a:endParaRPr lang="en-GB" sz="3200" dirty="0">
              <a:solidFill>
                <a:srgbClr val="002060"/>
              </a:solidFill>
            </a:endParaRPr>
          </a:p>
          <a:p>
            <a:pPr marL="0" indent="0">
              <a:buNone/>
            </a:pPr>
            <a:r>
              <a:rPr lang="en-GB" sz="3200" dirty="0" smtClean="0">
                <a:solidFill>
                  <a:srgbClr val="002060"/>
                </a:solidFill>
              </a:rPr>
              <a:t>You are going to write a speech about ONE statement, explain why you agree or disagree with it, using a variety of features in order to persuade your audience to think and feel the same as you. You will have 15 minutes to complete you first draft.</a:t>
            </a:r>
            <a:endParaRPr lang="en-GB" sz="3200" dirty="0">
              <a:solidFill>
                <a:srgbClr val="002060"/>
              </a:solidFill>
            </a:endParaRPr>
          </a:p>
        </p:txBody>
      </p:sp>
    </p:spTree>
    <p:extLst>
      <p:ext uri="{BB962C8B-B14F-4D97-AF65-F5344CB8AC3E}">
        <p14:creationId xmlns:p14="http://schemas.microsoft.com/office/powerpoint/2010/main" val="185524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213" y="161925"/>
            <a:ext cx="10515600" cy="1325563"/>
          </a:xfrm>
          <a:solidFill>
            <a:schemeClr val="tx2"/>
          </a:solidFill>
          <a:ln>
            <a:solidFill>
              <a:schemeClr val="bg1"/>
            </a:solidFill>
          </a:ln>
        </p:spPr>
        <p:txBody>
          <a:bodyPr>
            <a:noAutofit/>
          </a:bodyPr>
          <a:lstStyle/>
          <a:p>
            <a:r>
              <a:rPr lang="en-GB" sz="3200" dirty="0" smtClean="0">
                <a:solidFill>
                  <a:schemeClr val="accent6">
                    <a:lumMod val="50000"/>
                  </a:schemeClr>
                </a:solidFill>
              </a:rPr>
              <a:t>Write a persuasive speech stating whether you agree or disagree with ONE of these statement. Write your chosen statement in to your book.</a:t>
            </a:r>
            <a:endParaRPr lang="en-GB" sz="3200" dirty="0">
              <a:solidFill>
                <a:schemeClr val="accent6">
                  <a:lumMod val="50000"/>
                </a:schemeClr>
              </a:solidFill>
            </a:endParaRPr>
          </a:p>
        </p:txBody>
      </p:sp>
      <p:sp>
        <p:nvSpPr>
          <p:cNvPr id="3" name="Content Placeholder 2"/>
          <p:cNvSpPr>
            <a:spLocks noGrp="1"/>
          </p:cNvSpPr>
          <p:nvPr>
            <p:ph idx="1"/>
          </p:nvPr>
        </p:nvSpPr>
        <p:spPr>
          <a:xfrm>
            <a:off x="272142" y="1690688"/>
            <a:ext cx="11803743" cy="5014912"/>
          </a:xfrm>
          <a:solidFill>
            <a:schemeClr val="tx1"/>
          </a:solidFill>
          <a:ln>
            <a:solidFill>
              <a:schemeClr val="bg1"/>
            </a:solidFill>
          </a:ln>
        </p:spPr>
        <p:txBody>
          <a:bodyPr>
            <a:normAutofit fontScale="92500"/>
          </a:bodyPr>
          <a:lstStyle/>
          <a:p>
            <a:pPr marL="514350" indent="-514350">
              <a:buFont typeface="+mj-lt"/>
              <a:buAutoNum type="arabicPeriod"/>
            </a:pPr>
            <a:r>
              <a:rPr lang="en-GB" dirty="0">
                <a:solidFill>
                  <a:srgbClr val="7030A0"/>
                </a:solidFill>
              </a:rPr>
              <a:t>When Conor's dad says that his house is too small for Conor to come live with him, what he really means is that his life (or maybe his heart) is too small. He's only got room for one family, both literally and metaphorically</a:t>
            </a:r>
            <a:r>
              <a:rPr lang="en-GB" dirty="0" smtClean="0">
                <a:solidFill>
                  <a:srgbClr val="7030A0"/>
                </a:solidFill>
              </a:rPr>
              <a:t>. (Family)</a:t>
            </a:r>
          </a:p>
          <a:p>
            <a:pPr marL="514350" indent="-514350">
              <a:buFont typeface="+mj-lt"/>
              <a:buAutoNum type="arabicPeriod"/>
            </a:pPr>
            <a:r>
              <a:rPr lang="en-GB" dirty="0">
                <a:solidFill>
                  <a:srgbClr val="002060"/>
                </a:solidFill>
              </a:rPr>
              <a:t>Conor subconsciously summons the monster because he needs somebody to be honest with him, just like he needs to be honest with himself</a:t>
            </a:r>
            <a:r>
              <a:rPr lang="en-GB" dirty="0" smtClean="0">
                <a:solidFill>
                  <a:srgbClr val="002060"/>
                </a:solidFill>
              </a:rPr>
              <a:t>. (Reality vs the Supernatural)</a:t>
            </a:r>
          </a:p>
          <a:p>
            <a:pPr marL="514350" indent="-514350">
              <a:buFont typeface="+mj-lt"/>
              <a:buAutoNum type="arabicPeriod"/>
            </a:pPr>
            <a:r>
              <a:rPr lang="en-GB" dirty="0">
                <a:solidFill>
                  <a:srgbClr val="7030A0"/>
                </a:solidFill>
              </a:rPr>
              <a:t>Conor's wrecking of his grandma's house might be a way of causing someone else as much pain as he's feeling, of taking away something as precious to them as his mom is to him. It's not healthy, but it sure is therapeutic</a:t>
            </a:r>
            <a:r>
              <a:rPr lang="en-GB" dirty="0" smtClean="0">
                <a:solidFill>
                  <a:srgbClr val="7030A0"/>
                </a:solidFill>
              </a:rPr>
              <a:t>. (Suffering)</a:t>
            </a:r>
          </a:p>
          <a:p>
            <a:pPr marL="514350" indent="-514350">
              <a:buFont typeface="+mj-lt"/>
              <a:buAutoNum type="arabicPeriod"/>
            </a:pPr>
            <a:r>
              <a:rPr lang="en-GB" dirty="0">
                <a:solidFill>
                  <a:srgbClr val="002060"/>
                </a:solidFill>
              </a:rPr>
              <a:t>When Harry says he'll do the most hurtful thing to Conor he can, he stops bullying him and ignores him. </a:t>
            </a:r>
            <a:r>
              <a:rPr lang="en-GB" dirty="0" smtClean="0">
                <a:solidFill>
                  <a:srgbClr val="002060"/>
                </a:solidFill>
              </a:rPr>
              <a:t>Conor thinks being ignored is worse than being bullied. (Isolation)</a:t>
            </a:r>
            <a:endParaRPr lang="en-GB" dirty="0">
              <a:solidFill>
                <a:srgbClr val="002060"/>
              </a:solidFill>
            </a:endParaRP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17299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5210629" cy="1030514"/>
          </a:xfrm>
          <a:solidFill>
            <a:schemeClr val="tx2"/>
          </a:solidFill>
          <a:ln>
            <a:solidFill>
              <a:schemeClr val="bg1"/>
            </a:solidFill>
          </a:ln>
        </p:spPr>
        <p:txBody>
          <a:bodyPr>
            <a:noAutofit/>
          </a:bodyPr>
          <a:lstStyle/>
          <a:p>
            <a:r>
              <a:rPr lang="en-GB" sz="3600" dirty="0" smtClean="0">
                <a:solidFill>
                  <a:srgbClr val="002060"/>
                </a:solidFill>
              </a:rPr>
              <a:t>Mark Scheme (out of 50)</a:t>
            </a:r>
            <a:endParaRPr lang="en-GB" sz="3600" dirty="0">
              <a:solidFill>
                <a:srgbClr val="002060"/>
              </a:solidFill>
            </a:endParaRPr>
          </a:p>
        </p:txBody>
      </p:sp>
      <p:sp>
        <p:nvSpPr>
          <p:cNvPr id="3" name="Content Placeholder 2"/>
          <p:cNvSpPr>
            <a:spLocks noGrp="1"/>
          </p:cNvSpPr>
          <p:nvPr>
            <p:ph idx="1"/>
          </p:nvPr>
        </p:nvSpPr>
        <p:spPr>
          <a:xfrm>
            <a:off x="1" y="1175657"/>
            <a:ext cx="12192000" cy="5682343"/>
          </a:xfrm>
          <a:solidFill>
            <a:schemeClr val="bg2"/>
          </a:solidFill>
          <a:ln>
            <a:solidFill>
              <a:schemeClr val="bg1"/>
            </a:solidFill>
          </a:ln>
        </p:spPr>
        <p:txBody>
          <a:bodyPr>
            <a:normAutofit fontScale="92500" lnSpcReduction="20000"/>
          </a:bodyPr>
          <a:lstStyle/>
          <a:p>
            <a:pPr marL="0" indent="0">
              <a:buNone/>
            </a:pPr>
            <a:r>
              <a:rPr lang="en-GB" dirty="0" smtClean="0"/>
              <a:t>Your speech includes:</a:t>
            </a:r>
          </a:p>
          <a:p>
            <a:r>
              <a:rPr lang="en-GB" dirty="0" smtClean="0"/>
              <a:t>Direct Address (use of you) (3 marks)</a:t>
            </a:r>
          </a:p>
          <a:p>
            <a:r>
              <a:rPr lang="en-GB" dirty="0" smtClean="0"/>
              <a:t>Alliteration </a:t>
            </a:r>
            <a:r>
              <a:rPr lang="en-GB" dirty="0"/>
              <a:t>(3 marks</a:t>
            </a:r>
            <a:r>
              <a:rPr lang="en-GB" dirty="0" smtClean="0"/>
              <a:t>)</a:t>
            </a:r>
          </a:p>
          <a:p>
            <a:r>
              <a:rPr lang="en-GB" dirty="0" smtClean="0"/>
              <a:t>A Fact </a:t>
            </a:r>
            <a:r>
              <a:rPr lang="en-GB" dirty="0"/>
              <a:t>(3 marks</a:t>
            </a:r>
            <a:r>
              <a:rPr lang="en-GB" dirty="0" smtClean="0"/>
              <a:t>)</a:t>
            </a:r>
          </a:p>
          <a:p>
            <a:r>
              <a:rPr lang="en-GB" dirty="0" smtClean="0"/>
              <a:t>An Opinion (</a:t>
            </a:r>
            <a:r>
              <a:rPr lang="en-GB" dirty="0"/>
              <a:t>3 marks</a:t>
            </a:r>
            <a:r>
              <a:rPr lang="en-GB" dirty="0" smtClean="0"/>
              <a:t>)</a:t>
            </a:r>
          </a:p>
          <a:p>
            <a:r>
              <a:rPr lang="en-GB" dirty="0" smtClean="0"/>
              <a:t>A Rhetorical Question </a:t>
            </a:r>
            <a:r>
              <a:rPr lang="en-GB" dirty="0"/>
              <a:t>(3 marks</a:t>
            </a:r>
            <a:r>
              <a:rPr lang="en-GB" dirty="0" smtClean="0"/>
              <a:t>)</a:t>
            </a:r>
          </a:p>
          <a:p>
            <a:r>
              <a:rPr lang="en-GB" dirty="0" smtClean="0"/>
              <a:t>Repetition </a:t>
            </a:r>
            <a:r>
              <a:rPr lang="en-GB" dirty="0"/>
              <a:t>(3 marks</a:t>
            </a:r>
            <a:r>
              <a:rPr lang="en-GB" dirty="0" smtClean="0"/>
              <a:t>)</a:t>
            </a:r>
          </a:p>
          <a:p>
            <a:r>
              <a:rPr lang="en-GB" dirty="0" smtClean="0"/>
              <a:t>An example of emotive language </a:t>
            </a:r>
            <a:r>
              <a:rPr lang="en-GB" dirty="0"/>
              <a:t>(3 marks</a:t>
            </a:r>
            <a:r>
              <a:rPr lang="en-GB" dirty="0" smtClean="0"/>
              <a:t>)</a:t>
            </a:r>
          </a:p>
          <a:p>
            <a:r>
              <a:rPr lang="en-GB" dirty="0" smtClean="0"/>
              <a:t>A statistic </a:t>
            </a:r>
            <a:r>
              <a:rPr lang="en-GB" dirty="0"/>
              <a:t>(3 marks</a:t>
            </a:r>
            <a:r>
              <a:rPr lang="en-GB" dirty="0" smtClean="0"/>
              <a:t>)</a:t>
            </a:r>
          </a:p>
          <a:p>
            <a:r>
              <a:rPr lang="en-GB" dirty="0" smtClean="0"/>
              <a:t>A superlative (the extreme of something e.g. quickest, biggest, slowest) </a:t>
            </a:r>
            <a:r>
              <a:rPr lang="en-GB" dirty="0"/>
              <a:t>(3 marks</a:t>
            </a:r>
            <a:r>
              <a:rPr lang="en-GB" dirty="0" smtClean="0"/>
              <a:t>)</a:t>
            </a:r>
          </a:p>
          <a:p>
            <a:r>
              <a:rPr lang="en-GB" dirty="0" smtClean="0"/>
              <a:t>Power of Three </a:t>
            </a:r>
            <a:r>
              <a:rPr lang="en-GB" dirty="0"/>
              <a:t>(3 marks</a:t>
            </a:r>
            <a:r>
              <a:rPr lang="en-GB" dirty="0" smtClean="0"/>
              <a:t>)</a:t>
            </a:r>
          </a:p>
          <a:p>
            <a:r>
              <a:rPr lang="en-GB" dirty="0" smtClean="0"/>
              <a:t>Perfect use of capital letters (10 marks)</a:t>
            </a:r>
          </a:p>
          <a:p>
            <a:r>
              <a:rPr lang="en-GB" dirty="0" smtClean="0"/>
              <a:t>Perfect use of punctuation in all sentences (10 marks)</a:t>
            </a:r>
          </a:p>
          <a:p>
            <a:endParaRPr lang="en-GB" dirty="0" smtClean="0"/>
          </a:p>
          <a:p>
            <a:endParaRPr lang="en-GB" dirty="0" smtClean="0"/>
          </a:p>
        </p:txBody>
      </p:sp>
      <p:sp>
        <p:nvSpPr>
          <p:cNvPr id="4" name="TextBox 3"/>
          <p:cNvSpPr txBox="1"/>
          <p:nvPr/>
        </p:nvSpPr>
        <p:spPr>
          <a:xfrm>
            <a:off x="5210629" y="-1"/>
            <a:ext cx="6981371" cy="1015663"/>
          </a:xfrm>
          <a:prstGeom prst="rect">
            <a:avLst/>
          </a:prstGeom>
          <a:solidFill>
            <a:srgbClr val="FFFF00"/>
          </a:solidFill>
          <a:ln>
            <a:solidFill>
              <a:schemeClr val="bg1"/>
            </a:solidFill>
          </a:ln>
        </p:spPr>
        <p:txBody>
          <a:bodyPr wrap="square" rtlCol="0">
            <a:spAutoFit/>
          </a:bodyPr>
          <a:lstStyle/>
          <a:p>
            <a:r>
              <a:rPr lang="en-GB" sz="2000" dirty="0" smtClean="0">
                <a:solidFill>
                  <a:srgbClr val="002060"/>
                </a:solidFill>
              </a:rPr>
              <a:t>Using the below mark scheme, look though your speech and mark your work. Give yourself the appropriate marks for each item, and add up your mark out of 50.</a:t>
            </a:r>
            <a:endParaRPr lang="en-GB" sz="2000" dirty="0">
              <a:solidFill>
                <a:srgbClr val="002060"/>
              </a:solidFill>
            </a:endParaRPr>
          </a:p>
        </p:txBody>
      </p:sp>
    </p:spTree>
    <p:extLst>
      <p:ext uri="{BB962C8B-B14F-4D97-AF65-F5344CB8AC3E}">
        <p14:creationId xmlns:p14="http://schemas.microsoft.com/office/powerpoint/2010/main" val="59042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287" y="365125"/>
            <a:ext cx="11727542" cy="1325563"/>
          </a:xfrm>
          <a:solidFill>
            <a:srgbClr val="FFFF00"/>
          </a:solidFill>
          <a:ln>
            <a:solidFill>
              <a:schemeClr val="bg1"/>
            </a:solidFill>
          </a:ln>
        </p:spPr>
        <p:txBody>
          <a:bodyPr>
            <a:normAutofit fontScale="90000"/>
          </a:bodyPr>
          <a:lstStyle/>
          <a:p>
            <a:r>
              <a:rPr lang="en-GB" dirty="0" smtClean="0">
                <a:solidFill>
                  <a:srgbClr val="002060"/>
                </a:solidFill>
              </a:rPr>
              <a:t>Now you know the mark scheme, you have 10 minutes to complete a 2</a:t>
            </a:r>
            <a:r>
              <a:rPr lang="en-GB" baseline="30000" dirty="0" smtClean="0">
                <a:solidFill>
                  <a:srgbClr val="002060"/>
                </a:solidFill>
              </a:rPr>
              <a:t>nd</a:t>
            </a:r>
            <a:r>
              <a:rPr lang="en-GB" dirty="0" smtClean="0">
                <a:solidFill>
                  <a:srgbClr val="002060"/>
                </a:solidFill>
              </a:rPr>
              <a:t> draft. Try and get 50 marks!</a:t>
            </a:r>
            <a:endParaRPr lang="en-GB" dirty="0">
              <a:solidFill>
                <a:srgbClr val="002060"/>
              </a:solidFill>
            </a:endParaRPr>
          </a:p>
        </p:txBody>
      </p:sp>
      <p:sp>
        <p:nvSpPr>
          <p:cNvPr id="4" name="Content Placeholder 2"/>
          <p:cNvSpPr>
            <a:spLocks noGrp="1"/>
          </p:cNvSpPr>
          <p:nvPr>
            <p:ph idx="1"/>
          </p:nvPr>
        </p:nvSpPr>
        <p:spPr>
          <a:xfrm>
            <a:off x="290287" y="1825624"/>
            <a:ext cx="11727541" cy="4879975"/>
          </a:xfrm>
          <a:solidFill>
            <a:schemeClr val="bg2"/>
          </a:solidFill>
        </p:spPr>
        <p:txBody>
          <a:bodyPr>
            <a:normAutofit fontScale="77500" lnSpcReduction="20000"/>
          </a:bodyPr>
          <a:lstStyle/>
          <a:p>
            <a:pPr marL="0" indent="0">
              <a:buNone/>
            </a:pPr>
            <a:r>
              <a:rPr lang="en-GB" dirty="0" smtClean="0"/>
              <a:t>Your speech includes:</a:t>
            </a:r>
          </a:p>
          <a:p>
            <a:r>
              <a:rPr lang="en-GB" dirty="0" smtClean="0"/>
              <a:t>Direct Address (use of you) (3 marks)</a:t>
            </a:r>
          </a:p>
          <a:p>
            <a:r>
              <a:rPr lang="en-GB" dirty="0" smtClean="0"/>
              <a:t>Alliteration </a:t>
            </a:r>
            <a:r>
              <a:rPr lang="en-GB" dirty="0"/>
              <a:t>(3 marks</a:t>
            </a:r>
            <a:r>
              <a:rPr lang="en-GB" dirty="0" smtClean="0"/>
              <a:t>)</a:t>
            </a:r>
          </a:p>
          <a:p>
            <a:r>
              <a:rPr lang="en-GB" dirty="0" smtClean="0"/>
              <a:t>A Fact </a:t>
            </a:r>
            <a:r>
              <a:rPr lang="en-GB" dirty="0"/>
              <a:t>(3 marks</a:t>
            </a:r>
            <a:r>
              <a:rPr lang="en-GB" dirty="0" smtClean="0"/>
              <a:t>)</a:t>
            </a:r>
          </a:p>
          <a:p>
            <a:r>
              <a:rPr lang="en-GB" dirty="0" smtClean="0"/>
              <a:t>An Opinion (</a:t>
            </a:r>
            <a:r>
              <a:rPr lang="en-GB" dirty="0"/>
              <a:t>3 marks</a:t>
            </a:r>
            <a:r>
              <a:rPr lang="en-GB" dirty="0" smtClean="0"/>
              <a:t>)</a:t>
            </a:r>
          </a:p>
          <a:p>
            <a:r>
              <a:rPr lang="en-GB" dirty="0" smtClean="0"/>
              <a:t>A Rhetorical Question </a:t>
            </a:r>
            <a:r>
              <a:rPr lang="en-GB" dirty="0"/>
              <a:t>(3 marks</a:t>
            </a:r>
            <a:r>
              <a:rPr lang="en-GB" dirty="0" smtClean="0"/>
              <a:t>)</a:t>
            </a:r>
          </a:p>
          <a:p>
            <a:r>
              <a:rPr lang="en-GB" dirty="0" smtClean="0"/>
              <a:t>Repetition </a:t>
            </a:r>
            <a:r>
              <a:rPr lang="en-GB" dirty="0"/>
              <a:t>(3 marks</a:t>
            </a:r>
            <a:r>
              <a:rPr lang="en-GB" dirty="0" smtClean="0"/>
              <a:t>)</a:t>
            </a:r>
          </a:p>
          <a:p>
            <a:r>
              <a:rPr lang="en-GB" dirty="0" smtClean="0"/>
              <a:t>An example of emotive language </a:t>
            </a:r>
            <a:r>
              <a:rPr lang="en-GB" dirty="0"/>
              <a:t>(3 marks</a:t>
            </a:r>
            <a:r>
              <a:rPr lang="en-GB" dirty="0" smtClean="0"/>
              <a:t>)</a:t>
            </a:r>
          </a:p>
          <a:p>
            <a:r>
              <a:rPr lang="en-GB" dirty="0" smtClean="0"/>
              <a:t>A statistic </a:t>
            </a:r>
            <a:r>
              <a:rPr lang="en-GB" dirty="0"/>
              <a:t>(3 marks</a:t>
            </a:r>
            <a:r>
              <a:rPr lang="en-GB" dirty="0" smtClean="0"/>
              <a:t>)</a:t>
            </a:r>
          </a:p>
          <a:p>
            <a:r>
              <a:rPr lang="en-GB" dirty="0" smtClean="0"/>
              <a:t>A superlative (the extreme of something e.g. quickest, biggest, slowest) </a:t>
            </a:r>
            <a:r>
              <a:rPr lang="en-GB" dirty="0"/>
              <a:t>(3 marks</a:t>
            </a:r>
            <a:r>
              <a:rPr lang="en-GB" dirty="0" smtClean="0"/>
              <a:t>)</a:t>
            </a:r>
          </a:p>
          <a:p>
            <a:r>
              <a:rPr lang="en-GB" dirty="0" smtClean="0"/>
              <a:t>Power of Three </a:t>
            </a:r>
            <a:r>
              <a:rPr lang="en-GB" dirty="0"/>
              <a:t>(3 marks</a:t>
            </a:r>
            <a:r>
              <a:rPr lang="en-GB" dirty="0" smtClean="0"/>
              <a:t>)</a:t>
            </a:r>
          </a:p>
          <a:p>
            <a:r>
              <a:rPr lang="en-GB" dirty="0" smtClean="0"/>
              <a:t>Perfect use of capital letters (10 marks)</a:t>
            </a:r>
          </a:p>
          <a:p>
            <a:r>
              <a:rPr lang="en-GB" dirty="0" smtClean="0"/>
              <a:t>Perfect use of punctuation in all sentences (10 marks)</a:t>
            </a:r>
          </a:p>
          <a:p>
            <a:endParaRPr lang="en-GB" dirty="0" smtClean="0"/>
          </a:p>
          <a:p>
            <a:endParaRPr lang="en-GB" dirty="0" smtClean="0"/>
          </a:p>
        </p:txBody>
      </p:sp>
    </p:spTree>
    <p:extLst>
      <p:ext uri="{BB962C8B-B14F-4D97-AF65-F5344CB8AC3E}">
        <p14:creationId xmlns:p14="http://schemas.microsoft.com/office/powerpoint/2010/main" val="35061520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587171" cy="1325563"/>
          </a:xfrm>
          <a:solidFill>
            <a:schemeClr val="tx2"/>
          </a:solidFill>
          <a:ln>
            <a:solidFill>
              <a:schemeClr val="bg1"/>
            </a:solidFill>
          </a:ln>
        </p:spPr>
        <p:txBody>
          <a:bodyPr>
            <a:normAutofit/>
          </a:bodyPr>
          <a:lstStyle/>
          <a:p>
            <a:r>
              <a:rPr lang="en-GB" sz="6000" dirty="0" smtClean="0">
                <a:solidFill>
                  <a:srgbClr val="002060"/>
                </a:solidFill>
              </a:rPr>
              <a:t>Plenary</a:t>
            </a:r>
            <a:endParaRPr lang="en-GB" sz="6000" dirty="0">
              <a:solidFill>
                <a:srgbClr val="002060"/>
              </a:solidFill>
            </a:endParaRPr>
          </a:p>
        </p:txBody>
      </p:sp>
      <p:sp>
        <p:nvSpPr>
          <p:cNvPr id="3" name="Content Placeholder 2"/>
          <p:cNvSpPr>
            <a:spLocks noGrp="1"/>
          </p:cNvSpPr>
          <p:nvPr>
            <p:ph idx="1"/>
          </p:nvPr>
        </p:nvSpPr>
        <p:spPr>
          <a:solidFill>
            <a:schemeClr val="tx1"/>
          </a:solidFill>
          <a:ln>
            <a:solidFill>
              <a:schemeClr val="bg1"/>
            </a:solidFill>
          </a:ln>
        </p:spPr>
        <p:txBody>
          <a:bodyPr>
            <a:normAutofit lnSpcReduction="10000"/>
          </a:bodyPr>
          <a:lstStyle/>
          <a:p>
            <a:pPr marL="0" indent="0">
              <a:buNone/>
            </a:pPr>
            <a:r>
              <a:rPr lang="en-GB" sz="4000" dirty="0" smtClean="0">
                <a:solidFill>
                  <a:srgbClr val="002060"/>
                </a:solidFill>
              </a:rPr>
              <a:t>Complete this paragraph with your results.</a:t>
            </a:r>
          </a:p>
          <a:p>
            <a:pPr marL="0" indent="0">
              <a:buNone/>
            </a:pPr>
            <a:r>
              <a:rPr lang="en-GB" sz="4000" dirty="0" smtClean="0">
                <a:solidFill>
                  <a:srgbClr val="002060"/>
                </a:solidFill>
              </a:rPr>
              <a:t>On my first draft I got……marks.</a:t>
            </a:r>
          </a:p>
          <a:p>
            <a:pPr marL="0" indent="0">
              <a:buNone/>
            </a:pPr>
            <a:r>
              <a:rPr lang="en-GB" sz="4000" dirty="0" smtClean="0">
                <a:solidFill>
                  <a:srgbClr val="002060"/>
                </a:solidFill>
              </a:rPr>
              <a:t>On my second draft I got……marks.</a:t>
            </a:r>
          </a:p>
          <a:p>
            <a:pPr marL="0" indent="0">
              <a:buNone/>
            </a:pPr>
            <a:r>
              <a:rPr lang="en-GB" sz="4000" dirty="0" smtClean="0">
                <a:solidFill>
                  <a:srgbClr val="002060"/>
                </a:solidFill>
              </a:rPr>
              <a:t>*To improve my work, I…………………………………</a:t>
            </a:r>
          </a:p>
          <a:p>
            <a:pPr marL="0" indent="0">
              <a:buNone/>
            </a:pPr>
            <a:endParaRPr lang="en-GB" sz="4000" dirty="0">
              <a:solidFill>
                <a:srgbClr val="002060"/>
              </a:solidFill>
            </a:endParaRPr>
          </a:p>
          <a:p>
            <a:pPr marL="0" indent="0">
              <a:buNone/>
            </a:pPr>
            <a:endParaRPr lang="en-GB" sz="4000" dirty="0" smtClean="0">
              <a:solidFill>
                <a:srgbClr val="002060"/>
              </a:solidFill>
            </a:endParaRPr>
          </a:p>
          <a:p>
            <a:pPr marL="0" indent="0">
              <a:buNone/>
            </a:pPr>
            <a:r>
              <a:rPr lang="en-GB" sz="4000" dirty="0" smtClean="0">
                <a:solidFill>
                  <a:srgbClr val="002060"/>
                </a:solidFill>
              </a:rPr>
              <a:t>Explain what you changed to improve you work.</a:t>
            </a:r>
            <a:endParaRPr lang="en-GB" sz="4000" dirty="0">
              <a:solidFill>
                <a:srgbClr val="002060"/>
              </a:solidFill>
            </a:endParaRPr>
          </a:p>
        </p:txBody>
      </p:sp>
    </p:spTree>
    <p:extLst>
      <p:ext uri="{BB962C8B-B14F-4D97-AF65-F5344CB8AC3E}">
        <p14:creationId xmlns:p14="http://schemas.microsoft.com/office/powerpoint/2010/main" val="1731568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174884" y="141510"/>
            <a:ext cx="4037351" cy="665162"/>
          </a:xfrm>
          <a:solidFill>
            <a:schemeClr val="tx1"/>
          </a:solidFill>
          <a:ln>
            <a:solidFill>
              <a:schemeClr val="bg1"/>
            </a:solidFill>
          </a:ln>
        </p:spPr>
        <p:txBody>
          <a:bodyPr>
            <a:normAutofit fontScale="90000"/>
          </a:bodyPr>
          <a:lstStyle/>
          <a:p>
            <a:pPr eaLnBrk="1" hangingPunct="1"/>
            <a:r>
              <a:rPr lang="en-GB" altLang="en-US" dirty="0" smtClean="0">
                <a:solidFill>
                  <a:srgbClr val="002060"/>
                </a:solidFill>
              </a:rPr>
              <a:t>Verbs to describe</a:t>
            </a:r>
          </a:p>
        </p:txBody>
      </p:sp>
      <p:sp>
        <p:nvSpPr>
          <p:cNvPr id="140293" name="Rectangle 5"/>
          <p:cNvSpPr>
            <a:spLocks noGrp="1" noChangeArrowheads="1"/>
          </p:cNvSpPr>
          <p:nvPr>
            <p:ph sz="half" idx="1"/>
          </p:nvPr>
        </p:nvSpPr>
        <p:spPr>
          <a:xfrm>
            <a:off x="404735" y="914401"/>
            <a:ext cx="11587395" cy="3072983"/>
          </a:xfrm>
          <a:solidFill>
            <a:schemeClr val="bg1"/>
          </a:solidFill>
          <a:ln>
            <a:solidFill>
              <a:schemeClr val="bg1"/>
            </a:solidFill>
          </a:ln>
        </p:spPr>
        <p:txBody>
          <a:bodyPr>
            <a:normAutofit/>
          </a:bodyPr>
          <a:lstStyle/>
          <a:p>
            <a:pPr marL="0" indent="0">
              <a:lnSpc>
                <a:spcPts val="2800"/>
              </a:lnSpc>
              <a:spcBef>
                <a:spcPts val="0"/>
              </a:spcBef>
              <a:buNone/>
              <a:defRPr/>
            </a:pPr>
            <a:r>
              <a:rPr lang="en-GB" dirty="0"/>
              <a:t>As Conor </a:t>
            </a:r>
            <a:r>
              <a:rPr lang="en-GB" dirty="0">
                <a:solidFill>
                  <a:srgbClr val="FF0000"/>
                </a:solidFill>
              </a:rPr>
              <a:t>watched</a:t>
            </a:r>
            <a:r>
              <a:rPr lang="en-GB" dirty="0"/>
              <a:t>, the uppermost branches of the tree </a:t>
            </a:r>
            <a:r>
              <a:rPr lang="en-GB" dirty="0">
                <a:solidFill>
                  <a:srgbClr val="0070C0"/>
                </a:solidFill>
              </a:rPr>
              <a:t>gathered </a:t>
            </a:r>
            <a:r>
              <a:rPr lang="en-GB" dirty="0"/>
              <a:t>themselves into a great and terrible face, </a:t>
            </a:r>
            <a:r>
              <a:rPr lang="en-GB" dirty="0">
                <a:solidFill>
                  <a:srgbClr val="0070C0"/>
                </a:solidFill>
              </a:rPr>
              <a:t>shimmering</a:t>
            </a:r>
            <a:r>
              <a:rPr lang="en-GB" dirty="0"/>
              <a:t> into a mouth and a nose and even eyes, </a:t>
            </a:r>
            <a:r>
              <a:rPr lang="en-GB" dirty="0">
                <a:solidFill>
                  <a:srgbClr val="0070C0"/>
                </a:solidFill>
              </a:rPr>
              <a:t>peering</a:t>
            </a:r>
            <a:r>
              <a:rPr lang="en-GB" dirty="0"/>
              <a:t> back at him. Other branches </a:t>
            </a:r>
            <a:r>
              <a:rPr lang="en-GB" dirty="0">
                <a:solidFill>
                  <a:srgbClr val="0070C0"/>
                </a:solidFill>
              </a:rPr>
              <a:t>twisted </a:t>
            </a:r>
            <a:r>
              <a:rPr lang="en-GB" dirty="0"/>
              <a:t>around one another, always </a:t>
            </a:r>
            <a:r>
              <a:rPr lang="en-GB" dirty="0">
                <a:solidFill>
                  <a:srgbClr val="0070C0"/>
                </a:solidFill>
              </a:rPr>
              <a:t>creaking</a:t>
            </a:r>
            <a:r>
              <a:rPr lang="en-GB" dirty="0"/>
              <a:t>, always </a:t>
            </a:r>
            <a:r>
              <a:rPr lang="en-GB" dirty="0">
                <a:solidFill>
                  <a:srgbClr val="0070C0"/>
                </a:solidFill>
              </a:rPr>
              <a:t>groaning</a:t>
            </a:r>
            <a:r>
              <a:rPr lang="en-GB" dirty="0"/>
              <a:t>, until they </a:t>
            </a:r>
            <a:r>
              <a:rPr lang="en-GB" dirty="0">
                <a:solidFill>
                  <a:srgbClr val="0070C0"/>
                </a:solidFill>
              </a:rPr>
              <a:t>formed</a:t>
            </a:r>
            <a:r>
              <a:rPr lang="en-GB" dirty="0"/>
              <a:t> two long arms and a second leg to </a:t>
            </a:r>
            <a:r>
              <a:rPr lang="en-GB" dirty="0">
                <a:solidFill>
                  <a:srgbClr val="0070C0"/>
                </a:solidFill>
              </a:rPr>
              <a:t>set</a:t>
            </a:r>
            <a:r>
              <a:rPr lang="en-GB" dirty="0"/>
              <a:t> down beside the main trunk. The rest of the tree </a:t>
            </a:r>
            <a:r>
              <a:rPr lang="en-GB" dirty="0">
                <a:solidFill>
                  <a:srgbClr val="0070C0"/>
                </a:solidFill>
              </a:rPr>
              <a:t>gathered</a:t>
            </a:r>
            <a:r>
              <a:rPr lang="en-GB" dirty="0"/>
              <a:t> itself into a spine and then a torso, the thin, needle-like leaves </a:t>
            </a:r>
            <a:r>
              <a:rPr lang="en-GB" dirty="0">
                <a:solidFill>
                  <a:srgbClr val="0070C0"/>
                </a:solidFill>
              </a:rPr>
              <a:t>weaving</a:t>
            </a:r>
            <a:r>
              <a:rPr lang="en-GB" dirty="0"/>
              <a:t> together to </a:t>
            </a:r>
            <a:r>
              <a:rPr lang="en-GB" dirty="0">
                <a:solidFill>
                  <a:srgbClr val="0070C0"/>
                </a:solidFill>
              </a:rPr>
              <a:t>make</a:t>
            </a:r>
            <a:r>
              <a:rPr lang="en-GB" dirty="0"/>
              <a:t> a green, furry skin that </a:t>
            </a:r>
            <a:r>
              <a:rPr lang="en-GB" dirty="0">
                <a:solidFill>
                  <a:srgbClr val="0070C0"/>
                </a:solidFill>
              </a:rPr>
              <a:t>moved</a:t>
            </a:r>
            <a:r>
              <a:rPr lang="en-GB" dirty="0"/>
              <a:t> and </a:t>
            </a:r>
            <a:r>
              <a:rPr lang="en-GB" dirty="0">
                <a:solidFill>
                  <a:srgbClr val="0070C0"/>
                </a:solidFill>
              </a:rPr>
              <a:t>breathed</a:t>
            </a:r>
            <a:r>
              <a:rPr lang="en-GB" dirty="0"/>
              <a:t> as if there </a:t>
            </a:r>
            <a:r>
              <a:rPr lang="en-GB" dirty="0">
                <a:solidFill>
                  <a:srgbClr val="0070C0"/>
                </a:solidFill>
              </a:rPr>
              <a:t>were</a:t>
            </a:r>
            <a:r>
              <a:rPr lang="en-GB" dirty="0"/>
              <a:t> muscles and lungs underneath</a:t>
            </a:r>
            <a:r>
              <a:rPr lang="en-GB" dirty="0" smtClean="0"/>
              <a:t>. (Page 19-20)</a:t>
            </a:r>
            <a:endParaRPr lang="en-GB" dirty="0"/>
          </a:p>
          <a:p>
            <a:pPr eaLnBrk="1" hangingPunct="1">
              <a:buFont typeface="Wingdings" charset="2"/>
              <a:buChar char="§"/>
              <a:defRPr/>
            </a:pPr>
            <a:endParaRPr lang="en-US" altLang="en-US" sz="2000" dirty="0"/>
          </a:p>
        </p:txBody>
      </p:sp>
      <p:sp>
        <p:nvSpPr>
          <p:cNvPr id="2" name="TextBox 1"/>
          <p:cNvSpPr txBox="1"/>
          <p:nvPr/>
        </p:nvSpPr>
        <p:spPr>
          <a:xfrm>
            <a:off x="174884" y="4095113"/>
            <a:ext cx="11817246" cy="2246769"/>
          </a:xfrm>
          <a:prstGeom prst="rect">
            <a:avLst/>
          </a:prstGeom>
          <a:solidFill>
            <a:schemeClr val="tx1"/>
          </a:solidFill>
        </p:spPr>
        <p:txBody>
          <a:bodyPr wrap="square" rtlCol="0">
            <a:spAutoFit/>
          </a:bodyPr>
          <a:lstStyle/>
          <a:p>
            <a:r>
              <a:rPr lang="en-GB" sz="2000" dirty="0" smtClean="0">
                <a:solidFill>
                  <a:schemeClr val="bg1"/>
                </a:solidFill>
              </a:rPr>
              <a:t>Who is the more active character?</a:t>
            </a:r>
          </a:p>
          <a:p>
            <a:r>
              <a:rPr lang="en-GB" sz="2000" dirty="0" smtClean="0">
                <a:solidFill>
                  <a:schemeClr val="bg1"/>
                </a:solidFill>
              </a:rPr>
              <a:t>Conor – </a:t>
            </a:r>
            <a:r>
              <a:rPr lang="en-GB" sz="2000" i="1" dirty="0" smtClean="0">
                <a:solidFill>
                  <a:srgbClr val="FF0000"/>
                </a:solidFill>
              </a:rPr>
              <a:t>watched</a:t>
            </a:r>
          </a:p>
          <a:p>
            <a:r>
              <a:rPr lang="en-GB" sz="2000" dirty="0" smtClean="0">
                <a:solidFill>
                  <a:schemeClr val="bg1"/>
                </a:solidFill>
              </a:rPr>
              <a:t>The Monster – </a:t>
            </a:r>
            <a:r>
              <a:rPr lang="en-GB" sz="2000" i="1" dirty="0" smtClean="0">
                <a:solidFill>
                  <a:srgbClr val="002060"/>
                </a:solidFill>
              </a:rPr>
              <a:t>gathered, shimmering, peering, twisted, creaking, groaning, formed, set, gathered, weaving, make, moved, breathed, were.</a:t>
            </a:r>
            <a:endParaRPr lang="en-GB" sz="2000" i="1" dirty="0">
              <a:solidFill>
                <a:schemeClr val="bg1"/>
              </a:solidFill>
            </a:endParaRPr>
          </a:p>
          <a:p>
            <a:r>
              <a:rPr lang="en-GB" sz="2000" dirty="0" smtClean="0">
                <a:solidFill>
                  <a:schemeClr val="bg1"/>
                </a:solidFill>
              </a:rPr>
              <a:t>In this extract, Conor is the </a:t>
            </a:r>
            <a:r>
              <a:rPr lang="en-GB" sz="2000" b="1" dirty="0" smtClean="0">
                <a:solidFill>
                  <a:schemeClr val="bg1"/>
                </a:solidFill>
              </a:rPr>
              <a:t>passive</a:t>
            </a:r>
            <a:r>
              <a:rPr lang="en-GB" sz="2000" dirty="0" smtClean="0">
                <a:solidFill>
                  <a:schemeClr val="bg1"/>
                </a:solidFill>
              </a:rPr>
              <a:t> character as he is just </a:t>
            </a:r>
            <a:r>
              <a:rPr lang="en-GB" sz="2000" i="1" dirty="0" smtClean="0">
                <a:solidFill>
                  <a:schemeClr val="bg1"/>
                </a:solidFill>
              </a:rPr>
              <a:t>watching</a:t>
            </a:r>
            <a:r>
              <a:rPr lang="en-GB" sz="2000" dirty="0" smtClean="0">
                <a:solidFill>
                  <a:schemeClr val="bg1"/>
                </a:solidFill>
              </a:rPr>
              <a:t> what is happening. The monster is the </a:t>
            </a:r>
            <a:r>
              <a:rPr lang="en-GB" sz="2000" b="1" dirty="0" smtClean="0">
                <a:solidFill>
                  <a:schemeClr val="bg1"/>
                </a:solidFill>
              </a:rPr>
              <a:t>active</a:t>
            </a:r>
            <a:r>
              <a:rPr lang="en-GB" sz="2000" dirty="0" smtClean="0">
                <a:solidFill>
                  <a:schemeClr val="bg1"/>
                </a:solidFill>
              </a:rPr>
              <a:t> character, and Ness uses specific verbs to give us a vivid description of the Monster from Conor’s garden.</a:t>
            </a:r>
          </a:p>
          <a:p>
            <a:r>
              <a:rPr lang="en-GB" sz="2000" dirty="0" smtClean="0">
                <a:solidFill>
                  <a:schemeClr val="bg1"/>
                </a:solidFill>
              </a:rPr>
              <a:t>Why do you think Ness has chosen to make Conor so passive in this section?</a:t>
            </a:r>
            <a:endParaRPr lang="en-GB" sz="2000" dirty="0">
              <a:solidFill>
                <a:schemeClr val="bg1"/>
              </a:solidFill>
            </a:endParaRPr>
          </a:p>
        </p:txBody>
      </p:sp>
    </p:spTree>
    <p:extLst>
      <p:ext uri="{BB962C8B-B14F-4D97-AF65-F5344CB8AC3E}">
        <p14:creationId xmlns:p14="http://schemas.microsoft.com/office/powerpoint/2010/main" val="33589419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29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29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140293" grpId="0" build="p"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GB" dirty="0"/>
          </a:p>
        </p:txBody>
      </p:sp>
      <p:sp>
        <p:nvSpPr>
          <p:cNvPr id="5" name="Subtitle 4"/>
          <p:cNvSpPr>
            <a:spLocks noGrp="1"/>
          </p:cNvSpPr>
          <p:nvPr>
            <p:ph type="subTitle" idx="1"/>
          </p:nvPr>
        </p:nvSpPr>
        <p:spPr/>
        <p:txBody>
          <a:bodyPr/>
          <a:lstStyle/>
          <a:p>
            <a:r>
              <a:rPr lang="en-GB" dirty="0" smtClean="0"/>
              <a:t>Lesson Two</a:t>
            </a:r>
            <a:endParaRPr lang="en-GB" dirty="0"/>
          </a:p>
        </p:txBody>
      </p:sp>
      <p:sp>
        <p:nvSpPr>
          <p:cNvPr id="6" name="Title 3"/>
          <p:cNvSpPr txBox="1">
            <a:spLocks/>
          </p:cNvSpPr>
          <p:nvPr/>
        </p:nvSpPr>
        <p:spPr>
          <a:xfrm>
            <a:off x="0" y="5613008"/>
            <a:ext cx="12192000" cy="1244991"/>
          </a:xfrm>
          <a:prstGeom prst="rect">
            <a:avLst/>
          </a:prstGeom>
          <a:solidFill>
            <a:srgbClr val="FF0000"/>
          </a:solidFill>
          <a:ln>
            <a:solidFill>
              <a:schemeClr val="bg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smtClean="0"/>
              <a:t>Today’s title is </a:t>
            </a:r>
            <a:r>
              <a:rPr lang="en-GB" sz="4000" i="1" u="sng" dirty="0" smtClean="0"/>
              <a:t>‘There was once an invisible man.’</a:t>
            </a:r>
            <a:endParaRPr lang="en-GB" sz="4000" i="1" u="sng" dirty="0"/>
          </a:p>
        </p:txBody>
      </p:sp>
      <p:pic>
        <p:nvPicPr>
          <p:cNvPr id="7" name="Picture 2" descr="http://i.telegraph.co.uk/multimedia/archive/02082/AMonsterCalls2new_2082632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1" cy="56352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219665" y="3250190"/>
            <a:ext cx="4767618" cy="2185214"/>
          </a:xfrm>
          <a:prstGeom prst="rect">
            <a:avLst/>
          </a:prstGeom>
          <a:solidFill>
            <a:srgbClr val="FFFF00"/>
          </a:solidFill>
          <a:ln>
            <a:solidFill>
              <a:schemeClr val="bg1"/>
            </a:solidFill>
          </a:ln>
        </p:spPr>
        <p:txBody>
          <a:bodyPr wrap="square" rtlCol="0">
            <a:spAutoFit/>
          </a:bodyPr>
          <a:lstStyle/>
          <a:p>
            <a:r>
              <a:rPr lang="en-GB" sz="4800" u="sng" dirty="0" smtClean="0">
                <a:solidFill>
                  <a:schemeClr val="bg2"/>
                </a:solidFill>
              </a:rPr>
              <a:t>Register Task</a:t>
            </a:r>
          </a:p>
          <a:p>
            <a:endParaRPr lang="en-GB" sz="4800" dirty="0">
              <a:solidFill>
                <a:schemeClr val="bg2"/>
              </a:solidFill>
            </a:endParaRPr>
          </a:p>
          <a:p>
            <a:r>
              <a:rPr lang="en-GB" sz="4000" dirty="0" smtClean="0">
                <a:solidFill>
                  <a:schemeClr val="bg2"/>
                </a:solidFill>
              </a:rPr>
              <a:t>Why do people bully?</a:t>
            </a:r>
          </a:p>
        </p:txBody>
      </p:sp>
    </p:spTree>
    <p:extLst>
      <p:ext uri="{BB962C8B-B14F-4D97-AF65-F5344CB8AC3E}">
        <p14:creationId xmlns:p14="http://schemas.microsoft.com/office/powerpoint/2010/main" val="29647583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a:ln>
            <a:solidFill>
              <a:schemeClr val="bg1"/>
            </a:solidFill>
          </a:ln>
        </p:spPr>
        <p:txBody>
          <a:bodyPr/>
          <a:lstStyle/>
          <a:p>
            <a:r>
              <a:rPr lang="en-GB" dirty="0" smtClean="0">
                <a:solidFill>
                  <a:srgbClr val="002060"/>
                </a:solidFill>
              </a:rPr>
              <a:t>We will now read the chapter ‘The Third Tale’ P.175</a:t>
            </a:r>
            <a:endParaRPr lang="en-GB" dirty="0">
              <a:solidFill>
                <a:srgbClr val="002060"/>
              </a:solidFill>
            </a:endParaRPr>
          </a:p>
        </p:txBody>
      </p:sp>
      <p:pic>
        <p:nvPicPr>
          <p:cNvPr id="4" name="Picture 2" descr="https://i.vimeocdn.com/video/236977354_64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1810" y="1850064"/>
            <a:ext cx="8128379" cy="4572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8297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a:ln>
            <a:solidFill>
              <a:schemeClr val="bg1"/>
            </a:solidFill>
          </a:ln>
        </p:spPr>
        <p:txBody>
          <a:bodyPr>
            <a:normAutofit/>
          </a:bodyPr>
          <a:lstStyle/>
          <a:p>
            <a:r>
              <a:rPr lang="en-GB" sz="6600" dirty="0" smtClean="0">
                <a:solidFill>
                  <a:srgbClr val="002060"/>
                </a:solidFill>
              </a:rPr>
              <a:t>Quick Prediction…</a:t>
            </a:r>
            <a:endParaRPr lang="en-GB" sz="6600" dirty="0">
              <a:solidFill>
                <a:srgbClr val="002060"/>
              </a:solidFill>
            </a:endParaRPr>
          </a:p>
        </p:txBody>
      </p:sp>
      <p:sp>
        <p:nvSpPr>
          <p:cNvPr id="3" name="Content Placeholder 2"/>
          <p:cNvSpPr>
            <a:spLocks noGrp="1"/>
          </p:cNvSpPr>
          <p:nvPr>
            <p:ph idx="1"/>
          </p:nvPr>
        </p:nvSpPr>
        <p:spPr>
          <a:xfrm>
            <a:off x="838200" y="1825625"/>
            <a:ext cx="10515600" cy="4083856"/>
          </a:xfrm>
          <a:solidFill>
            <a:schemeClr val="tx1"/>
          </a:solidFill>
          <a:ln>
            <a:solidFill>
              <a:schemeClr val="bg1"/>
            </a:solidFill>
          </a:ln>
        </p:spPr>
        <p:txBody>
          <a:bodyPr>
            <a:normAutofit/>
          </a:bodyPr>
          <a:lstStyle/>
          <a:p>
            <a:pPr marL="0" indent="0">
              <a:buNone/>
            </a:pPr>
            <a:r>
              <a:rPr lang="en-GB" sz="4000" dirty="0">
                <a:solidFill>
                  <a:srgbClr val="002060"/>
                </a:solidFill>
              </a:rPr>
              <a:t>‘Then the monster leapt forward to make Harry see?’ </a:t>
            </a:r>
            <a:r>
              <a:rPr lang="en-GB" sz="4000" dirty="0" smtClean="0">
                <a:solidFill>
                  <a:srgbClr val="002060"/>
                </a:solidFill>
              </a:rPr>
              <a:t>… What do you think is going to happen?</a:t>
            </a:r>
          </a:p>
          <a:p>
            <a:pPr marL="0" indent="0">
              <a:buNone/>
            </a:pPr>
            <a:endParaRPr lang="en-GB" sz="4000" dirty="0">
              <a:solidFill>
                <a:srgbClr val="002060"/>
              </a:solidFill>
            </a:endParaRPr>
          </a:p>
          <a:p>
            <a:pPr marL="0" indent="0">
              <a:buNone/>
            </a:pPr>
            <a:r>
              <a:rPr lang="en-GB" sz="4000" dirty="0" smtClean="0">
                <a:solidFill>
                  <a:srgbClr val="002060"/>
                </a:solidFill>
              </a:rPr>
              <a:t>Write your answer down in ONE full sentence.</a:t>
            </a:r>
          </a:p>
          <a:p>
            <a:pPr marL="0" indent="0">
              <a:buNone/>
            </a:pPr>
            <a:endParaRPr lang="en-GB" sz="4000" dirty="0">
              <a:solidFill>
                <a:srgbClr val="002060"/>
              </a:solidFill>
            </a:endParaRPr>
          </a:p>
          <a:p>
            <a:pPr marL="0" indent="0">
              <a:buNone/>
            </a:pPr>
            <a:r>
              <a:rPr lang="en-GB" sz="4000" dirty="0" smtClean="0">
                <a:solidFill>
                  <a:srgbClr val="002060"/>
                </a:solidFill>
              </a:rPr>
              <a:t>We will then read the next chapter, ‘Punishment’.</a:t>
            </a:r>
            <a:endParaRPr lang="en-GB" sz="4000" dirty="0">
              <a:solidFill>
                <a:srgbClr val="002060"/>
              </a:solidFill>
            </a:endParaRPr>
          </a:p>
        </p:txBody>
      </p:sp>
    </p:spTree>
    <p:extLst>
      <p:ext uri="{BB962C8B-B14F-4D97-AF65-F5344CB8AC3E}">
        <p14:creationId xmlns:p14="http://schemas.microsoft.com/office/powerpoint/2010/main" val="308079602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99" y="365125"/>
            <a:ext cx="11518710" cy="1325563"/>
          </a:xfrm>
          <a:solidFill>
            <a:schemeClr val="tx1"/>
          </a:solidFill>
          <a:ln>
            <a:solidFill>
              <a:schemeClr val="bg1"/>
            </a:solidFill>
          </a:ln>
        </p:spPr>
        <p:txBody>
          <a:bodyPr/>
          <a:lstStyle/>
          <a:p>
            <a:r>
              <a:rPr lang="en-GB" dirty="0" smtClean="0">
                <a:solidFill>
                  <a:srgbClr val="002060"/>
                </a:solidFill>
              </a:rPr>
              <a:t>Testing your inference and understanding </a:t>
            </a:r>
            <a:endParaRPr lang="en-GB" dirty="0">
              <a:solidFill>
                <a:srgbClr val="002060"/>
              </a:solidFill>
            </a:endParaRPr>
          </a:p>
        </p:txBody>
      </p:sp>
      <p:sp>
        <p:nvSpPr>
          <p:cNvPr id="3" name="Content Placeholder 2"/>
          <p:cNvSpPr>
            <a:spLocks noGrp="1"/>
          </p:cNvSpPr>
          <p:nvPr>
            <p:ph idx="1"/>
          </p:nvPr>
        </p:nvSpPr>
        <p:spPr>
          <a:xfrm>
            <a:off x="109182" y="1825624"/>
            <a:ext cx="11955439" cy="4930018"/>
          </a:xfrm>
          <a:solidFill>
            <a:srgbClr val="FFFF00"/>
          </a:solidFill>
          <a:ln>
            <a:solidFill>
              <a:schemeClr val="bg1"/>
            </a:solidFill>
          </a:ln>
        </p:spPr>
        <p:txBody>
          <a:bodyPr>
            <a:normAutofit lnSpcReduction="10000"/>
          </a:bodyPr>
          <a:lstStyle/>
          <a:p>
            <a:pPr marL="514350" lvl="0" indent="-514350">
              <a:buAutoNum type="arabicPeriod"/>
            </a:pPr>
            <a:r>
              <a:rPr lang="en-GB" sz="3200" i="1" dirty="0" smtClean="0">
                <a:solidFill>
                  <a:srgbClr val="002060"/>
                </a:solidFill>
              </a:rPr>
              <a:t>‘Never </a:t>
            </a:r>
            <a:r>
              <a:rPr lang="en-GB" sz="3200" i="1" dirty="0">
                <a:solidFill>
                  <a:srgbClr val="002060"/>
                </a:solidFill>
              </a:rPr>
              <a:t>invisible </a:t>
            </a:r>
            <a:r>
              <a:rPr lang="en-GB" sz="3200" i="1" dirty="0" smtClean="0">
                <a:solidFill>
                  <a:srgbClr val="002060"/>
                </a:solidFill>
              </a:rPr>
              <a:t>again’. </a:t>
            </a:r>
            <a:r>
              <a:rPr lang="en-GB" sz="3200" dirty="0">
                <a:solidFill>
                  <a:srgbClr val="002060"/>
                </a:solidFill>
              </a:rPr>
              <a:t>Why does the monster keep repeating this while Harry is being attacked?’ </a:t>
            </a:r>
            <a:endParaRPr lang="en-GB" sz="3200" dirty="0" smtClean="0">
              <a:solidFill>
                <a:srgbClr val="002060"/>
              </a:solidFill>
            </a:endParaRPr>
          </a:p>
          <a:p>
            <a:pPr marL="514350" lvl="0" indent="-514350">
              <a:buAutoNum type="arabicPeriod"/>
            </a:pPr>
            <a:r>
              <a:rPr lang="en-GB" sz="3200" dirty="0" smtClean="0">
                <a:solidFill>
                  <a:srgbClr val="002060"/>
                </a:solidFill>
              </a:rPr>
              <a:t>At </a:t>
            </a:r>
            <a:r>
              <a:rPr lang="en-GB" sz="3200" dirty="0">
                <a:solidFill>
                  <a:srgbClr val="002060"/>
                </a:solidFill>
              </a:rPr>
              <a:t>this point, do you think that the monster is real or in Conor’s imagination? </a:t>
            </a:r>
            <a:r>
              <a:rPr lang="en-GB" sz="3200" dirty="0" smtClean="0">
                <a:solidFill>
                  <a:srgbClr val="002060"/>
                </a:solidFill>
              </a:rPr>
              <a:t>Create a table </a:t>
            </a:r>
            <a:r>
              <a:rPr lang="en-GB" sz="3200" dirty="0">
                <a:solidFill>
                  <a:srgbClr val="002060"/>
                </a:solidFill>
              </a:rPr>
              <a:t>of arguments for and against</a:t>
            </a:r>
            <a:r>
              <a:rPr lang="en-GB" sz="3200" dirty="0" smtClean="0">
                <a:solidFill>
                  <a:srgbClr val="002060"/>
                </a:solidFill>
              </a:rPr>
              <a:t>…</a:t>
            </a:r>
          </a:p>
          <a:p>
            <a:pPr marL="514350" lvl="0" indent="-514350">
              <a:buAutoNum type="arabicPeriod"/>
            </a:pPr>
            <a:r>
              <a:rPr lang="en-GB" sz="3200" dirty="0" smtClean="0">
                <a:solidFill>
                  <a:srgbClr val="002060"/>
                </a:solidFill>
              </a:rPr>
              <a:t>Did </a:t>
            </a:r>
            <a:r>
              <a:rPr lang="en-GB" sz="3200" dirty="0">
                <a:solidFill>
                  <a:srgbClr val="002060"/>
                </a:solidFill>
              </a:rPr>
              <a:t>Conor want to get expelled? How do we know</a:t>
            </a:r>
            <a:r>
              <a:rPr lang="en-GB" sz="3200" dirty="0" smtClean="0">
                <a:solidFill>
                  <a:srgbClr val="002060"/>
                </a:solidFill>
              </a:rPr>
              <a:t>? Use evidence from the chapter in your answer.</a:t>
            </a:r>
          </a:p>
          <a:p>
            <a:pPr marL="514350" lvl="0" indent="-514350">
              <a:buAutoNum type="arabicPeriod"/>
            </a:pPr>
            <a:r>
              <a:rPr lang="en-GB" sz="3200" dirty="0" smtClean="0">
                <a:solidFill>
                  <a:srgbClr val="002060"/>
                </a:solidFill>
              </a:rPr>
              <a:t> </a:t>
            </a:r>
            <a:r>
              <a:rPr lang="en-GB" sz="3200" dirty="0">
                <a:solidFill>
                  <a:srgbClr val="002060"/>
                </a:solidFill>
              </a:rPr>
              <a:t>‘</a:t>
            </a:r>
            <a:r>
              <a:rPr lang="en-GB" sz="3200" i="1" dirty="0">
                <a:solidFill>
                  <a:srgbClr val="002060"/>
                </a:solidFill>
              </a:rPr>
              <a:t>What purpose could that possible serve?’ </a:t>
            </a:r>
            <a:r>
              <a:rPr lang="en-GB" sz="3200" dirty="0" smtClean="0">
                <a:solidFill>
                  <a:srgbClr val="002060"/>
                </a:solidFill>
              </a:rPr>
              <a:t>Who says this and why </a:t>
            </a:r>
            <a:r>
              <a:rPr lang="en-GB" sz="3200" dirty="0">
                <a:solidFill>
                  <a:srgbClr val="002060"/>
                </a:solidFill>
              </a:rPr>
              <a:t>is </a:t>
            </a:r>
            <a:r>
              <a:rPr lang="en-GB" sz="3200" dirty="0" smtClean="0">
                <a:solidFill>
                  <a:srgbClr val="002060"/>
                </a:solidFill>
              </a:rPr>
              <a:t>it significant</a:t>
            </a:r>
            <a:r>
              <a:rPr lang="en-GB" sz="3200" dirty="0">
                <a:solidFill>
                  <a:srgbClr val="002060"/>
                </a:solidFill>
              </a:rPr>
              <a:t>?’ </a:t>
            </a:r>
            <a:endParaRPr lang="en-GB" sz="3200" dirty="0" smtClean="0">
              <a:solidFill>
                <a:srgbClr val="002060"/>
              </a:solidFill>
            </a:endParaRPr>
          </a:p>
          <a:p>
            <a:pPr marL="514350" lvl="0" indent="-514350">
              <a:buAutoNum type="arabicPeriod"/>
            </a:pPr>
            <a:r>
              <a:rPr lang="en-GB" sz="3200" i="1" dirty="0" smtClean="0">
                <a:solidFill>
                  <a:srgbClr val="002060"/>
                </a:solidFill>
              </a:rPr>
              <a:t>‘</a:t>
            </a:r>
            <a:r>
              <a:rPr lang="en-GB" sz="3200" i="1" dirty="0">
                <a:solidFill>
                  <a:srgbClr val="002060"/>
                </a:solidFill>
              </a:rPr>
              <a:t>But there are harder things than being invisible’ </a:t>
            </a:r>
            <a:r>
              <a:rPr lang="en-GB" sz="3200" dirty="0">
                <a:solidFill>
                  <a:srgbClr val="002060"/>
                </a:solidFill>
              </a:rPr>
              <a:t>– what point is the monster making to Conor?’</a:t>
            </a:r>
          </a:p>
          <a:p>
            <a:endParaRPr lang="en-GB" dirty="0">
              <a:solidFill>
                <a:srgbClr val="002060"/>
              </a:solidFill>
            </a:endParaRPr>
          </a:p>
        </p:txBody>
      </p:sp>
    </p:spTree>
    <p:extLst>
      <p:ext uri="{BB962C8B-B14F-4D97-AF65-F5344CB8AC3E}">
        <p14:creationId xmlns:p14="http://schemas.microsoft.com/office/powerpoint/2010/main" val="357589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2164307" cy="853268"/>
          </a:xfrm>
          <a:solidFill>
            <a:schemeClr val="tx1"/>
          </a:solidFill>
          <a:ln>
            <a:solidFill>
              <a:schemeClr val="bg1"/>
            </a:solidFill>
          </a:ln>
        </p:spPr>
        <p:txBody>
          <a:bodyPr/>
          <a:lstStyle/>
          <a:p>
            <a:r>
              <a:rPr lang="en-GB" dirty="0" smtClean="0">
                <a:solidFill>
                  <a:srgbClr val="002060"/>
                </a:solidFill>
              </a:rPr>
              <a:t>Plenary</a:t>
            </a:r>
            <a:endParaRPr lang="en-GB" dirty="0">
              <a:solidFill>
                <a:srgbClr val="002060"/>
              </a:solidFill>
            </a:endParaRPr>
          </a:p>
        </p:txBody>
      </p:sp>
      <p:sp>
        <p:nvSpPr>
          <p:cNvPr id="3" name="Content Placeholder 2"/>
          <p:cNvSpPr>
            <a:spLocks noGrp="1"/>
          </p:cNvSpPr>
          <p:nvPr>
            <p:ph idx="1"/>
          </p:nvPr>
        </p:nvSpPr>
        <p:spPr>
          <a:xfrm>
            <a:off x="838200" y="1825624"/>
            <a:ext cx="10515600" cy="3879140"/>
          </a:xfrm>
          <a:solidFill>
            <a:schemeClr val="tx1"/>
          </a:solidFill>
          <a:ln>
            <a:solidFill>
              <a:schemeClr val="bg1"/>
            </a:solidFill>
          </a:ln>
        </p:spPr>
        <p:txBody>
          <a:bodyPr>
            <a:noAutofit/>
          </a:bodyPr>
          <a:lstStyle/>
          <a:p>
            <a:pPr marL="0" indent="0">
              <a:buNone/>
            </a:pPr>
            <a:r>
              <a:rPr lang="en-GB" sz="3600" dirty="0" smtClean="0">
                <a:solidFill>
                  <a:srgbClr val="002060"/>
                </a:solidFill>
              </a:rPr>
              <a:t>You have answered this question before but now that we’re further into the story, has  your opinion changed or not.</a:t>
            </a:r>
          </a:p>
          <a:p>
            <a:pPr marL="0" indent="0">
              <a:buNone/>
            </a:pPr>
            <a:endParaRPr lang="en-GB" sz="3600" dirty="0">
              <a:solidFill>
                <a:srgbClr val="002060"/>
              </a:solidFill>
            </a:endParaRPr>
          </a:p>
          <a:p>
            <a:pPr marL="0" indent="0">
              <a:buNone/>
            </a:pPr>
            <a:r>
              <a:rPr lang="en-GB" sz="3600" dirty="0" smtClean="0">
                <a:solidFill>
                  <a:srgbClr val="002060"/>
                </a:solidFill>
              </a:rPr>
              <a:t>Is the Monster here to help or harm Conor? Explain your answer and be ready to share with the class.</a:t>
            </a:r>
            <a:endParaRPr lang="en-GB" sz="3600" dirty="0">
              <a:solidFill>
                <a:srgbClr val="002060"/>
              </a:solidFill>
            </a:endParaRPr>
          </a:p>
        </p:txBody>
      </p:sp>
    </p:spTree>
    <p:extLst>
      <p:ext uri="{BB962C8B-B14F-4D97-AF65-F5344CB8AC3E}">
        <p14:creationId xmlns:p14="http://schemas.microsoft.com/office/powerpoint/2010/main" val="270084568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GB" dirty="0"/>
          </a:p>
        </p:txBody>
      </p:sp>
      <p:sp>
        <p:nvSpPr>
          <p:cNvPr id="5" name="Subtitle 4"/>
          <p:cNvSpPr>
            <a:spLocks noGrp="1"/>
          </p:cNvSpPr>
          <p:nvPr>
            <p:ph type="subTitle" idx="1"/>
          </p:nvPr>
        </p:nvSpPr>
        <p:spPr/>
        <p:txBody>
          <a:bodyPr/>
          <a:lstStyle/>
          <a:p>
            <a:r>
              <a:rPr lang="en-GB" dirty="0" smtClean="0"/>
              <a:t>Lesson Ten</a:t>
            </a:r>
            <a:endParaRPr lang="en-GB" dirty="0"/>
          </a:p>
        </p:txBody>
      </p:sp>
      <p:pic>
        <p:nvPicPr>
          <p:cNvPr id="6" name="Picture 5"/>
          <p:cNvPicPr>
            <a:picLocks noChangeAspect="1"/>
          </p:cNvPicPr>
          <p:nvPr/>
        </p:nvPicPr>
        <p:blipFill>
          <a:blip r:embed="rId3"/>
          <a:stretch>
            <a:fillRect/>
          </a:stretch>
        </p:blipFill>
        <p:spPr>
          <a:xfrm>
            <a:off x="0" y="-1"/>
            <a:ext cx="12192000" cy="5613009"/>
          </a:xfrm>
          <a:prstGeom prst="rect">
            <a:avLst/>
          </a:prstGeom>
        </p:spPr>
      </p:pic>
      <p:sp>
        <p:nvSpPr>
          <p:cNvPr id="7" name="TextBox 6"/>
          <p:cNvSpPr txBox="1"/>
          <p:nvPr/>
        </p:nvSpPr>
        <p:spPr>
          <a:xfrm>
            <a:off x="0" y="0"/>
            <a:ext cx="4362450" cy="3847207"/>
          </a:xfrm>
          <a:prstGeom prst="rect">
            <a:avLst/>
          </a:prstGeom>
          <a:solidFill>
            <a:srgbClr val="FFFF00"/>
          </a:solidFill>
          <a:ln>
            <a:solidFill>
              <a:schemeClr val="bg1"/>
            </a:solidFill>
          </a:ln>
        </p:spPr>
        <p:txBody>
          <a:bodyPr wrap="square" rtlCol="0">
            <a:spAutoFit/>
          </a:bodyPr>
          <a:lstStyle/>
          <a:p>
            <a:r>
              <a:rPr lang="en-GB" sz="3600" u="sng" dirty="0" smtClean="0">
                <a:solidFill>
                  <a:srgbClr val="002060"/>
                </a:solidFill>
              </a:rPr>
              <a:t>Register Task</a:t>
            </a:r>
          </a:p>
          <a:p>
            <a:endParaRPr lang="en-GB" sz="3600" u="sng" dirty="0">
              <a:solidFill>
                <a:srgbClr val="002060"/>
              </a:solidFill>
            </a:endParaRPr>
          </a:p>
          <a:p>
            <a:r>
              <a:rPr lang="en-GB" altLang="en-US" sz="3600" b="1" dirty="0" smtClean="0">
                <a:solidFill>
                  <a:srgbClr val="002060"/>
                </a:solidFill>
              </a:rPr>
              <a:t>In your opinion, does Conor have any friends? If so, who, and if not, why?</a:t>
            </a:r>
            <a:endParaRPr lang="en-GB" altLang="en-US" sz="13800" dirty="0">
              <a:solidFill>
                <a:srgbClr val="002060"/>
              </a:solidFill>
            </a:endParaRPr>
          </a:p>
          <a:p>
            <a:endParaRPr lang="en-GB" sz="2800" dirty="0" smtClean="0">
              <a:solidFill>
                <a:srgbClr val="7030A0"/>
              </a:solidFill>
            </a:endParaRPr>
          </a:p>
        </p:txBody>
      </p:sp>
      <p:sp>
        <p:nvSpPr>
          <p:cNvPr id="8" name="Title 3"/>
          <p:cNvSpPr txBox="1">
            <a:spLocks/>
          </p:cNvSpPr>
          <p:nvPr/>
        </p:nvSpPr>
        <p:spPr>
          <a:xfrm>
            <a:off x="0" y="5613008"/>
            <a:ext cx="12192000" cy="1244991"/>
          </a:xfrm>
          <a:prstGeom prst="rect">
            <a:avLst/>
          </a:prstGeom>
          <a:solidFill>
            <a:srgbClr val="FF0000"/>
          </a:solidFill>
          <a:ln>
            <a:solidFill>
              <a:schemeClr val="bg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smtClean="0"/>
              <a:t>Today’s title is </a:t>
            </a:r>
            <a:r>
              <a:rPr lang="en-GB" i="1" u="sng" dirty="0" smtClean="0"/>
              <a:t>‘I wish I had 100 years.’</a:t>
            </a:r>
            <a:endParaRPr lang="en-GB" i="1" u="sng" dirty="0"/>
          </a:p>
        </p:txBody>
      </p:sp>
    </p:spTree>
    <p:extLst>
      <p:ext uri="{BB962C8B-B14F-4D97-AF65-F5344CB8AC3E}">
        <p14:creationId xmlns:p14="http://schemas.microsoft.com/office/powerpoint/2010/main" val="231419756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333" y="365125"/>
            <a:ext cx="11480799" cy="1325563"/>
          </a:xfrm>
          <a:solidFill>
            <a:schemeClr val="tx1"/>
          </a:solidFill>
          <a:ln>
            <a:solidFill>
              <a:schemeClr val="bg1"/>
            </a:solidFill>
          </a:ln>
        </p:spPr>
        <p:txBody>
          <a:bodyPr/>
          <a:lstStyle/>
          <a:p>
            <a:r>
              <a:rPr lang="en-GB" dirty="0" smtClean="0">
                <a:solidFill>
                  <a:srgbClr val="002060"/>
                </a:solidFill>
              </a:rPr>
              <a:t>We are going to read the chapter called ‘A Note’</a:t>
            </a:r>
            <a:endParaRPr lang="en-GB" dirty="0">
              <a:solidFill>
                <a:srgbClr val="002060"/>
              </a:solidFill>
            </a:endParaRPr>
          </a:p>
        </p:txBody>
      </p:sp>
      <p:sp>
        <p:nvSpPr>
          <p:cNvPr id="3" name="Content Placeholder 2"/>
          <p:cNvSpPr>
            <a:spLocks noGrp="1"/>
          </p:cNvSpPr>
          <p:nvPr>
            <p:ph idx="1"/>
          </p:nvPr>
        </p:nvSpPr>
        <p:spPr>
          <a:xfrm>
            <a:off x="304800" y="1825625"/>
            <a:ext cx="11599332" cy="4659842"/>
          </a:xfrm>
          <a:solidFill>
            <a:schemeClr val="tx1"/>
          </a:solidFill>
          <a:ln>
            <a:solidFill>
              <a:schemeClr val="bg1"/>
            </a:solidFill>
          </a:ln>
        </p:spPr>
        <p:txBody>
          <a:bodyPr>
            <a:noAutofit/>
          </a:bodyPr>
          <a:lstStyle/>
          <a:p>
            <a:pPr marL="0" lvl="0" indent="0">
              <a:buNone/>
            </a:pPr>
            <a:r>
              <a:rPr lang="en-GB" sz="3200" dirty="0" smtClean="0">
                <a:solidFill>
                  <a:srgbClr val="002060"/>
                </a:solidFill>
              </a:rPr>
              <a:t>Quick activities</a:t>
            </a:r>
            <a:endParaRPr lang="en-GB" sz="3200" dirty="0">
              <a:solidFill>
                <a:srgbClr val="002060"/>
              </a:solidFill>
            </a:endParaRPr>
          </a:p>
          <a:p>
            <a:pPr marL="514350" lvl="0" indent="-514350">
              <a:buAutoNum type="arabicPeriod"/>
            </a:pPr>
            <a:r>
              <a:rPr lang="en-GB" sz="3200" dirty="0" smtClean="0">
                <a:solidFill>
                  <a:srgbClr val="002060"/>
                </a:solidFill>
              </a:rPr>
              <a:t>Find three quotes that suggest that Conor’s mum’s condition is getting worse.</a:t>
            </a:r>
          </a:p>
          <a:p>
            <a:pPr marL="514350" lvl="0" indent="-514350">
              <a:buAutoNum type="arabicPeriod"/>
            </a:pPr>
            <a:r>
              <a:rPr lang="en-GB" sz="3200" dirty="0" smtClean="0">
                <a:solidFill>
                  <a:srgbClr val="002060"/>
                </a:solidFill>
              </a:rPr>
              <a:t>–‘</a:t>
            </a:r>
            <a:r>
              <a:rPr lang="en-GB" sz="3200" i="1" dirty="0">
                <a:solidFill>
                  <a:srgbClr val="002060"/>
                </a:solidFill>
              </a:rPr>
              <a:t>The rest of the world that wasn’t waiting</a:t>
            </a:r>
            <a:r>
              <a:rPr lang="en-GB" sz="3200" dirty="0">
                <a:solidFill>
                  <a:srgbClr val="002060"/>
                </a:solidFill>
              </a:rPr>
              <a:t> – Waiting for what</a:t>
            </a:r>
            <a:r>
              <a:rPr lang="en-GB" sz="3200" dirty="0" smtClean="0">
                <a:solidFill>
                  <a:srgbClr val="002060"/>
                </a:solidFill>
              </a:rPr>
              <a:t>?’</a:t>
            </a:r>
          </a:p>
          <a:p>
            <a:pPr marL="514350" lvl="0" indent="-514350">
              <a:buAutoNum type="arabicPeriod"/>
            </a:pPr>
            <a:r>
              <a:rPr lang="en-GB" sz="3200" dirty="0" smtClean="0">
                <a:solidFill>
                  <a:srgbClr val="002060"/>
                </a:solidFill>
              </a:rPr>
              <a:t>The note from Lily is a rare moment in the story so far where someone has a legitimate connection with Conor. </a:t>
            </a:r>
            <a:endParaRPr lang="en-GB" sz="3200" dirty="0">
              <a:solidFill>
                <a:srgbClr val="002060"/>
              </a:solidFill>
            </a:endParaRPr>
          </a:p>
          <a:p>
            <a:pPr marL="0" lvl="0" indent="0">
              <a:buNone/>
            </a:pPr>
            <a:r>
              <a:rPr lang="en-GB" sz="3200" dirty="0" smtClean="0">
                <a:solidFill>
                  <a:srgbClr val="002060"/>
                </a:solidFill>
              </a:rPr>
              <a:t>‘Lily</a:t>
            </a:r>
            <a:r>
              <a:rPr lang="en-GB" sz="3200" dirty="0">
                <a:solidFill>
                  <a:srgbClr val="002060"/>
                </a:solidFill>
              </a:rPr>
              <a:t>…….’ Finish off what you think Conor may have said to Lily</a:t>
            </a:r>
            <a:r>
              <a:rPr lang="en-GB" sz="3200" dirty="0" smtClean="0">
                <a:solidFill>
                  <a:srgbClr val="002060"/>
                </a:solidFill>
              </a:rPr>
              <a:t>…</a:t>
            </a:r>
          </a:p>
          <a:p>
            <a:pPr marL="0" lvl="0" indent="0" algn="ctr">
              <a:buNone/>
            </a:pPr>
            <a:r>
              <a:rPr lang="en-GB" sz="3600" u="sng" dirty="0" smtClean="0">
                <a:solidFill>
                  <a:srgbClr val="002060"/>
                </a:solidFill>
              </a:rPr>
              <a:t>We will now read 100 Years</a:t>
            </a:r>
            <a:endParaRPr lang="en-GB" sz="3600" u="sng" dirty="0">
              <a:solidFill>
                <a:srgbClr val="002060"/>
              </a:solidFill>
            </a:endParaRPr>
          </a:p>
          <a:p>
            <a:endParaRPr lang="en-GB" sz="3200" dirty="0">
              <a:solidFill>
                <a:srgbClr val="002060"/>
              </a:solidFill>
            </a:endParaRPr>
          </a:p>
        </p:txBody>
      </p:sp>
    </p:spTree>
    <p:extLst>
      <p:ext uri="{BB962C8B-B14F-4D97-AF65-F5344CB8AC3E}">
        <p14:creationId xmlns:p14="http://schemas.microsoft.com/office/powerpoint/2010/main" val="395069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33" y="0"/>
            <a:ext cx="2006600" cy="829733"/>
          </a:xfrm>
          <a:solidFill>
            <a:schemeClr val="tx1"/>
          </a:solidFill>
          <a:ln>
            <a:solidFill>
              <a:schemeClr val="bg1"/>
            </a:solidFill>
          </a:ln>
        </p:spPr>
        <p:txBody>
          <a:bodyPr/>
          <a:lstStyle/>
          <a:p>
            <a:r>
              <a:rPr lang="en-GB" dirty="0" smtClean="0">
                <a:solidFill>
                  <a:srgbClr val="002060"/>
                </a:solidFill>
              </a:rPr>
              <a:t>Activity</a:t>
            </a:r>
            <a:endParaRPr lang="en-GB" dirty="0">
              <a:solidFill>
                <a:srgbClr val="002060"/>
              </a:solidFill>
            </a:endParaRPr>
          </a:p>
        </p:txBody>
      </p:sp>
      <p:sp>
        <p:nvSpPr>
          <p:cNvPr id="3" name="Content Placeholder 2"/>
          <p:cNvSpPr>
            <a:spLocks noGrp="1"/>
          </p:cNvSpPr>
          <p:nvPr>
            <p:ph idx="1"/>
          </p:nvPr>
        </p:nvSpPr>
        <p:spPr>
          <a:xfrm>
            <a:off x="220133" y="999067"/>
            <a:ext cx="11751733" cy="5672666"/>
          </a:xfrm>
          <a:solidFill>
            <a:schemeClr val="tx1"/>
          </a:solidFill>
          <a:ln>
            <a:solidFill>
              <a:schemeClr val="bg1"/>
            </a:solidFill>
          </a:ln>
        </p:spPr>
        <p:txBody>
          <a:bodyPr>
            <a:normAutofit/>
          </a:bodyPr>
          <a:lstStyle/>
          <a:p>
            <a:pPr marL="0" indent="0">
              <a:buNone/>
            </a:pPr>
            <a:r>
              <a:rPr lang="en-GB" dirty="0" smtClean="0">
                <a:solidFill>
                  <a:srgbClr val="002060"/>
                </a:solidFill>
              </a:rPr>
              <a:t>Conor has felt a range of emotions throughout these two chapters.</a:t>
            </a:r>
          </a:p>
          <a:p>
            <a:r>
              <a:rPr lang="en-GB" dirty="0" smtClean="0">
                <a:solidFill>
                  <a:srgbClr val="002060"/>
                </a:solidFill>
              </a:rPr>
              <a:t>Choose five moments and create a timeline from the start of ‘The Note’ to the end of ‘100 Years’.</a:t>
            </a:r>
          </a:p>
          <a:p>
            <a:r>
              <a:rPr lang="en-GB" dirty="0" smtClean="0">
                <a:solidFill>
                  <a:srgbClr val="002060"/>
                </a:solidFill>
              </a:rPr>
              <a:t>For each moment, complete the following: What happened? What emotion Conor is feeling? A quote that shows this emotion. The Page number. See the example below. You may need to turn your book sideways.</a:t>
            </a:r>
            <a:endParaRPr lang="en-GB" dirty="0">
              <a:solidFill>
                <a:srgbClr val="002060"/>
              </a:solidFill>
            </a:endParaRPr>
          </a:p>
        </p:txBody>
      </p:sp>
      <p:cxnSp>
        <p:nvCxnSpPr>
          <p:cNvPr id="5" name="Straight Connector 4"/>
          <p:cNvCxnSpPr/>
          <p:nvPr/>
        </p:nvCxnSpPr>
        <p:spPr>
          <a:xfrm flipV="1">
            <a:off x="355600" y="3792056"/>
            <a:ext cx="11463867" cy="1276"/>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55600" y="3877734"/>
            <a:ext cx="3674534" cy="2554545"/>
          </a:xfrm>
          <a:prstGeom prst="rect">
            <a:avLst/>
          </a:prstGeom>
          <a:noFill/>
          <a:ln>
            <a:solidFill>
              <a:schemeClr val="bg1"/>
            </a:solidFill>
          </a:ln>
        </p:spPr>
        <p:txBody>
          <a:bodyPr wrap="square" rtlCol="0">
            <a:spAutoFit/>
          </a:bodyPr>
          <a:lstStyle/>
          <a:p>
            <a:r>
              <a:rPr lang="en-GB" sz="2000" dirty="0" smtClean="0">
                <a:solidFill>
                  <a:srgbClr val="002060"/>
                </a:solidFill>
              </a:rPr>
              <a:t>1. Conor would wake up through the night following his nightmare. This shows Conor was scared and worried. On Page 189, it says that following his nightmare, Conor ‘would wake up shouting three or four times a night’.</a:t>
            </a:r>
            <a:endParaRPr lang="en-GB" sz="2000" dirty="0">
              <a:solidFill>
                <a:srgbClr val="002060"/>
              </a:solidFill>
            </a:endParaRPr>
          </a:p>
        </p:txBody>
      </p:sp>
      <p:sp>
        <p:nvSpPr>
          <p:cNvPr id="8" name="TextBox 7"/>
          <p:cNvSpPr txBox="1"/>
          <p:nvPr/>
        </p:nvSpPr>
        <p:spPr>
          <a:xfrm>
            <a:off x="4258732" y="3877732"/>
            <a:ext cx="3674534" cy="400110"/>
          </a:xfrm>
          <a:prstGeom prst="rect">
            <a:avLst/>
          </a:prstGeom>
          <a:noFill/>
          <a:ln>
            <a:solidFill>
              <a:schemeClr val="bg1"/>
            </a:solidFill>
          </a:ln>
        </p:spPr>
        <p:txBody>
          <a:bodyPr wrap="square" rtlCol="0">
            <a:spAutoFit/>
          </a:bodyPr>
          <a:lstStyle/>
          <a:p>
            <a:r>
              <a:rPr lang="en-GB" sz="2000" dirty="0" smtClean="0">
                <a:solidFill>
                  <a:srgbClr val="002060"/>
                </a:solidFill>
              </a:rPr>
              <a:t>2</a:t>
            </a:r>
            <a:r>
              <a:rPr lang="en-GB" dirty="0" smtClean="0">
                <a:solidFill>
                  <a:srgbClr val="002060"/>
                </a:solidFill>
              </a:rPr>
              <a:t>.</a:t>
            </a:r>
            <a:endParaRPr lang="en-GB" dirty="0">
              <a:solidFill>
                <a:srgbClr val="002060"/>
              </a:solidFill>
            </a:endParaRPr>
          </a:p>
        </p:txBody>
      </p:sp>
      <p:sp>
        <p:nvSpPr>
          <p:cNvPr id="9" name="TextBox 8"/>
          <p:cNvSpPr txBox="1"/>
          <p:nvPr/>
        </p:nvSpPr>
        <p:spPr>
          <a:xfrm>
            <a:off x="8144933" y="3877733"/>
            <a:ext cx="3674534" cy="369332"/>
          </a:xfrm>
          <a:prstGeom prst="rect">
            <a:avLst/>
          </a:prstGeom>
          <a:noFill/>
          <a:ln>
            <a:solidFill>
              <a:schemeClr val="bg1"/>
            </a:solidFill>
          </a:ln>
        </p:spPr>
        <p:txBody>
          <a:bodyPr wrap="square" rtlCol="0">
            <a:spAutoFit/>
          </a:bodyPr>
          <a:lstStyle/>
          <a:p>
            <a:r>
              <a:rPr lang="en-GB" dirty="0" smtClean="0">
                <a:solidFill>
                  <a:srgbClr val="002060"/>
                </a:solidFill>
              </a:rPr>
              <a:t>3.</a:t>
            </a:r>
            <a:endParaRPr lang="en-GB" dirty="0">
              <a:solidFill>
                <a:srgbClr val="002060"/>
              </a:solidFill>
            </a:endParaRPr>
          </a:p>
        </p:txBody>
      </p:sp>
      <p:cxnSp>
        <p:nvCxnSpPr>
          <p:cNvPr id="12" name="Straight Connector 11"/>
          <p:cNvCxnSpPr/>
          <p:nvPr/>
        </p:nvCxnSpPr>
        <p:spPr>
          <a:xfrm>
            <a:off x="4030134" y="4077787"/>
            <a:ext cx="2285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3"/>
          </p:cNvCxnSpPr>
          <p:nvPr/>
        </p:nvCxnSpPr>
        <p:spPr>
          <a:xfrm>
            <a:off x="7933266" y="4077787"/>
            <a:ext cx="21166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832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8" grpId="0" animBg="1"/>
      <p:bldP spid="9"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5613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332133" y="0"/>
            <a:ext cx="4859867" cy="4031873"/>
          </a:xfrm>
          <a:prstGeom prst="rect">
            <a:avLst/>
          </a:prstGeom>
          <a:solidFill>
            <a:srgbClr val="FFFF00"/>
          </a:solidFill>
          <a:ln>
            <a:solidFill>
              <a:schemeClr val="bg1"/>
            </a:solidFill>
          </a:ln>
        </p:spPr>
        <p:txBody>
          <a:bodyPr wrap="square" rtlCol="0">
            <a:spAutoFit/>
          </a:bodyPr>
          <a:lstStyle/>
          <a:p>
            <a:r>
              <a:rPr lang="en-GB" sz="3200" u="sng" dirty="0" smtClean="0">
                <a:solidFill>
                  <a:srgbClr val="002060"/>
                </a:solidFill>
              </a:rPr>
              <a:t>Register Task</a:t>
            </a:r>
          </a:p>
          <a:p>
            <a:endParaRPr lang="en-GB" sz="3200" dirty="0">
              <a:solidFill>
                <a:srgbClr val="002060"/>
              </a:solidFill>
            </a:endParaRPr>
          </a:p>
          <a:p>
            <a:r>
              <a:rPr lang="en-GB" sz="3200" dirty="0" smtClean="0">
                <a:solidFill>
                  <a:srgbClr val="002060"/>
                </a:solidFill>
              </a:rPr>
              <a:t>At the end of the last chapter, Conor demanded to go his house, the one ‘with the yew tree’. What do you think he will do when gets there?</a:t>
            </a:r>
            <a:endParaRPr lang="en-GB" sz="3200" dirty="0">
              <a:solidFill>
                <a:srgbClr val="002060"/>
              </a:solidFill>
            </a:endParaRPr>
          </a:p>
        </p:txBody>
      </p:sp>
      <p:sp>
        <p:nvSpPr>
          <p:cNvPr id="7" name="Title 3"/>
          <p:cNvSpPr txBox="1">
            <a:spLocks/>
          </p:cNvSpPr>
          <p:nvPr/>
        </p:nvSpPr>
        <p:spPr>
          <a:xfrm>
            <a:off x="0" y="5613008"/>
            <a:ext cx="12192000" cy="1244991"/>
          </a:xfrm>
          <a:prstGeom prst="rect">
            <a:avLst/>
          </a:prstGeom>
          <a:solidFill>
            <a:srgbClr val="FF0000"/>
          </a:solidFill>
          <a:ln>
            <a:solidFill>
              <a:schemeClr val="bg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400" dirty="0" smtClean="0"/>
              <a:t>Today’s title is </a:t>
            </a:r>
            <a:r>
              <a:rPr lang="en-GB" sz="5400" i="1" u="sng" dirty="0" smtClean="0"/>
              <a:t>‘I just want it to be over.’</a:t>
            </a:r>
            <a:endParaRPr lang="en-GB" sz="5400" i="1" u="sng" dirty="0"/>
          </a:p>
        </p:txBody>
      </p:sp>
    </p:spTree>
    <p:extLst>
      <p:ext uri="{BB962C8B-B14F-4D97-AF65-F5344CB8AC3E}">
        <p14:creationId xmlns:p14="http://schemas.microsoft.com/office/powerpoint/2010/main" val="269222428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a:ln>
            <a:solidFill>
              <a:schemeClr val="bg1"/>
            </a:solidFill>
          </a:ln>
        </p:spPr>
        <p:txBody>
          <a:bodyPr/>
          <a:lstStyle/>
          <a:p>
            <a:r>
              <a:rPr lang="en-GB" dirty="0" smtClean="0">
                <a:solidFill>
                  <a:srgbClr val="002060"/>
                </a:solidFill>
              </a:rPr>
              <a:t>‘What’s the use of you?’</a:t>
            </a:r>
            <a:endParaRPr lang="en-GB" dirty="0">
              <a:solidFill>
                <a:srgbClr val="002060"/>
              </a:solidFill>
            </a:endParaRPr>
          </a:p>
        </p:txBody>
      </p:sp>
      <p:sp>
        <p:nvSpPr>
          <p:cNvPr id="3" name="Content Placeholder 2"/>
          <p:cNvSpPr>
            <a:spLocks noGrp="1"/>
          </p:cNvSpPr>
          <p:nvPr>
            <p:ph idx="1"/>
          </p:nvPr>
        </p:nvSpPr>
        <p:spPr>
          <a:solidFill>
            <a:schemeClr val="tx1"/>
          </a:solidFill>
          <a:ln>
            <a:solidFill>
              <a:schemeClr val="bg1"/>
            </a:solidFill>
          </a:ln>
        </p:spPr>
        <p:txBody>
          <a:bodyPr>
            <a:normAutofit/>
          </a:bodyPr>
          <a:lstStyle/>
          <a:p>
            <a:pPr marL="0" indent="0">
              <a:buNone/>
            </a:pPr>
            <a:r>
              <a:rPr lang="en-GB" sz="3200" dirty="0" smtClean="0">
                <a:solidFill>
                  <a:srgbClr val="002060"/>
                </a:solidFill>
              </a:rPr>
              <a:t>A </a:t>
            </a:r>
            <a:r>
              <a:rPr lang="en-GB" sz="3200" b="1" dirty="0" smtClean="0">
                <a:solidFill>
                  <a:srgbClr val="002060"/>
                </a:solidFill>
              </a:rPr>
              <a:t>catalyst</a:t>
            </a:r>
            <a:r>
              <a:rPr lang="en-GB" sz="3200" b="1" i="1" dirty="0" smtClean="0">
                <a:solidFill>
                  <a:srgbClr val="002060"/>
                </a:solidFill>
              </a:rPr>
              <a:t> </a:t>
            </a:r>
            <a:r>
              <a:rPr lang="en-GB" sz="3200" dirty="0">
                <a:solidFill>
                  <a:srgbClr val="002060"/>
                </a:solidFill>
              </a:rPr>
              <a:t> </a:t>
            </a:r>
            <a:r>
              <a:rPr lang="en-GB" sz="3200" dirty="0" smtClean="0">
                <a:solidFill>
                  <a:srgbClr val="002060"/>
                </a:solidFill>
              </a:rPr>
              <a:t>in a story is something that happens to make something else happen. You may have heard the same word used in your Science experiments.</a:t>
            </a:r>
          </a:p>
          <a:p>
            <a:pPr marL="0" indent="0">
              <a:buNone/>
            </a:pPr>
            <a:endParaRPr lang="en-GB" sz="3200" dirty="0">
              <a:solidFill>
                <a:srgbClr val="002060"/>
              </a:solidFill>
            </a:endParaRPr>
          </a:p>
          <a:p>
            <a:pPr marL="0" indent="0">
              <a:buNone/>
            </a:pPr>
            <a:r>
              <a:rPr lang="en-GB" sz="3200" dirty="0" smtClean="0">
                <a:solidFill>
                  <a:srgbClr val="002060"/>
                </a:solidFill>
              </a:rPr>
              <a:t>What is the catalyst in this chapter that leads to the Fourth Tale being told? What is it that happens, that the story has been leading to, that means that the fourth tale can now be told?</a:t>
            </a:r>
            <a:endParaRPr lang="en-GB" sz="3200" dirty="0">
              <a:solidFill>
                <a:srgbClr val="002060"/>
              </a:solidFill>
            </a:endParaRPr>
          </a:p>
        </p:txBody>
      </p:sp>
    </p:spTree>
    <p:extLst>
      <p:ext uri="{BB962C8B-B14F-4D97-AF65-F5344CB8AC3E}">
        <p14:creationId xmlns:p14="http://schemas.microsoft.com/office/powerpoint/2010/main" val="266295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59370"/>
            <a:ext cx="10515600" cy="4706911"/>
          </a:xfrm>
          <a:solidFill>
            <a:schemeClr val="tx1"/>
          </a:solidFill>
          <a:ln>
            <a:solidFill>
              <a:schemeClr val="bg1"/>
            </a:solidFill>
          </a:ln>
        </p:spPr>
        <p:txBody>
          <a:bodyPr>
            <a:noAutofit/>
          </a:bodyPr>
          <a:lstStyle/>
          <a:p>
            <a:pPr marL="0" indent="0">
              <a:buNone/>
            </a:pPr>
            <a:r>
              <a:rPr lang="en-GB" sz="4000" u="sng" dirty="0" smtClean="0">
                <a:solidFill>
                  <a:srgbClr val="002060"/>
                </a:solidFill>
              </a:rPr>
              <a:t>Final Task</a:t>
            </a:r>
          </a:p>
          <a:p>
            <a:pPr marL="0" indent="0">
              <a:buNone/>
            </a:pPr>
            <a:r>
              <a:rPr lang="en-GB" sz="4000" dirty="0" smtClean="0">
                <a:solidFill>
                  <a:srgbClr val="002060"/>
                </a:solidFill>
              </a:rPr>
              <a:t>Using </a:t>
            </a:r>
            <a:r>
              <a:rPr lang="en-GB" sz="4000" dirty="0" smtClean="0">
                <a:solidFill>
                  <a:srgbClr val="FF0000"/>
                </a:solidFill>
              </a:rPr>
              <a:t>no more than half a page </a:t>
            </a:r>
            <a:r>
              <a:rPr lang="en-GB" sz="4000" dirty="0" smtClean="0">
                <a:solidFill>
                  <a:srgbClr val="002060"/>
                </a:solidFill>
              </a:rPr>
              <a:t>in your exercise book, draw your own impression of the Monster. You </a:t>
            </a:r>
            <a:r>
              <a:rPr lang="en-GB" sz="4000" dirty="0" smtClean="0">
                <a:solidFill>
                  <a:srgbClr val="FF0000"/>
                </a:solidFill>
              </a:rPr>
              <a:t>MUST</a:t>
            </a:r>
            <a:r>
              <a:rPr lang="en-GB" sz="4000" dirty="0" smtClean="0">
                <a:solidFill>
                  <a:srgbClr val="002060"/>
                </a:solidFill>
              </a:rPr>
              <a:t> annotate your drawing with at least </a:t>
            </a:r>
            <a:r>
              <a:rPr lang="en-GB" sz="4000" dirty="0" smtClean="0">
                <a:solidFill>
                  <a:srgbClr val="FF0000"/>
                </a:solidFill>
              </a:rPr>
              <a:t>FIVE</a:t>
            </a:r>
            <a:r>
              <a:rPr lang="en-GB" sz="4000" dirty="0" smtClean="0">
                <a:solidFill>
                  <a:srgbClr val="002060"/>
                </a:solidFill>
              </a:rPr>
              <a:t> short quotes, including page numbers, that describe what the monster looks like e.g. ‘</a:t>
            </a:r>
            <a:r>
              <a:rPr lang="en-GB" sz="4000" i="1" dirty="0" smtClean="0">
                <a:solidFill>
                  <a:srgbClr val="002060"/>
                </a:solidFill>
              </a:rPr>
              <a:t>Other </a:t>
            </a:r>
            <a:r>
              <a:rPr lang="en-GB" sz="4000" i="1" dirty="0">
                <a:solidFill>
                  <a:srgbClr val="002060"/>
                </a:solidFill>
              </a:rPr>
              <a:t>branches twisted around one </a:t>
            </a:r>
            <a:r>
              <a:rPr lang="en-GB" sz="4000" i="1" dirty="0" smtClean="0">
                <a:solidFill>
                  <a:srgbClr val="002060"/>
                </a:solidFill>
              </a:rPr>
              <a:t>another’ (P.20) </a:t>
            </a:r>
            <a:r>
              <a:rPr lang="en-GB" sz="4000" dirty="0" smtClean="0">
                <a:solidFill>
                  <a:srgbClr val="002060"/>
                </a:solidFill>
              </a:rPr>
              <a:t>or ‘</a:t>
            </a:r>
            <a:r>
              <a:rPr lang="en-GB" sz="4000" i="1" dirty="0" smtClean="0">
                <a:solidFill>
                  <a:srgbClr val="002060"/>
                </a:solidFill>
              </a:rPr>
              <a:t>giant hands’ (P.20)</a:t>
            </a:r>
            <a:endParaRPr lang="en-GB" sz="4000" i="1" dirty="0">
              <a:solidFill>
                <a:srgbClr val="002060"/>
              </a:solidFill>
            </a:endParaRPr>
          </a:p>
        </p:txBody>
      </p:sp>
    </p:spTree>
    <p:extLst>
      <p:ext uri="{BB962C8B-B14F-4D97-AF65-F5344CB8AC3E}">
        <p14:creationId xmlns:p14="http://schemas.microsoft.com/office/powerpoint/2010/main" val="52263492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33" y="0"/>
            <a:ext cx="10515600" cy="880533"/>
          </a:xfrm>
          <a:solidFill>
            <a:schemeClr val="tx1"/>
          </a:solidFill>
          <a:ln>
            <a:solidFill>
              <a:schemeClr val="bg1"/>
            </a:solidFill>
          </a:ln>
        </p:spPr>
        <p:txBody>
          <a:bodyPr/>
          <a:lstStyle/>
          <a:p>
            <a:r>
              <a:rPr lang="en-GB" dirty="0" smtClean="0">
                <a:solidFill>
                  <a:srgbClr val="002060"/>
                </a:solidFill>
              </a:rPr>
              <a:t>The Fourth Tale</a:t>
            </a:r>
            <a:endParaRPr lang="en-GB" dirty="0">
              <a:solidFill>
                <a:srgbClr val="002060"/>
              </a:solidFill>
            </a:endParaRPr>
          </a:p>
        </p:txBody>
      </p:sp>
      <p:sp>
        <p:nvSpPr>
          <p:cNvPr id="3" name="Content Placeholder 2"/>
          <p:cNvSpPr>
            <a:spLocks noGrp="1"/>
          </p:cNvSpPr>
          <p:nvPr>
            <p:ph idx="1"/>
          </p:nvPr>
        </p:nvSpPr>
        <p:spPr>
          <a:xfrm>
            <a:off x="237067" y="1016000"/>
            <a:ext cx="11700933" cy="5537199"/>
          </a:xfrm>
          <a:solidFill>
            <a:schemeClr val="tx1"/>
          </a:solidFill>
          <a:ln>
            <a:solidFill>
              <a:schemeClr val="bg1"/>
            </a:solidFill>
          </a:ln>
        </p:spPr>
        <p:txBody>
          <a:bodyPr>
            <a:normAutofit/>
          </a:bodyPr>
          <a:lstStyle/>
          <a:p>
            <a:pPr marL="0" indent="0">
              <a:buNone/>
            </a:pPr>
            <a:r>
              <a:rPr lang="en-GB" i="1" u="sng" dirty="0" smtClean="0">
                <a:solidFill>
                  <a:srgbClr val="002060"/>
                </a:solidFill>
              </a:rPr>
              <a:t>Definition of tension in writing – </a:t>
            </a:r>
          </a:p>
          <a:p>
            <a:pPr marL="0" indent="0">
              <a:buNone/>
            </a:pPr>
            <a:r>
              <a:rPr lang="en-GB" i="1" u="sng" dirty="0" smtClean="0">
                <a:solidFill>
                  <a:srgbClr val="002060"/>
                </a:solidFill>
              </a:rPr>
              <a:t>- mental </a:t>
            </a:r>
            <a:r>
              <a:rPr lang="en-GB" i="1" u="sng" dirty="0">
                <a:solidFill>
                  <a:srgbClr val="002060"/>
                </a:solidFill>
              </a:rPr>
              <a:t>or emotional strain</a:t>
            </a:r>
            <a:r>
              <a:rPr lang="en-GB" i="1" u="sng" dirty="0" smtClean="0">
                <a:solidFill>
                  <a:srgbClr val="002060"/>
                </a:solidFill>
              </a:rPr>
              <a:t>.</a:t>
            </a:r>
          </a:p>
          <a:p>
            <a:pPr>
              <a:buFontTx/>
              <a:buChar char="-"/>
            </a:pPr>
            <a:r>
              <a:rPr lang="en-GB" i="1" u="sng" dirty="0" smtClean="0">
                <a:solidFill>
                  <a:srgbClr val="002060"/>
                </a:solidFill>
              </a:rPr>
              <a:t>"</a:t>
            </a:r>
            <a:r>
              <a:rPr lang="en-GB" i="1" u="sng" dirty="0">
                <a:solidFill>
                  <a:srgbClr val="002060"/>
                </a:solidFill>
              </a:rPr>
              <a:t>a mind which is affected by stress or tension cannot think as </a:t>
            </a:r>
            <a:r>
              <a:rPr lang="en-GB" i="1" u="sng" dirty="0" smtClean="0">
                <a:solidFill>
                  <a:srgbClr val="002060"/>
                </a:solidFill>
              </a:rPr>
              <a:t>clearly“</a:t>
            </a:r>
          </a:p>
          <a:p>
            <a:pPr marL="0" indent="0">
              <a:buNone/>
            </a:pPr>
            <a:r>
              <a:rPr lang="en-GB" dirty="0" smtClean="0">
                <a:solidFill>
                  <a:srgbClr val="002060"/>
                </a:solidFill>
              </a:rPr>
              <a:t>Building tension in stories is key to keeping your reader engaged. They need to believe that something is going to happen, good or bad. During ‘The Fourth Tale’, Patrick Ness uses many techniques to build the tension for the reader.</a:t>
            </a:r>
          </a:p>
          <a:p>
            <a:pPr marL="0" indent="0">
              <a:buNone/>
            </a:pPr>
            <a:endParaRPr lang="en-GB" dirty="0">
              <a:solidFill>
                <a:srgbClr val="002060"/>
              </a:solidFill>
            </a:endParaRPr>
          </a:p>
          <a:p>
            <a:pPr marL="0" indent="0">
              <a:buNone/>
            </a:pPr>
            <a:r>
              <a:rPr lang="en-GB" dirty="0" smtClean="0">
                <a:solidFill>
                  <a:srgbClr val="002060"/>
                </a:solidFill>
              </a:rPr>
              <a:t>In your exercise books, write the numbers 1-10 in your margin. Pick 10 quotes from across the two chapters that you feel are important to building the tension. Then, complete the tension graph with how tense you think each quote makes the Fourth Tale.</a:t>
            </a:r>
            <a:endParaRPr lang="en-GB" dirty="0">
              <a:solidFill>
                <a:srgbClr val="002060"/>
              </a:solidFill>
            </a:endParaRPr>
          </a:p>
          <a:p>
            <a:endParaRPr lang="en-GB" dirty="0">
              <a:solidFill>
                <a:srgbClr val="002060"/>
              </a:solidFill>
            </a:endParaRPr>
          </a:p>
        </p:txBody>
      </p:sp>
    </p:spTree>
    <p:extLst>
      <p:ext uri="{BB962C8B-B14F-4D97-AF65-F5344CB8AC3E}">
        <p14:creationId xmlns:p14="http://schemas.microsoft.com/office/powerpoint/2010/main" val="421941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243667" cy="1325563"/>
          </a:xfrm>
          <a:solidFill>
            <a:schemeClr val="tx1"/>
          </a:solidFill>
          <a:ln>
            <a:solidFill>
              <a:schemeClr val="bg1"/>
            </a:solidFill>
          </a:ln>
        </p:spPr>
        <p:txBody>
          <a:bodyPr/>
          <a:lstStyle/>
          <a:p>
            <a:r>
              <a:rPr lang="en-GB" dirty="0" smtClean="0">
                <a:solidFill>
                  <a:srgbClr val="002060"/>
                </a:solidFill>
              </a:rPr>
              <a:t>Plenary</a:t>
            </a:r>
            <a:endParaRPr lang="en-GB" dirty="0">
              <a:solidFill>
                <a:srgbClr val="002060"/>
              </a:solidFill>
            </a:endParaRPr>
          </a:p>
        </p:txBody>
      </p:sp>
      <p:sp>
        <p:nvSpPr>
          <p:cNvPr id="3" name="Content Placeholder 2"/>
          <p:cNvSpPr>
            <a:spLocks noGrp="1"/>
          </p:cNvSpPr>
          <p:nvPr>
            <p:ph idx="1"/>
          </p:nvPr>
        </p:nvSpPr>
        <p:spPr>
          <a:solidFill>
            <a:schemeClr val="tx1"/>
          </a:solidFill>
          <a:ln>
            <a:solidFill>
              <a:schemeClr val="bg1"/>
            </a:solidFill>
          </a:ln>
        </p:spPr>
        <p:txBody>
          <a:bodyPr>
            <a:normAutofit/>
          </a:bodyPr>
          <a:lstStyle/>
          <a:p>
            <a:pPr marL="742950" lvl="0" indent="-742950">
              <a:buFont typeface="+mj-lt"/>
              <a:buAutoNum type="arabicPeriod"/>
            </a:pPr>
            <a:r>
              <a:rPr lang="en-GB" sz="4000" dirty="0" smtClean="0">
                <a:solidFill>
                  <a:srgbClr val="002060"/>
                </a:solidFill>
              </a:rPr>
              <a:t>Which quote did you think made the tale the most tense? Why?</a:t>
            </a:r>
          </a:p>
          <a:p>
            <a:pPr marL="742950" lvl="0" indent="-742950">
              <a:buFont typeface="+mj-lt"/>
              <a:buAutoNum type="arabicPeriod"/>
            </a:pPr>
            <a:endParaRPr lang="en-GB" sz="4000" dirty="0" smtClean="0">
              <a:solidFill>
                <a:srgbClr val="002060"/>
              </a:solidFill>
            </a:endParaRPr>
          </a:p>
          <a:p>
            <a:pPr marL="742950" lvl="0" indent="-742950">
              <a:buFont typeface="+mj-lt"/>
              <a:buAutoNum type="arabicPeriod"/>
            </a:pPr>
            <a:r>
              <a:rPr lang="en-GB" sz="4000" dirty="0" smtClean="0">
                <a:solidFill>
                  <a:srgbClr val="002060"/>
                </a:solidFill>
              </a:rPr>
              <a:t>‘</a:t>
            </a:r>
            <a:r>
              <a:rPr lang="en-GB" sz="4000" i="1" dirty="0" smtClean="0">
                <a:solidFill>
                  <a:srgbClr val="002060"/>
                </a:solidFill>
              </a:rPr>
              <a:t>He </a:t>
            </a:r>
            <a:r>
              <a:rPr lang="en-GB" sz="4000" i="1" dirty="0">
                <a:solidFill>
                  <a:srgbClr val="002060"/>
                </a:solidFill>
              </a:rPr>
              <a:t>welcomed it with relief, because it was at last, the punishment he </a:t>
            </a:r>
            <a:r>
              <a:rPr lang="en-GB" sz="4000" i="1" dirty="0" smtClean="0">
                <a:solidFill>
                  <a:srgbClr val="002060"/>
                </a:solidFill>
              </a:rPr>
              <a:t>deserved.’ </a:t>
            </a:r>
            <a:r>
              <a:rPr lang="en-GB" sz="4000" dirty="0">
                <a:solidFill>
                  <a:srgbClr val="002060"/>
                </a:solidFill>
              </a:rPr>
              <a:t>In what </a:t>
            </a:r>
            <a:r>
              <a:rPr lang="en-GB" sz="4000" dirty="0" smtClean="0">
                <a:solidFill>
                  <a:srgbClr val="002060"/>
                </a:solidFill>
              </a:rPr>
              <a:t>way </a:t>
            </a:r>
            <a:r>
              <a:rPr lang="en-GB" sz="4000" dirty="0">
                <a:solidFill>
                  <a:srgbClr val="002060"/>
                </a:solidFill>
              </a:rPr>
              <a:t>has </a:t>
            </a:r>
            <a:r>
              <a:rPr lang="en-GB" sz="4000" dirty="0" smtClean="0">
                <a:solidFill>
                  <a:srgbClr val="002060"/>
                </a:solidFill>
              </a:rPr>
              <a:t>Conor been </a:t>
            </a:r>
            <a:r>
              <a:rPr lang="en-GB" sz="4000" dirty="0">
                <a:solidFill>
                  <a:srgbClr val="002060"/>
                </a:solidFill>
              </a:rPr>
              <a:t>punished? Why does he </a:t>
            </a:r>
            <a:r>
              <a:rPr lang="en-GB" sz="4000" dirty="0" smtClean="0">
                <a:solidFill>
                  <a:srgbClr val="002060"/>
                </a:solidFill>
              </a:rPr>
              <a:t>think he deserves to be punished? </a:t>
            </a:r>
            <a:endParaRPr lang="en-GB" sz="4000" dirty="0">
              <a:solidFill>
                <a:srgbClr val="002060"/>
              </a:solidFill>
            </a:endParaRPr>
          </a:p>
        </p:txBody>
      </p:sp>
    </p:spTree>
    <p:extLst>
      <p:ext uri="{BB962C8B-B14F-4D97-AF65-F5344CB8AC3E}">
        <p14:creationId xmlns:p14="http://schemas.microsoft.com/office/powerpoint/2010/main" val="401033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5613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829550" y="0"/>
            <a:ext cx="4362450" cy="3785652"/>
          </a:xfrm>
          <a:prstGeom prst="rect">
            <a:avLst/>
          </a:prstGeom>
          <a:solidFill>
            <a:srgbClr val="FFFF00"/>
          </a:solidFill>
          <a:ln>
            <a:solidFill>
              <a:schemeClr val="bg1"/>
            </a:solidFill>
          </a:ln>
        </p:spPr>
        <p:txBody>
          <a:bodyPr wrap="square" rtlCol="0">
            <a:spAutoFit/>
          </a:bodyPr>
          <a:lstStyle/>
          <a:p>
            <a:r>
              <a:rPr lang="en-GB" sz="4000" u="sng" dirty="0" smtClean="0">
                <a:solidFill>
                  <a:srgbClr val="002060"/>
                </a:solidFill>
              </a:rPr>
              <a:t>Register Task</a:t>
            </a:r>
          </a:p>
          <a:p>
            <a:endParaRPr lang="en-GB" sz="4000" u="sng" dirty="0">
              <a:solidFill>
                <a:srgbClr val="002060"/>
              </a:solidFill>
            </a:endParaRPr>
          </a:p>
          <a:p>
            <a:r>
              <a:rPr lang="en-GB" altLang="en-US" sz="4000" b="1" dirty="0" smtClean="0">
                <a:solidFill>
                  <a:srgbClr val="002060"/>
                </a:solidFill>
              </a:rPr>
              <a:t>What do you think the significance of 12:07 is?</a:t>
            </a:r>
            <a:endParaRPr lang="en-GB" altLang="en-US" sz="16600" dirty="0">
              <a:solidFill>
                <a:srgbClr val="002060"/>
              </a:solidFill>
            </a:endParaRPr>
          </a:p>
          <a:p>
            <a:endParaRPr lang="en-GB" sz="4000" dirty="0" smtClean="0">
              <a:solidFill>
                <a:srgbClr val="7030A0"/>
              </a:solidFill>
            </a:endParaRPr>
          </a:p>
        </p:txBody>
      </p:sp>
      <p:sp>
        <p:nvSpPr>
          <p:cNvPr id="7" name="Title 3"/>
          <p:cNvSpPr txBox="1">
            <a:spLocks/>
          </p:cNvSpPr>
          <p:nvPr/>
        </p:nvSpPr>
        <p:spPr>
          <a:xfrm>
            <a:off x="0" y="5613008"/>
            <a:ext cx="12192000" cy="1244991"/>
          </a:xfrm>
          <a:prstGeom prst="rect">
            <a:avLst/>
          </a:prstGeom>
          <a:solidFill>
            <a:srgbClr val="FF0000"/>
          </a:solidFill>
          <a:ln>
            <a:solidFill>
              <a:schemeClr val="bg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smtClean="0"/>
              <a:t>Today’s title is </a:t>
            </a:r>
            <a:r>
              <a:rPr lang="en-GB" sz="4000" i="1" u="sng" dirty="0" smtClean="0"/>
              <a:t>‘Why do you always come at 12:07?’</a:t>
            </a:r>
            <a:endParaRPr lang="en-GB" sz="4000" i="1" u="sng" dirty="0"/>
          </a:p>
        </p:txBody>
      </p:sp>
    </p:spTree>
    <p:extLst>
      <p:ext uri="{BB962C8B-B14F-4D97-AF65-F5344CB8AC3E}">
        <p14:creationId xmlns:p14="http://schemas.microsoft.com/office/powerpoint/2010/main" val="281181249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509" y="886692"/>
            <a:ext cx="10515600" cy="4364181"/>
          </a:xfrm>
          <a:solidFill>
            <a:schemeClr val="tx1"/>
          </a:solidFill>
          <a:ln>
            <a:solidFill>
              <a:schemeClr val="bg1"/>
            </a:solidFill>
          </a:ln>
        </p:spPr>
        <p:txBody>
          <a:bodyPr>
            <a:normAutofit/>
          </a:bodyPr>
          <a:lstStyle/>
          <a:p>
            <a:pPr marL="0" lvl="0" indent="0">
              <a:buNone/>
            </a:pPr>
            <a:r>
              <a:rPr lang="en-GB" sz="4400" b="1" dirty="0" smtClean="0">
                <a:solidFill>
                  <a:srgbClr val="002060"/>
                </a:solidFill>
              </a:rPr>
              <a:t>Today we are going to read the final three chapters.</a:t>
            </a:r>
          </a:p>
          <a:p>
            <a:pPr marL="0" lvl="0" indent="0">
              <a:buNone/>
            </a:pPr>
            <a:r>
              <a:rPr lang="en-GB" sz="4400" b="1" dirty="0" smtClean="0">
                <a:solidFill>
                  <a:srgbClr val="002060"/>
                </a:solidFill>
              </a:rPr>
              <a:t>They are called ‘Life </a:t>
            </a:r>
            <a:r>
              <a:rPr lang="en-GB" sz="4400" b="1" dirty="0">
                <a:solidFill>
                  <a:srgbClr val="002060"/>
                </a:solidFill>
              </a:rPr>
              <a:t>A</a:t>
            </a:r>
            <a:r>
              <a:rPr lang="en-GB" sz="4400" b="1" dirty="0" smtClean="0">
                <a:solidFill>
                  <a:srgbClr val="002060"/>
                </a:solidFill>
              </a:rPr>
              <a:t>fter Death’, ‘Something in Common’ and ‘The Truth’.</a:t>
            </a:r>
            <a:endParaRPr lang="en-GB" sz="4400" dirty="0">
              <a:solidFill>
                <a:srgbClr val="002060"/>
              </a:solidFill>
            </a:endParaRPr>
          </a:p>
          <a:p>
            <a:pPr marL="0" indent="0">
              <a:buNone/>
            </a:pPr>
            <a:endParaRPr lang="en-GB" sz="4400" dirty="0">
              <a:solidFill>
                <a:srgbClr val="002060"/>
              </a:solidFill>
            </a:endParaRPr>
          </a:p>
        </p:txBody>
      </p:sp>
    </p:spTree>
    <p:extLst>
      <p:ext uri="{BB962C8B-B14F-4D97-AF65-F5344CB8AC3E}">
        <p14:creationId xmlns:p14="http://schemas.microsoft.com/office/powerpoint/2010/main" val="260283207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366" y="0"/>
            <a:ext cx="7933268" cy="858688"/>
          </a:xfrm>
          <a:solidFill>
            <a:schemeClr val="tx1"/>
          </a:solidFill>
          <a:ln>
            <a:solidFill>
              <a:schemeClr val="bg1"/>
            </a:solidFill>
          </a:ln>
        </p:spPr>
        <p:txBody>
          <a:bodyPr>
            <a:normAutofit/>
          </a:bodyPr>
          <a:lstStyle/>
          <a:p>
            <a:r>
              <a:rPr lang="en-GB" sz="4000" dirty="0" smtClean="0">
                <a:solidFill>
                  <a:srgbClr val="002060"/>
                </a:solidFill>
              </a:rPr>
              <a:t>A Monster Calls Summary </a:t>
            </a:r>
            <a:r>
              <a:rPr lang="en-GB" sz="4000" dirty="0">
                <a:solidFill>
                  <a:srgbClr val="002060"/>
                </a:solidFill>
              </a:rPr>
              <a:t>Q</a:t>
            </a:r>
            <a:r>
              <a:rPr lang="en-GB" sz="4000" dirty="0" smtClean="0">
                <a:solidFill>
                  <a:srgbClr val="002060"/>
                </a:solidFill>
              </a:rPr>
              <a:t>uestions</a:t>
            </a:r>
            <a:endParaRPr lang="en-GB" sz="4000" dirty="0">
              <a:solidFill>
                <a:srgbClr val="002060"/>
              </a:solidFill>
            </a:endParaRPr>
          </a:p>
        </p:txBody>
      </p:sp>
      <p:sp>
        <p:nvSpPr>
          <p:cNvPr id="3" name="Content Placeholder 2"/>
          <p:cNvSpPr>
            <a:spLocks noGrp="1"/>
          </p:cNvSpPr>
          <p:nvPr>
            <p:ph idx="1"/>
          </p:nvPr>
        </p:nvSpPr>
        <p:spPr>
          <a:xfrm>
            <a:off x="0" y="1219200"/>
            <a:ext cx="12192000" cy="5638800"/>
          </a:xfrm>
          <a:solidFill>
            <a:schemeClr val="tx1"/>
          </a:solidFill>
          <a:ln>
            <a:solidFill>
              <a:schemeClr val="bg1"/>
            </a:solidFill>
          </a:ln>
        </p:spPr>
        <p:txBody>
          <a:bodyPr>
            <a:normAutofit fontScale="92500" lnSpcReduction="10000"/>
          </a:bodyPr>
          <a:lstStyle/>
          <a:p>
            <a:pPr marL="514350" lvl="0" indent="-514350">
              <a:buFont typeface="+mj-lt"/>
              <a:buAutoNum type="arabicPeriod"/>
            </a:pPr>
            <a:r>
              <a:rPr lang="en-GB" dirty="0" smtClean="0">
                <a:solidFill>
                  <a:srgbClr val="002060"/>
                </a:solidFill>
              </a:rPr>
              <a:t>What is the significance of 12:07?</a:t>
            </a:r>
          </a:p>
          <a:p>
            <a:pPr marL="514350" lvl="0" indent="-514350">
              <a:buFont typeface="+mj-lt"/>
              <a:buAutoNum type="arabicPeriod"/>
            </a:pPr>
            <a:r>
              <a:rPr lang="en-GB" dirty="0" smtClean="0">
                <a:solidFill>
                  <a:srgbClr val="002060"/>
                </a:solidFill>
              </a:rPr>
              <a:t>Why </a:t>
            </a:r>
            <a:r>
              <a:rPr lang="en-GB" dirty="0">
                <a:solidFill>
                  <a:srgbClr val="002060"/>
                </a:solidFill>
              </a:rPr>
              <a:t>do you think Patrick Ness chose not to let the reader be there when Conor’s mum died? Think about what the story was about…</a:t>
            </a:r>
          </a:p>
          <a:p>
            <a:pPr marL="514350" indent="-514350">
              <a:buFont typeface="+mj-lt"/>
              <a:buAutoNum type="arabicPeriod"/>
            </a:pPr>
            <a:r>
              <a:rPr lang="en-GB" dirty="0" smtClean="0">
                <a:solidFill>
                  <a:srgbClr val="002060"/>
                </a:solidFill>
              </a:rPr>
              <a:t>Would </a:t>
            </a:r>
            <a:r>
              <a:rPr lang="en-GB" dirty="0">
                <a:solidFill>
                  <a:srgbClr val="002060"/>
                </a:solidFill>
              </a:rPr>
              <a:t>the impact of A Monster Calls have been lessened if Ness had ever used the word "cancer?" Why or why not?</a:t>
            </a:r>
          </a:p>
          <a:p>
            <a:pPr marL="514350" indent="-514350">
              <a:buFont typeface="+mj-lt"/>
              <a:buAutoNum type="arabicPeriod"/>
            </a:pPr>
            <a:r>
              <a:rPr lang="en-GB" dirty="0" smtClean="0">
                <a:solidFill>
                  <a:srgbClr val="002060"/>
                </a:solidFill>
              </a:rPr>
              <a:t>Why </a:t>
            </a:r>
            <a:r>
              <a:rPr lang="en-GB" dirty="0">
                <a:solidFill>
                  <a:srgbClr val="002060"/>
                </a:solidFill>
              </a:rPr>
              <a:t>do none of the adults ever come right out and say to Conor that his mom is going to die? What do you think they're trying to accomplish? Do you think they're making the right call? Why or why not?</a:t>
            </a:r>
          </a:p>
          <a:p>
            <a:pPr marL="514350" indent="-514350">
              <a:buFont typeface="+mj-lt"/>
              <a:buAutoNum type="arabicPeriod"/>
            </a:pPr>
            <a:r>
              <a:rPr lang="en-GB" dirty="0" smtClean="0">
                <a:solidFill>
                  <a:srgbClr val="002060"/>
                </a:solidFill>
              </a:rPr>
              <a:t>Why </a:t>
            </a:r>
            <a:r>
              <a:rPr lang="en-GB" dirty="0">
                <a:solidFill>
                  <a:srgbClr val="002060"/>
                </a:solidFill>
              </a:rPr>
              <a:t>does it bother Conor that he gets special treatment at school because of his </a:t>
            </a:r>
            <a:r>
              <a:rPr lang="en-GB" dirty="0" smtClean="0">
                <a:solidFill>
                  <a:srgbClr val="002060"/>
                </a:solidFill>
              </a:rPr>
              <a:t>mum's </a:t>
            </a:r>
            <a:r>
              <a:rPr lang="en-GB" dirty="0">
                <a:solidFill>
                  <a:srgbClr val="002060"/>
                </a:solidFill>
              </a:rPr>
              <a:t>illness? Is he bothered more by the negative attention (the bullying) or the positive (his teacher handling him with kid gloves)?</a:t>
            </a:r>
          </a:p>
          <a:p>
            <a:pPr marL="514350" indent="-514350">
              <a:buFont typeface="+mj-lt"/>
              <a:buAutoNum type="arabicPeriod"/>
            </a:pPr>
            <a:r>
              <a:rPr lang="en-GB" dirty="0" smtClean="0">
                <a:solidFill>
                  <a:srgbClr val="002060"/>
                </a:solidFill>
              </a:rPr>
              <a:t>Do </a:t>
            </a:r>
            <a:r>
              <a:rPr lang="en-GB" dirty="0">
                <a:solidFill>
                  <a:srgbClr val="002060"/>
                </a:solidFill>
              </a:rPr>
              <a:t>you think Conor handles his mother's illness well? Why or why not?</a:t>
            </a:r>
          </a:p>
          <a:p>
            <a:pPr marL="514350" indent="-514350">
              <a:buFont typeface="+mj-lt"/>
              <a:buAutoNum type="arabicPeriod"/>
            </a:pPr>
            <a:r>
              <a:rPr lang="en-GB" dirty="0" smtClean="0">
                <a:solidFill>
                  <a:srgbClr val="002060"/>
                </a:solidFill>
              </a:rPr>
              <a:t>How </a:t>
            </a:r>
            <a:r>
              <a:rPr lang="en-GB" dirty="0">
                <a:solidFill>
                  <a:srgbClr val="002060"/>
                </a:solidFill>
              </a:rPr>
              <a:t>does the monster help (or hurt) Conor come to terms with his mother's cancer? Do you think Conor ever might have been able to face his grief without the monster's help</a:t>
            </a:r>
            <a:r>
              <a:rPr lang="en-GB" dirty="0" smtClean="0">
                <a:solidFill>
                  <a:srgbClr val="002060"/>
                </a:solidFill>
              </a:rPr>
              <a:t>?</a:t>
            </a:r>
          </a:p>
        </p:txBody>
      </p:sp>
    </p:spTree>
    <p:extLst>
      <p:ext uri="{BB962C8B-B14F-4D97-AF65-F5344CB8AC3E}">
        <p14:creationId xmlns:p14="http://schemas.microsoft.com/office/powerpoint/2010/main" val="342815622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a:ln>
            <a:solidFill>
              <a:schemeClr val="bg1"/>
            </a:solidFill>
          </a:ln>
        </p:spPr>
        <p:txBody>
          <a:bodyPr/>
          <a:lstStyle/>
          <a:p>
            <a:r>
              <a:rPr lang="en-GB" dirty="0" smtClean="0">
                <a:solidFill>
                  <a:srgbClr val="002060"/>
                </a:solidFill>
              </a:rPr>
              <a:t>Exit Slip Questions…</a:t>
            </a:r>
            <a:endParaRPr lang="en-GB" dirty="0">
              <a:solidFill>
                <a:srgbClr val="002060"/>
              </a:solidFill>
            </a:endParaRPr>
          </a:p>
        </p:txBody>
      </p:sp>
      <p:sp>
        <p:nvSpPr>
          <p:cNvPr id="3" name="Content Placeholder 2"/>
          <p:cNvSpPr>
            <a:spLocks noGrp="1"/>
          </p:cNvSpPr>
          <p:nvPr>
            <p:ph idx="1"/>
          </p:nvPr>
        </p:nvSpPr>
        <p:spPr>
          <a:solidFill>
            <a:schemeClr val="tx1"/>
          </a:solidFill>
          <a:ln>
            <a:solidFill>
              <a:schemeClr val="bg1"/>
            </a:solidFill>
          </a:ln>
        </p:spPr>
        <p:txBody>
          <a:bodyPr>
            <a:normAutofit/>
          </a:bodyPr>
          <a:lstStyle/>
          <a:p>
            <a:pPr marL="514350" indent="-514350">
              <a:buFont typeface="+mj-lt"/>
              <a:buAutoNum type="arabicPeriod"/>
            </a:pPr>
            <a:r>
              <a:rPr lang="en-GB" sz="3600" dirty="0" smtClean="0">
                <a:solidFill>
                  <a:srgbClr val="002060"/>
                </a:solidFill>
              </a:rPr>
              <a:t>What was your favourite part of the book?</a:t>
            </a:r>
          </a:p>
          <a:p>
            <a:pPr marL="514350" indent="-514350">
              <a:buFont typeface="+mj-lt"/>
              <a:buAutoNum type="arabicPeriod"/>
            </a:pPr>
            <a:r>
              <a:rPr lang="en-GB" sz="3600" dirty="0" smtClean="0">
                <a:solidFill>
                  <a:srgbClr val="002060"/>
                </a:solidFill>
              </a:rPr>
              <a:t>What was your least favourite part of the book?</a:t>
            </a:r>
          </a:p>
          <a:p>
            <a:pPr marL="514350" indent="-514350">
              <a:buFont typeface="+mj-lt"/>
              <a:buAutoNum type="arabicPeriod"/>
            </a:pPr>
            <a:r>
              <a:rPr lang="en-GB" sz="3600" dirty="0" smtClean="0">
                <a:solidFill>
                  <a:srgbClr val="002060"/>
                </a:solidFill>
              </a:rPr>
              <a:t>Would you recommend this book to others? Why?</a:t>
            </a:r>
          </a:p>
          <a:p>
            <a:pPr marL="514350" indent="-514350">
              <a:buFont typeface="+mj-lt"/>
              <a:buAutoNum type="arabicPeriod"/>
            </a:pPr>
            <a:r>
              <a:rPr lang="en-GB" sz="3600" dirty="0" smtClean="0">
                <a:solidFill>
                  <a:srgbClr val="002060"/>
                </a:solidFill>
              </a:rPr>
              <a:t>What was your opinion of Conor? Did it change at all as you read further?</a:t>
            </a:r>
          </a:p>
          <a:p>
            <a:pPr marL="514350" indent="-514350">
              <a:buFont typeface="+mj-lt"/>
              <a:buAutoNum type="arabicPeriod"/>
            </a:pPr>
            <a:r>
              <a:rPr lang="en-GB" sz="3600" dirty="0" smtClean="0">
                <a:solidFill>
                  <a:srgbClr val="002060"/>
                </a:solidFill>
              </a:rPr>
              <a:t>Did the ending satisfy you? Why or why not?</a:t>
            </a:r>
            <a:endParaRPr lang="en-GB" sz="3600" dirty="0">
              <a:solidFill>
                <a:srgbClr val="002060"/>
              </a:solidFill>
            </a:endParaRPr>
          </a:p>
        </p:txBody>
      </p:sp>
    </p:spTree>
    <p:extLst>
      <p:ext uri="{BB962C8B-B14F-4D97-AF65-F5344CB8AC3E}">
        <p14:creationId xmlns:p14="http://schemas.microsoft.com/office/powerpoint/2010/main" val="3018806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i.telegraph.co.uk/multimedia/archive/02082/AMonsterCalls2new_2082632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2226"/>
            <a:ext cx="12192001" cy="68910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668656" y="2533338"/>
            <a:ext cx="2523344" cy="1077218"/>
          </a:xfrm>
          <a:prstGeom prst="rect">
            <a:avLst/>
          </a:prstGeom>
          <a:solidFill>
            <a:schemeClr val="tx1"/>
          </a:solidFill>
          <a:ln>
            <a:solidFill>
              <a:schemeClr val="bg1"/>
            </a:solidFill>
          </a:ln>
        </p:spPr>
        <p:txBody>
          <a:bodyPr wrap="square" rtlCol="0">
            <a:spAutoFit/>
          </a:bodyPr>
          <a:lstStyle/>
          <a:p>
            <a:r>
              <a:rPr lang="en-GB" sz="3200" dirty="0" smtClean="0">
                <a:solidFill>
                  <a:srgbClr val="FF0000"/>
                </a:solidFill>
              </a:rPr>
              <a:t>‘giant hands’ (P.20)</a:t>
            </a:r>
            <a:endParaRPr lang="en-GB" sz="3200" dirty="0">
              <a:solidFill>
                <a:srgbClr val="FF0000"/>
              </a:solidFill>
            </a:endParaRPr>
          </a:p>
        </p:txBody>
      </p:sp>
      <p:cxnSp>
        <p:nvCxnSpPr>
          <p:cNvPr id="4" name="Straight Arrow Connector 3"/>
          <p:cNvCxnSpPr/>
          <p:nvPr/>
        </p:nvCxnSpPr>
        <p:spPr>
          <a:xfrm flipH="1" flipV="1">
            <a:off x="9668657" y="1903752"/>
            <a:ext cx="269823" cy="62958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321682" y="0"/>
            <a:ext cx="4042829" cy="1569660"/>
          </a:xfrm>
          <a:prstGeom prst="rect">
            <a:avLst/>
          </a:prstGeom>
          <a:solidFill>
            <a:schemeClr val="tx1"/>
          </a:solidFill>
          <a:ln>
            <a:solidFill>
              <a:schemeClr val="bg1"/>
            </a:solidFill>
          </a:ln>
        </p:spPr>
        <p:txBody>
          <a:bodyPr wrap="square">
            <a:spAutoFit/>
          </a:bodyPr>
          <a:lstStyle/>
          <a:p>
            <a:r>
              <a:rPr lang="en-GB" sz="3200" i="1" dirty="0">
                <a:solidFill>
                  <a:srgbClr val="FF0000"/>
                </a:solidFill>
              </a:rPr>
              <a:t>Other branches twisted around one </a:t>
            </a:r>
            <a:r>
              <a:rPr lang="en-GB" sz="3200" i="1" dirty="0" smtClean="0">
                <a:solidFill>
                  <a:srgbClr val="FF0000"/>
                </a:solidFill>
              </a:rPr>
              <a:t>another’ (P.20)</a:t>
            </a:r>
            <a:endParaRPr lang="en-GB" sz="3200" dirty="0">
              <a:solidFill>
                <a:srgbClr val="FF0000"/>
              </a:solidFill>
            </a:endParaRPr>
          </a:p>
        </p:txBody>
      </p:sp>
      <p:cxnSp>
        <p:nvCxnSpPr>
          <p:cNvPr id="10" name="Straight Arrow Connector 9"/>
          <p:cNvCxnSpPr/>
          <p:nvPr/>
        </p:nvCxnSpPr>
        <p:spPr>
          <a:xfrm flipH="1">
            <a:off x="2994526" y="320137"/>
            <a:ext cx="1327157" cy="32444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64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7326</TotalTime>
  <Words>9726</Words>
  <Application>Microsoft Office PowerPoint</Application>
  <PresentationFormat>Widescreen</PresentationFormat>
  <Paragraphs>760</Paragraphs>
  <Slides>85</Slides>
  <Notes>59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85</vt:i4>
      </vt:variant>
    </vt:vector>
  </HeadingPairs>
  <TitlesOfParts>
    <vt:vector size="90" baseType="lpstr">
      <vt:lpstr>Arial</vt:lpstr>
      <vt:lpstr>Calibri</vt:lpstr>
      <vt:lpstr>Corbel</vt:lpstr>
      <vt:lpstr>Wingdings</vt:lpstr>
      <vt:lpstr>Office Theme</vt:lpstr>
      <vt:lpstr>Today’s title is ‘The Monster showed up just after midnight.’</vt:lpstr>
      <vt:lpstr>Context</vt:lpstr>
      <vt:lpstr>This term you will…</vt:lpstr>
      <vt:lpstr>With the person next to you, make a list of as many answers to the following question as you can think of…</vt:lpstr>
      <vt:lpstr>PowerPoint Presentation</vt:lpstr>
      <vt:lpstr>The monster: First impressions</vt:lpstr>
      <vt:lpstr>Verbs to describe</vt:lpstr>
      <vt:lpstr>PowerPoint Presentation</vt:lpstr>
      <vt:lpstr>PowerPoint Presentation</vt:lpstr>
      <vt:lpstr>PowerPoint Presentation</vt:lpstr>
      <vt:lpstr>The word ‘said’ is boring. You can use much better words in your own work to describe what someone says. Look at the following words. Pick FIVE that you could use in a future writing activity. If you want to challenge yourself, pick EIGHT.</vt:lpstr>
      <vt:lpstr>We are now going to read the next three chapters of the book, starting from page 24.</vt:lpstr>
      <vt:lpstr>The Little Talk?</vt:lpstr>
      <vt:lpstr>PowerPoint Presentation</vt:lpstr>
      <vt:lpstr>PowerPoint Presentation</vt:lpstr>
      <vt:lpstr>Think of the word ‘monster’. Mindmap everything you think of when you think of a monster.</vt:lpstr>
      <vt:lpstr>Today we are going to read the chapter called Three Stories (Page 45)</vt:lpstr>
      <vt:lpstr>PEE</vt:lpstr>
      <vt:lpstr>PowerPoint Presentation</vt:lpstr>
      <vt:lpstr>Self Assessment </vt:lpstr>
      <vt:lpstr>PowerPoint Presentation</vt:lpstr>
      <vt:lpstr>Today we will read two chapters…</vt:lpstr>
      <vt:lpstr>Character Study</vt:lpstr>
      <vt:lpstr>PowerPoint Presentation</vt:lpstr>
      <vt:lpstr>Final task - Predictions</vt:lpstr>
      <vt:lpstr>PowerPoint Presentation</vt:lpstr>
      <vt:lpstr>Before we begin today’s reading, you will learn about ‘symbolism’. Write the below definition into your book.</vt:lpstr>
      <vt:lpstr>Real examples</vt:lpstr>
      <vt:lpstr>Example</vt:lpstr>
      <vt:lpstr>PowerPoint Presentation</vt:lpstr>
      <vt:lpstr>You are now going to complete four different types of tasks that will test your understanding of the First Tale.</vt:lpstr>
      <vt:lpstr>Final Task - Symbolism</vt:lpstr>
      <vt:lpstr>PowerPoint Presentation</vt:lpstr>
      <vt:lpstr>PowerPoint Presentation</vt:lpstr>
      <vt:lpstr>PowerPoint Presentation</vt:lpstr>
      <vt:lpstr>1. New Speaker = New Line.  When the speaker changes, skip to the next line, and indent. </vt:lpstr>
      <vt:lpstr>2. P before Q. Punctuation marks always come before quotation marks. </vt:lpstr>
      <vt:lpstr>3. ‘Speech’ within “speech”. Two marks for speech; one mark for speech within speech. </vt:lpstr>
      <vt:lpstr>4. Break it up. Use action in between dialogue to add interest and to indicate who is speaking. </vt:lpstr>
      <vt:lpstr>PowerPoint Presentation</vt:lpstr>
      <vt:lpstr>PowerPoint Presentation</vt:lpstr>
      <vt:lpstr>PowerPoint Presentation</vt:lpstr>
      <vt:lpstr>PowerPoint Presentation</vt:lpstr>
      <vt:lpstr>PowerPoint Presentation</vt:lpstr>
      <vt:lpstr>What is a character flaw?</vt:lpstr>
      <vt:lpstr>It takes a strong individual to identify their own faults. Have a look at these examples and see if any of them could describe you.</vt:lpstr>
      <vt:lpstr>Title: Character Flaws Continued  Did you have a think or ask anyone about your flaws?  Write down what you’ve found out…  (Discuss in2mins)    </vt:lpstr>
      <vt:lpstr>Examples of Tragic Flaws from Famous Literature? </vt:lpstr>
      <vt:lpstr>Major and Minor flaws</vt:lpstr>
      <vt:lpstr>Today we are going to read three chapters.</vt:lpstr>
      <vt:lpstr>Task 1</vt:lpstr>
      <vt:lpstr>PowerPoint Presentation</vt:lpstr>
      <vt:lpstr>PowerPoint Presentation</vt:lpstr>
      <vt:lpstr>Continuing from last lesson, why do you think that authors make their characters flawed?</vt:lpstr>
      <vt:lpstr>PowerPoint Presentation</vt:lpstr>
      <vt:lpstr>You are now going to complete four different types of tasks that will test your understanding of the Second Tale.</vt:lpstr>
      <vt:lpstr>Final Task</vt:lpstr>
      <vt:lpstr>PowerPoint Presentation</vt:lpstr>
      <vt:lpstr>PowerPoint Presentation</vt:lpstr>
      <vt:lpstr>PowerPoint Presentation</vt:lpstr>
      <vt:lpstr>We will now complete the next two chapters.</vt:lpstr>
      <vt:lpstr>Final Tasks – Quote Hunt</vt:lpstr>
      <vt:lpstr>PowerPoint Presentation</vt:lpstr>
      <vt:lpstr>PowerPoint Presentation</vt:lpstr>
      <vt:lpstr>PowerPoint Presentation</vt:lpstr>
      <vt:lpstr>Write a persuasive speech stating whether you agree or disagree with ONE of these statement. Write your chosen statement in to your book.</vt:lpstr>
      <vt:lpstr>Mark Scheme (out of 50)</vt:lpstr>
      <vt:lpstr>Now you know the mark scheme, you have 10 minutes to complete a 2nd draft. Try and get 50 marks!</vt:lpstr>
      <vt:lpstr>Plenary</vt:lpstr>
      <vt:lpstr>PowerPoint Presentation</vt:lpstr>
      <vt:lpstr>We will now read the chapter ‘The Third Tale’ P.175</vt:lpstr>
      <vt:lpstr>Quick Prediction…</vt:lpstr>
      <vt:lpstr>Testing your inference and understanding </vt:lpstr>
      <vt:lpstr>Plenary</vt:lpstr>
      <vt:lpstr>PowerPoint Presentation</vt:lpstr>
      <vt:lpstr>We are going to read the chapter called ‘A Note’</vt:lpstr>
      <vt:lpstr>Activity</vt:lpstr>
      <vt:lpstr>PowerPoint Presentation</vt:lpstr>
      <vt:lpstr>‘What’s the use of you?’</vt:lpstr>
      <vt:lpstr>The Fourth Tale</vt:lpstr>
      <vt:lpstr>Plenary</vt:lpstr>
      <vt:lpstr>PowerPoint Presentation</vt:lpstr>
      <vt:lpstr>PowerPoint Presentation</vt:lpstr>
      <vt:lpstr>A Monster Calls Summary Questions</vt:lpstr>
      <vt:lpstr>Exit Slip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McGuinness</dc:creator>
  <cp:lastModifiedBy>Pankhurst K</cp:lastModifiedBy>
  <cp:revision>125</cp:revision>
  <dcterms:created xsi:type="dcterms:W3CDTF">2015-08-12T15:29:03Z</dcterms:created>
  <dcterms:modified xsi:type="dcterms:W3CDTF">2020-09-17T07:15:04Z</dcterms:modified>
</cp:coreProperties>
</file>