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8" r:id="rId4"/>
    <p:sldId id="269" r:id="rId5"/>
    <p:sldId id="259" r:id="rId6"/>
    <p:sldId id="257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FC147-C118-4E6F-A4E4-BD080BA31401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4CB41-479E-4600-BE2C-9BA99FAB39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106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4CB41-479E-4600-BE2C-9BA99FAB39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7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9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2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8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5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0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0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52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73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8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9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3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DF239-7642-4882-9D91-0C688F7316FE}" type="datetimeFigureOut">
              <a:rPr lang="en-GB" smtClean="0"/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7A312-0896-490B-9317-26016C398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docid=thfPhVUuCnMnzM&amp;tbnid=qjKpZ5dhUwTGMM:&amp;ved=0CAUQjRw&amp;url=http://gatewaychurchswindon.org.uk/2012/05/1-timothy-series-passing-the-baton/hand-passing-baton-motion-blur/&amp;ei=2lxDUbnNLKK30QWn9YGgAg&amp;bvm=bv.43828540,d.ZG4&amp;psig=AFQjCNHugL2rilacX7xO5Upohzlz1hFZKQ&amp;ust=136345557722821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X-LKWBpFUcvfNM&amp;tbnid=Lv4PJ-Qw8ds1MM:&amp;ved=0CAUQjRw&amp;url=http://scienceprogress.org/2008/09/the-end-of-impairment/&amp;ei=KF9DUauTOuLW0QW10IDoDA&amp;bvm=bv.43828540,d.ZG4&amp;psig=AFQjCNGvWdVrHS6xMM-JGy-tsX6tqcze2w&amp;ust=136345616719967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docid=sVUl7ubzOUVKDM&amp;tbnid=oRUaa2G_lVhOmM:&amp;ved=0CAUQjRw&amp;url=http://www.frankensteinthemusical.com/presskit/index.html&amp;ei=BFxDUZyaMoOi0QW7v4H4DQ&amp;bvm=bv.43828540,d.ZG4&amp;psig=AFQjCNGbKeKaMQsi0avM7RCZJaOJXRRmpg&amp;ust=13634553614054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docid=9pTmR8SdtRJgXM&amp;tbnid=eOBX5z78nsKOOM:&amp;ved=0CAUQjRw&amp;url=http://www.nancygoodmanlawrence.com/NancyGoodmanLawrence.com/Concentric_Narrative_in_Blue.html&amp;ei=tVtDUduZMJGY0AXmq4HIAQ&amp;bvm=bv.43828540,d.ZG4&amp;psig=AFQjCNH2KhqfX1P2Mamu82th8lNlyCh6OA&amp;ust=136345527641725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Chapters 5-9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05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Passing back the baton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1"/>
            <a:ext cx="7920880" cy="223224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The narrative ‘baton’ has been passed back to Victor: how will he respond?</a:t>
            </a:r>
          </a:p>
          <a:p>
            <a:r>
              <a:rPr lang="en-GB" dirty="0" smtClean="0"/>
              <a:t>Ultimately, we know he will fail… what’s Shelley suggesting about communication then?</a:t>
            </a:r>
            <a:endParaRPr lang="en-GB" dirty="0"/>
          </a:p>
        </p:txBody>
      </p:sp>
      <p:pic>
        <p:nvPicPr>
          <p:cNvPr id="3074" name="Picture 2" descr="http://gatewaychurchswindon.org.uk/wp-content/uploads/2012/05/day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79" y="3861048"/>
            <a:ext cx="38905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5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Creature’s request and Victor’s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Engages with </a:t>
            </a:r>
            <a:r>
              <a:rPr lang="en-GB" b="1" dirty="0" smtClean="0"/>
              <a:t>necessity of companionship</a:t>
            </a:r>
            <a:r>
              <a:rPr lang="en-GB" dirty="0" smtClean="0"/>
              <a:t>; he has realised men and women aren’t in ‘fixed spheres’; co-operation doesn’t work. He is seeking an ‘interchange of sympathies’ (p147)</a:t>
            </a:r>
          </a:p>
          <a:p>
            <a:r>
              <a:rPr lang="en-GB" dirty="0" smtClean="0"/>
              <a:t>This is counteracted with </a:t>
            </a:r>
            <a:r>
              <a:rPr lang="en-GB" b="1" dirty="0" smtClean="0"/>
              <a:t>the rage of Victor</a:t>
            </a:r>
            <a:r>
              <a:rPr lang="en-GB" dirty="0" smtClean="0"/>
              <a:t>: ‘you shall never make me base in my own eyes’</a:t>
            </a:r>
          </a:p>
          <a:p>
            <a:r>
              <a:rPr lang="en-GB" dirty="0" smtClean="0"/>
              <a:t>Argument between them highlights a </a:t>
            </a:r>
            <a:r>
              <a:rPr lang="en-GB" b="1" dirty="0" smtClean="0"/>
              <a:t>fundamental lack of understanding </a:t>
            </a:r>
            <a:r>
              <a:rPr lang="en-GB" dirty="0" smtClean="0"/>
              <a:t>on Victor’s part; irony of Victor’s assertion of him as a ‘fiend’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7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/>
          <a:lstStyle/>
          <a:p>
            <a:r>
              <a:rPr lang="en-GB" dirty="0" smtClean="0"/>
              <a:t>Exile makes a monster?</a:t>
            </a:r>
          </a:p>
          <a:p>
            <a:r>
              <a:rPr lang="en-GB" dirty="0" smtClean="0"/>
              <a:t>Lack of value makes a monster?</a:t>
            </a:r>
          </a:p>
          <a:p>
            <a:r>
              <a:rPr lang="en-GB" dirty="0" smtClean="0"/>
              <a:t>‘If I cannot inspire love, I will inspire fear.’</a:t>
            </a:r>
          </a:p>
          <a:p>
            <a:r>
              <a:rPr lang="en-GB" dirty="0" smtClean="0"/>
              <a:t>Should Victor go ahead with creation? Why do you think he agrees?</a:t>
            </a:r>
            <a:endParaRPr lang="en-GB" dirty="0"/>
          </a:p>
        </p:txBody>
      </p:sp>
      <p:pic>
        <p:nvPicPr>
          <p:cNvPr id="6146" name="Picture 2" descr="http://scienceprogress.org/wp-content/uploads/2008/09/question_59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68507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4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Re-cap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 ‘what a strange nature is knowledge! It clings to the mind, when it has seized on it, like Lichen on the rock.’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What negative things has the creature learnt about society by the end of Chapter 4?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4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AO3 – USEFUL CONTEXTUAL INFORMATION ON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EPISTEMOLOGY </a:t>
            </a:r>
            <a:r>
              <a:rPr lang="en-GB" dirty="0"/>
              <a:t>(introduced in 1800s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/>
              <a:t>OTHER FORMS OF KNOWLEDGE</a:t>
            </a:r>
          </a:p>
          <a:p>
            <a:pPr marL="514350" indent="-514350">
              <a:buAutoNum type="arabicPeriod"/>
            </a:pPr>
            <a:r>
              <a:rPr lang="en-GB" dirty="0" smtClean="0"/>
              <a:t>EMPIRICISM</a:t>
            </a:r>
          </a:p>
          <a:p>
            <a:pPr marL="514350" indent="-514350">
              <a:buAutoNum type="arabicPeriod"/>
            </a:pPr>
            <a:r>
              <a:rPr lang="en-GB" dirty="0" smtClean="0"/>
              <a:t>JEAN JACQUES ROUSSEAU</a:t>
            </a:r>
          </a:p>
          <a:p>
            <a:pPr marL="514350" indent="-514350">
              <a:buAutoNum type="arabicPeriod"/>
            </a:pPr>
            <a:r>
              <a:rPr lang="en-GB" dirty="0" smtClean="0"/>
              <a:t>JOHN LOCKE</a:t>
            </a:r>
          </a:p>
          <a:p>
            <a:pPr marL="514350" indent="-514350">
              <a:buAutoNum type="arabicPeriod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Using the handout, what connections can you make between the contextual information and the creature’s journey thus far?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64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inter-texts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Research the 4 texts that influence the creature:</a:t>
            </a:r>
          </a:p>
          <a:p>
            <a:pPr marL="514350" indent="-514350">
              <a:buAutoNum type="arabicPeriod"/>
            </a:pPr>
            <a:r>
              <a:rPr lang="en-GB" dirty="0" err="1" smtClean="0"/>
              <a:t>Volney’s</a:t>
            </a:r>
            <a:r>
              <a:rPr lang="en-GB" dirty="0" smtClean="0"/>
              <a:t> </a:t>
            </a:r>
            <a:r>
              <a:rPr lang="en-GB" i="1" dirty="0" smtClean="0"/>
              <a:t>The Ruins of Empire</a:t>
            </a:r>
          </a:p>
          <a:p>
            <a:pPr marL="514350" indent="-514350">
              <a:buAutoNum type="arabicPeriod"/>
            </a:pPr>
            <a:r>
              <a:rPr lang="en-GB" dirty="0" smtClean="0"/>
              <a:t>Goethe’s </a:t>
            </a:r>
            <a:r>
              <a:rPr lang="en-GB" i="1" dirty="0" smtClean="0"/>
              <a:t>The Sorrows of </a:t>
            </a:r>
            <a:r>
              <a:rPr lang="en-GB" i="1" dirty="0" err="1" smtClean="0"/>
              <a:t>Werther</a:t>
            </a:r>
            <a:endParaRPr lang="en-GB" i="1" dirty="0" smtClean="0"/>
          </a:p>
          <a:p>
            <a:pPr marL="514350" indent="-514350">
              <a:buAutoNum type="arabicPeriod"/>
            </a:pPr>
            <a:r>
              <a:rPr lang="en-GB" dirty="0" smtClean="0"/>
              <a:t>Plutarch’s </a:t>
            </a:r>
            <a:r>
              <a:rPr lang="en-GB" i="1" dirty="0" smtClean="0"/>
              <a:t>Lives</a:t>
            </a:r>
          </a:p>
          <a:p>
            <a:pPr marL="514350" indent="-514350">
              <a:buAutoNum type="arabicPeriod"/>
            </a:pPr>
            <a:r>
              <a:rPr lang="en-GB" dirty="0" smtClean="0"/>
              <a:t>Milton’s </a:t>
            </a:r>
            <a:r>
              <a:rPr lang="en-GB" i="1" dirty="0" smtClean="0"/>
              <a:t>Paradise Lost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Question: What </a:t>
            </a:r>
            <a:r>
              <a:rPr lang="en-GB" dirty="0"/>
              <a:t>is the significance of the texts the creature learns from? How does he react to them and why might Shelley have chosen them?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6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Re-cap – De </a:t>
            </a:r>
            <a:r>
              <a:rPr lang="en-GB" dirty="0" err="1" smtClean="0"/>
              <a:t>Lacey</a:t>
            </a:r>
            <a:r>
              <a:rPr lang="en-GB" dirty="0" smtClean="0"/>
              <a:t>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De </a:t>
            </a:r>
            <a:r>
              <a:rPr lang="en-GB" dirty="0" err="1"/>
              <a:t>Lacey</a:t>
            </a:r>
            <a:r>
              <a:rPr lang="en-GB" dirty="0"/>
              <a:t> </a:t>
            </a:r>
            <a:r>
              <a:rPr lang="en-GB" dirty="0" smtClean="0"/>
              <a:t>family - similarity </a:t>
            </a:r>
            <a:r>
              <a:rPr lang="en-GB" dirty="0"/>
              <a:t>and difference to the Frankenstein family, as well as what each family member might </a:t>
            </a:r>
            <a:r>
              <a:rPr lang="en-GB" dirty="0" smtClean="0"/>
              <a:t>represent?</a:t>
            </a:r>
            <a:endParaRPr lang="en-GB" dirty="0"/>
          </a:p>
          <a:p>
            <a:pPr lvl="0"/>
            <a:r>
              <a:rPr lang="en-GB" dirty="0"/>
              <a:t>Look at again at </a:t>
            </a:r>
            <a:r>
              <a:rPr lang="en-GB" dirty="0" err="1"/>
              <a:t>Safie’s</a:t>
            </a:r>
            <a:r>
              <a:rPr lang="en-GB" dirty="0"/>
              <a:t> story in Chapter 6. </a:t>
            </a:r>
            <a:r>
              <a:rPr lang="en-GB" dirty="0" smtClean="0"/>
              <a:t>Aspects </a:t>
            </a:r>
            <a:r>
              <a:rPr lang="en-GB" dirty="0"/>
              <a:t>of her story that strike you as </a:t>
            </a:r>
            <a:r>
              <a:rPr lang="en-GB" dirty="0" smtClean="0"/>
              <a:t>significant?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3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How does Shelley convey the importance of the books? </a:t>
            </a:r>
            <a:endParaRPr lang="en-US" dirty="0" smtClean="0"/>
          </a:p>
          <a:p>
            <a:pPr lvl="0"/>
            <a:r>
              <a:rPr lang="en-US" dirty="0" smtClean="0"/>
              <a:t>Find </a:t>
            </a:r>
            <a:r>
              <a:rPr lang="en-US" dirty="0"/>
              <a:t>evidence in the chapter of both </a:t>
            </a:r>
            <a:r>
              <a:rPr lang="en-US" u="sng" dirty="0"/>
              <a:t>nature</a:t>
            </a:r>
            <a:r>
              <a:rPr lang="en-US" dirty="0"/>
              <a:t> and </a:t>
            </a:r>
            <a:r>
              <a:rPr lang="en-US" u="sng" dirty="0"/>
              <a:t>nurture</a:t>
            </a:r>
            <a:r>
              <a:rPr lang="en-US" dirty="0"/>
              <a:t> shaping the creature’s personality and values.</a:t>
            </a:r>
            <a:endParaRPr lang="en-GB" dirty="0"/>
          </a:p>
          <a:p>
            <a:pPr lvl="0"/>
            <a:r>
              <a:rPr lang="en-US" dirty="0"/>
              <a:t>How does Shelley show the creature’s </a:t>
            </a:r>
            <a:r>
              <a:rPr lang="en-US" u="sng" dirty="0"/>
              <a:t>otherness</a:t>
            </a:r>
            <a:r>
              <a:rPr lang="en-US" dirty="0"/>
              <a:t> (difference) in this chapter?</a:t>
            </a:r>
            <a:endParaRPr lang="en-GB" dirty="0"/>
          </a:p>
          <a:p>
            <a:pPr lvl="0"/>
            <a:r>
              <a:rPr lang="en-US" dirty="0"/>
              <a:t>What does the creature want?</a:t>
            </a:r>
            <a:endParaRPr lang="en-GB" dirty="0"/>
          </a:p>
          <a:p>
            <a:r>
              <a:rPr lang="en-US" dirty="0"/>
              <a:t>What is the significance and effect of the creature’s dialogue with de </a:t>
            </a:r>
            <a:r>
              <a:rPr lang="en-US" dirty="0" smtClean="0"/>
              <a:t>Lacey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8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The creature is still hopeful at the beginning of the chapter.  Should he be?</a:t>
            </a:r>
            <a:endParaRPr lang="en-GB" dirty="0"/>
          </a:p>
          <a:p>
            <a:pPr lvl="0"/>
            <a:r>
              <a:rPr lang="en-US" dirty="0"/>
              <a:t>How does Shelley convey the monstrous nature of the creature in this chapter?</a:t>
            </a:r>
            <a:endParaRPr lang="en-GB" dirty="0"/>
          </a:p>
          <a:p>
            <a:pPr lvl="0"/>
            <a:r>
              <a:rPr lang="en-US" dirty="0"/>
              <a:t>What is significant about the burning of the cottage?</a:t>
            </a:r>
            <a:endParaRPr lang="en-GB" dirty="0"/>
          </a:p>
          <a:p>
            <a:pPr lvl="0"/>
            <a:r>
              <a:rPr lang="en-US" dirty="0"/>
              <a:t>How are the descriptions of nature symbolic in this and the previous chapter?</a:t>
            </a:r>
            <a:endParaRPr lang="en-GB" dirty="0"/>
          </a:p>
          <a:p>
            <a:pPr lvl="0"/>
            <a:r>
              <a:rPr lang="en-US" dirty="0"/>
              <a:t>Why does the creature kill William and incriminate Justine?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0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9 - outside or inside?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en-GB" dirty="0" smtClean="0"/>
              <a:t>Chapter 9 (last of volume 2) signifies the end of creature’s narrative and Victor’s response.</a:t>
            </a:r>
          </a:p>
          <a:p>
            <a:r>
              <a:rPr lang="en-GB" dirty="0" smtClean="0"/>
              <a:t>Arguably we have travelled through the centre of the narrative and out to the other side.</a:t>
            </a:r>
            <a:endParaRPr lang="en-GB" dirty="0"/>
          </a:p>
        </p:txBody>
      </p:sp>
      <p:sp>
        <p:nvSpPr>
          <p:cNvPr id="4" name="AutoShape 2" descr="data:image/jpeg;base64,/9j/4AAQSkZJRgABAQAAAQABAAD/2wCEAAkGBhQSERUUExQWFRUWGBoaGBcYGRwaFxgYGhocGhwXFxgYHCYfGB0jHBwXHy8gIycpLCwsFx4xNTAqNSYrLCkBCQoKDgwOGg8PGikkHyQuLCwvKiwuKiwsLDQsLCwsLCwsLCwqLCwsLCwsLCwsLCwpLCwsLCwsLCwsLCwsLCwsLP/AABEIAPsAyQMBIgACEQEDEQH/xAAbAAACAwEBAQAAAAAAAAAAAAAEBQIDBgEAB//EAE4QAAECAwMFCwcKBAYCAgMAAAECEQADIQQSMQUGQVFhEyIyUnGBkZKh0dIVFkJTorHwBxQjQ2JygsHh4hczY5MkVHOywtODo0TxNLPD/8QAGgEAAwEBAQEAAAAAAAAAAAAAAQIDAAQFBv/EADkRAAEDAQUEBwYGAgMAAAAAAAEAAgMRBBIhMVETQZHwBRQiYZKh0RUyQlKBsSMzQ1Nx4aLBJHLx/9oADAMBAAIRAxEAPwDFIzetLcD2k+KOpzctL/y3/EjxQePlMkv/AC5rvqR4ovkfKDLNRLmOC3oY9OyPYbJG7AHngvIJtAzbzxS+dmtaEtels+i8j8lRDzctDUlt+JPijRKz2lzFhO5rSUguTd0Jwxpp6YETn/L9Uv2e+GbQ5oOfLuHPFKzmxaGG8x+0nxR7zdn+r9pPih1aM/EAfy171L+hr74F/iHJN1pUwXn0p9GBfaDQo1mOIHPFAjN20cT20+KO+bNo4ntp74YfxClpIO5TKbUxcjP1C6iUsO+lL7fd2wwoTQJS+UCpHPFKRmxaD6CeunvixGZ1qUopShJVqvp97wz89UMVbmujaUua4R2R8oMkKdcmYoajd08pjP7KMb5HHEc8Uv8AMS3P/JHXR4o8cxrd6kddHihqflIsh/8AjTBzp748n5SLL/lpvSjvjn2pXXTnkpX5i271Hto8Ud8xLd6n/wBiPFDuT8odjL3pExDDTdLnVQ++OL+UiyBv8PMPJc7axtq7RaiRpzEtp+o9tHijpzDtnqR/cR4oefxOsf8Alpo6n5Ljh+Umxn6id7Lf7oG1dotRJBmJbPU/+yX4o55h231Xty/FD6z5/wBjUQncJlfut/vgpWeFmP1E0/H34cOe7IJC5rcCVlDmJbfU+2jxQPaM0rVLICpWOG+Qacyo2yM85GiTPb7xH/OBrdnZKKhdlzaa989cQ6jSKMDycQpSTADs5rH+bNo9WesnxR45r2j1ftJ8UaG0Z4y0Aky5hGwJf3xTJz9krB+jmjDFKdv2oYlodd3qIkmIvAYc96SjNe0er9pPijyc1bTjudMOGjxQ8895PEmD8KfFEl5/yClIuTafZR4oxomEkunPFITm3aPV+0jxQN5tWj1ausnxRojn3I4szqo8cM/LUvir6ifHCuc0Ih83y88Vik5gzHLyZhY8ZOPwDBcvNCdLvESVCoJ36aEEtp1v0RtpuVFVwqX9/f2RTaMsqIIIDHEO2vCm2PFbZ5x7teIXvu6Ug3xs4H1WYGblpvle5G8QXdSfSBBPC5TAwzMnD6o9ZPfGrVl5eofHNti3ztufUoL61H3EM8WENp1PEKftSzfts4H1WUmZnz1UMo1DUUnC8/G1mA5GZi13bstW9w3yRidLnXGwGdRJpKAGq8SO0PFYy0RwUBPO+BpiNkI+y2ouBx4px0tZgPy2eErOqzHnHGWeujZ9raInJzQnpAaXT76dP4tsPjnDM1DoHdsiUvL62wBw1d0UEFqrWp4hKelLMRTZs8JWfXm7O4Blhy3pJfFxW9sj03NKeuhlh2aikB211qaYxoRlgkuUAq0FzzUwizy3M1DSfim2JiC11N6vH+0fatmGUbPCVmF5jTqkobE/zE7SdOwxwZhziH3PGv8AMRhjr2GNSMsLOIBGna+P5xNOVVuAANnJWjtGNntNd/EeqPtaz/ts8JWUGY1od9zJOjfo0c+yLJ2YdqxMhQ/Eg+8mNYcqqGl2OGvTq+HgqdnaXAMpOn0v090EQWg68QselLMM42eErADNCdhuSvYjvmhO9Sr2I3FozjcAbkAzsym/4/GuBDnKcDLB/F7qe94bq1o1PEIe1bL+2zgfVZWTmpOSoKElT6Kp1Ed8XjJU8lhKLh6BQ59MP/OMv/L0a+WuG3sjtnykyiq7i9H1vsjGG2NIuk034hIekbG7F0TODvVIxkO0gH6FXWHfHvIlp9SvrDk1w986SfqxX7XL9nbHPOkmpl62321+LFNna/mPEJeu2L9pnB3qs7MyFOTjJUPxp746c3rR6iZ0iNpZZRtCEzKJd6Y4K101QZO3pDtX4fDZHM2S1XyC44d4XRt7LdB2LPP1Xzw5CtHqZnR8GOeQZ6gCJMzl5OWPoKbRsri1XLMdRctqiNkWAkJCkkirOxx1M8MZLSD7x8kNtZSPyW/5eq+f+b1oAbcpsNNztPqpvVjW2m03MavWh/JoE8up4iusO6CesnefJSdabJX8tv8Al6pPujxxa4enNI+uTjpT+6OHM0n65PV/dHqiRmq+fMTzuWYKwT3RTMFU8vdGmGYh9enqfuiYzGNPpxT7H74fbM1WEDqrJpLRclUaTzD/AK/sfviwZij1/sfug7ZmqOwdoskTWJyzGq8xB672P3Rw5jD13sfujbZmq2xdos0g1glo0AzJHrvY/dE/M/8Arex+6MZmapNg/RZ3droMEWAlRPIeUUJhurMuv872P3RbJzTKQQJ2OO80auFCOkYQQCnZE9pBIWcXMiUyiQeXlh+czS77qOp+6OTM0FGhnDqnxRhKzVDZPzossqbWKFrjVKzJPrk9U+KK1ZiK9cnqnxQ+2ZqhsX6LNog2RDdOZCvXI6D3xenNFY+sR2xtszVAwv0WRRiY4rDnP5RpDmLMr9LL9rujysx5hA+kl6eNs2bIO1ZqqCN2iLyFaAiyJJ1qHtGKE5ToUrBUHcKGLEvdI1V0aIKkZszUywgLlln0qapfVEF5sTWcqR0q8Mc12OpNVQukwoFKUqWsb074YgFjygGvPEp8kqTrUHbEhV0YF6pPfyiIeak04lHSaezF8vN+enCYnpU/I93lid0A5p7ziMkptFqK2vY0AOD6n0PAjnbD1Wa83SpHSrwxX5qTOOj2u6Kkt3KF16znnPlXVJ6E+KJec+Vf6PQjxRrjYJIU1wcla88Qm2SUk1lpu9oGOuI0ByXYXtGYWUGdGVtUnoR4o4c6srcWT0I8UaFKpN7+XeGsHocO47YuIkt/LT2mKCPuSG0MCy6s7cqsXTKZq71PjgIfKPlD+l1B4o2UyTKIa4G+NMLpuR7NoloEMIhvSG0t3BZ/+JOUBiJPU7lR7+JVv4snqfvjZnJFjP1UlIFXbVpJLUgKbkqzK4MlCU8ZmUfupNUjaquyJUaTShVy5obeWdR8o+UDgiTtN1hzkraLf4j2xOIlKOpKGHWUv/jGrs+TLGQAbPLLYOCact6JLyRYgSPm8s8x/JUG6NCp7RpxJWHn/KNb1neiWgagPzvPEBn1bdKZR5Ss/wD9Y2qslWL/AC8scx8UCzsi2U4SZY6X98OIwdxSumjHesmc97X6qz9B/wCyIpz2towRJHIVDoabGp8g2f1ae3vjycgWf1Se3vh9iEnWWaLOSvlEygk/VkaiH7Sq92wUPlHtehMpJ2ovDrJW/sw6GQrPplp7e+CrPmzZi/0aTqLHvhXRNCZs7XGgQsvP9V0EmVVnopnbDGnPHR8oO2V0K74Pk5vWRAYyUljibwccXhl/1gcZtWVLvISoHCq7yNbsplDbjsMIHNPwpDFQ4vPP0VQ+UD/S9rvjoz9/0uk98HIzZsShSzpOoiZMrr9LXF3mTYzQWdN4h33aZdGv0q9kAvYPhTCAnKQ8/RLfP3ZK6T3xI5+A6JXWgqbmVZKDcGOk7rMZtY3z9kUnMqxD0Vcl9XTiYILD8J5+qUxEfqKsZ+AejK60d8/hxZXWjvmPYz6Mwf8AkP5xA5kWN2G6c66cuENRmiW6f3D5KXn6D6Mrrx7z2+zK68eOYtjSkElZJx3+9HO3vivzRsmpf9yMA05BYtIzkPkqvKiuKnt746cpq4qe3vhaLDbP8sezviKrJbBjZ+0eKOPrEOh4FfQ+zZvmb4mpn5RPFTHfKR4qYVSrPazhZ3q2Ix51csdFmtj3RZw7szh/98brEOh4Fb2ZN8zPEE08qK4qe2PKywQKgdvYIUKk2sBzKSAA9SkU18OOGz2oEFUtI1AkBn08LFvjGB1iE4AFMOjZBi5zaf8AYJmLaokKUAWwToTt2q26NGs3KyqrQB298KlWa1hiUS6s2+FXwwVsitSbSA92X082F7XBE8OhWNglPxs8QTnyqrUO3vjhymrUO3vhHu8/iy+YudeD/HRDBNnKQN2UHIBuJpjxn2dOh4U2mHIA1Sv6PfGAXubTuNUR5TUXLAgcIgUSNZLtzYxCTloKO9QV7QhQHMVMD0xXZ5yppKZMsKEsOrQkAPT7SjUADoEUjKlpmHeSSkO16asIAfSUy7x7BCjbuyaPNczjA058Tmm9mXNUHUkSzoSoYhsXQSByGL5KJyw4CLtReejijUNCdohNabNbpB33zdd6txJUlm+2UkK5wMIrm5wzEjfWaZeppQUECh34UztgCEvGuzgXqVH8eiW9CTRNJlsmI4SG5X7DgY4MrHijpMU5OzrkzTcvbmvTKWOWgQr/AIEiCbTk4KQooO/LlLNc+4Q4KeX3xmWgDCVtP4VOrh3uHj6rhyuT6I6THDlX7A6f0hLIs9rW92UC2NQ/QVA6R0xb8ytvqB0jx1h+sQaHzXSejJgaFzPEEwVlAveSltYeh24Y7YmjK6tRH4jCxNjthws7848UQEq0hQCpBBNOfRpg9YgOGPmpnoyZuILfEE48rnUemO+V9h6f0hK1p/y5O0PHVC0jGzKZn5o3WYMsfNH2XPn2fE31TrysNSumI+UxqPTCZZtAxsyxR9OGL4YR0fOf8rM6FeGD1mAbz5pfZU53N4t9U48pDUemPeVBqPZCm5af8rN6qvDHL1o/ys3qq8MbrMOp80vsqb5W8W+q+gEnDXofuEC2iQWrdTUa+ylP1MFhJxpHSDr7I2wZouLrD9UDZ7GUAXmLXjTaSS1MatqiFmyWbwKlClaAg4uBiG0YbRDBz8NFVpmXElVScANaiWSOckCCIWNrQI7d7jSqBtCFTpjYIlly44UzFNATRIIPKU6oJn2ejEhjr2aq98Ts0q4kB3OknSo1KucuYsUoEYO2z3PC9WjriEzrTIcAcAhJ+TQpIAN1i4YaRpb8oU5XK5d1KFpKyNCALgrvy5NdQ1ucAYc2+23AAwvKe4mpcgEl20ABzza4xWU8ohDuby1F1Hjq1BqACnIzYCsZI2jsMGJ8l0QvfS+84K1dvEpIloBUWJDNe1lbnpej7HipGTlLrNLDiA4/eUMeQc5MQs1nCQVKN5amc4htF3SBj26YeZMyPMnJdwiWKGYs6hgNKjs7Y9CKGKAXn5rillkmNGFD2e1bkRdowugDC6cUkDRp5YhJlkg3UqWNbUbmB2Q4yFPuz5iJUohGCLRMQQ90b/GiXJoGBIBxxhrlfJqrTKMtc+cAqh3JkAjUSqhTrDVaFNucT2AlFiYB2ykIstpmy0nc1LSnBQ3xILKDsS4ZmLYQvtUn0VpUlmcEEYHUdcaawZOMmzCzbrNSQEATEXUrF1201DXUlmcA4Qom2K3ypEtEm0grVMInBaUqBC1Um3piSKJAJSwxphCC0ytFC3BPsYXGoOKTZQyeici6tKVbSMKnA49Gx8SYCSifZt9JUqZLBrLUq8oJoxlzDwtO9Vqoxw2+VMm2ZIG6kWRZ4KlKAlKLbaB8d6WjO2/Ji5S2mU0giqVDQpJFCO+KNdFaMDmsWyRYjJE5LyrLngLlKurFNQcVuqSWZuIdVNZf2e0CY6FslekCoO1J1PVsQ8fPrZk1ZUZsv6KaOdMwaEzBpFGCnca6Q+yfPTPlyrTLe+jfBL74KAKJiF66Pji6THmy2YwuGi9GG0bZtzfu7v6WsRIY0VTk2aohNsb6ga6+nlwMSkT74Ck1Cg4i0AmOjq0RxXEbRKDQpZPsK7wBULqjtZxVjTSAed9cVeQ13W3Rw+D0/wBsN5tnvJY6dOkaiK6DXmjlnWVJrjgW0EUPbDCzxjIJOsvyqlMrI8y8HUkskpFTQMaYCG1nQocIAsGDHk14YRalNdPTHbh0EwslmjfmmbapArhOIGBrXV+UR8qfY9/dFZfX7o5u+0fHPCCzNGSfrDt4WZVn/IAe5N14J8cD/wATLOfq53QnxxoETwlO/IGqodtrU6NYi2XOBJA0YnRyPrwPPHWXDRcwYN6yq/lSs967uNocP6KWoCePsjkn5RJU5SGkzgAolilOLMDRWAcnlAjVLtAAJJwx09ggVNoCTMUSaqujkQAG6xX0wlTVWa1tCaJBN+UeWlTfN55bYO+PD5SkkP8ANp7O2iHYysdgD0cs+oatIrh2PLKFrKUG8vegAldQCMSkGjBnc8mLw5laDQjFK2EkVGSX5JtvzueZhQZaUJEsBZq8xlrWGLcASh0xnDahMmLmlJZZVcYUCMAA2FGOGLQ9tk1cuwzFkNMmUDV3041AA0pRRtkJcnrlqTdusUgNTVGsbb96Uo2rsERtTzImQ91JD3ZSKrUdH2U6yfz5IOsmRZhtZtG6BEq6lKJAS6VhCWdYJF0XnLhy6mfGOzMjWkCzJlKUlCkLXNoCgKqpLgqG+YgfhxGMOzOotcw3UIDmjAJAJemCQAaRzSPMr+4KtNm3DNTtM9Ny+shKEh76yEpSNYDsOXtMZ6ZnQFVkSZ85zRZIlSzqIcXynbdgVKF22aidNQsyiTuMgByGF4LWCQndCGNeCKCrw3XZxZQJk6YmRV5bKBAqL6VO26KYuXBFHEPUMwSNiL+07iUHOynaQCV2aXdGI3eaksK4rlNo2RbJzhlvdnBVnWS30jKlEnQmcmg5FgGKkZ42dczf226E70LTJIKseEVJKRzAA40wi5coKllcoJnIWGqpKipyACkpSyqEkoqG1GNfLfeBCOwa7Ig86pnPyVLmp3OcgKTeSq6cCUlwUkfDEuKmKJVjJSUTVCZLWWSSSTLVViCcDUUFCx0UhVk6eqzGXLWf8LOoi9USVLLSylR+rJ3pSXukht6YcZZs27SVSWSFTAEsp7oUlQ3xKQbt0gjDTE3t+IZrMdd7Lv4WOyuldnWUqS91TKYlJOovqI98C5AmLlWq7MTuaLVvkuwuzE4kJxAUh9TtSNHbbEsSAszTNmyF7nNUWvDApdhoL4132pgEGUrCgoKpd4zgpK0KLkhYIIfW+B5Y7R/yIe9ScdjJ3FMZ+cAsM6ZKnpWUKIVLKWUACbq0FyGAVUawuJ/xLsoxTNH4U9u/2RfbSJtiNrSFCbKM5KSQKKRLLkioL0oX4IMFJtYVKllhvkJJoMSBQ8rvtcYOW5YpLvYcMVeaO/8AiD6oSzfKJZFKATujk6UpGNA+/wCSKZuf1mlqUold0t6IO+AYnhYEXecQ2koTWiSrSogMBrFKjUdLvg0WLloYKuIuoWkkqAcgm4t3FQApydYij5ABgkjiFaO38hKU/KNYwpiqY7j0P3RcM+pBTRwp9KSoNyguOiHkyRLuuZUtzhvElhrNMf0EQTYkYlEureik02UxNBzExPaHesI27kvl53ySHIVXBk/H5R7zks+tXQYbqsUoBtzllX3U4nmoPyEVeQ0akf20d0OJBRAx44JJNQoK3yVAEljUgsWdw45+yrQchV1ISkkklnYljV6ctG1mB0WZXFPRFpsyh6JgF5TXGoZQvEhiLruFEJONSXLqOkkawIpkSlkJ0lbrADqLFSibwBASC4o59IbQaLOrinogew2de5IoeCPdCEurmrNDA04c4r1qlhKUrvPvt5vd+w0gXiFOXF4vwiG0wuy7M/w0xJUCVhtp3Tesk6RXByAS4qWDdVnVxTAeVrMbiXSf5ssl9QWlR6QmIujze4rojlFBG0K7OxhZbKg4KnrVvqhpaCA+gh1Rn7BkpInC6kgrKUlAIYVHBBokl9bdsPM75gV8zQafQrWxq26LSnWHok9sAZGWlE6WQL11QN1JDk6EuSwJVTnePQiFIarznmstE7yLl+0zJ86XOQEIkzDLvBThRqQACl2uh8aXgKvSedNoeQmWDS0TghX+mlG6KHOEBJ2KMdyXlT5whStyUh5pG+IJvh7ySAGS29ape9owgXOgDdbKFEXAZ4Lil64kgn8BX0RyxAXQe9NKTfI7kdZ5lxAnpJSmVKmFc0pupUreq3oVVQYFLjCjRhMny1W6Yq2WoqVeJEuXW6lIwDaBqGmpLvGlzqs4FjnSpTpBkG9UspcpaF00XlIB1Fnd6QizVmD5uhT1FEi+4ugByxOLhTs2MNF86pacG3Rkmc7JMkpO6BCUPQXQ7MwqA+qEVlyijJ9pG4OqzKWL6CaAkMVAq0gOAX2Vg61Tlb66DUuAS++wZzq1Qoy2EosqksVTF3cA5SyiSLuLsHPLEZC9sgDjUHXvXqQWSI2V8m8Uy1X0e15JTMk2hCsElRTLLAXF74s1KjBsLsUZGtJmyUKWSVpeXM2zJRuKVtvC6r8UdkFSbPJC6zwhLqAchKUhCysthc0HT0QNm6kiVMIDj5zOAqzhpYJpqUFDli0JrxXjWob+77JnYMkyxaVzGdVovbq5JCmBYXXugBqUjHMSLors18vRr26I0/nGiVbrLIUUutMwrYl0UJS41FlY1wZ4y81IILtdepJGmlHpt5orY8HOQnxYKp7koXsmTkn19oT0oB95MEWOelVkkMQZipUuodkp3Le3sA7ttJHNA+acoGwWgAgrFpOl6KloJLDQdbR7J9nUmRLAQpLISGqWYM0ckrL0hC64X3WAo85OY72rm5eZ9GDgNoFWa8aRC0yFplzEuFMDVixugkAagC1H0V1xUlC/tdojk1KghXC4J14MYAjIFAUzpGvcCRim6rIXF6pOHIavjTuOsRPcFJUXUCzcEFrzMBX4blhNZ1LuJqrgp0nUI6FrfFTc8YRnOqW81ppRP5VlN5O+e85cpYtpLPiaczUoYp8io9cekQnM2YcSs85jjr1r6TBuE5lYS3fdTMLD+jinj6Q/FiCJrh97gePoW2rVHRNL6cQf5itAaK5aiEtXA+mrSq9FrjtFzbRmqvvV9HhHRM0DkgSwKO5J4NA2C8QopOjZF5nlzQ4k8NekQFZFkbonUpxv1YKZfvKhzRtm6uSYSMunFMJJcLJAUyiAAmZgw/WF2VFkgG7RLqKbqw4CVccGr8zCDpNoKb1KlRPDXpbbsimeb7uwBDcJWBppd8YDon0yRinja8GoS3OWUFyZFpA3wWiQoVbcymYpNGxvnHTSE1kmXFpUPRUFdBfVs1mHyZRm5NnSwHWkS1ga1y5iQQA2JAI54ydmtiSFXJZegJUCVCtQACyWYuTXtjpszr0VElpZs5l9DRZmVMShI/mGYGAqFYqBb7pcY7YWZ1WNW4CYlyqQTNbWm6UzBWl64bydoI0wNYrRPWmQqVMSn5utKZqSN8uSTRlVwqhm1VjT7maFwQeCSzF9BalcG/MRxtqwlhTPF6jwlRtqV2NQpMITeTgKioJZwQaNSoJB0mMOjNy02BS5iEGZZFXlN6UspUQEkAODQaLpo5BEaS3ZHNneZZ0KVIXSbIQCVS9LygmqkPW4MHdOqCLBlVFplqSJ6ymoIvJoeFvnRfTvncEgmHFWmrctEwLXtuPNO9YyRnfIQ90TVrDukXdFWBemnXUmHGQslLnzjaLTK3Kzy7q0pNFXktdYlmBGILA6tMaKbZpSZT3khSQlN2WbpKXBVfO+LsTvn0UxqttNvly1oJmKmXx9HLDzJrNvbiGdxg4FHx0xnyF2DWpmMYzN/wBNVO25UVLStRSpZYIQKgmYqYSJaQcSVXBqDbIcZPyaZEiTIJvKQjfEaZi1XlEfifpEB5KyYoTBaLVeBQVGRZ3BUhwRukxqFbOAHZL4lRjuXs5hZJZtC0KW5N1KQWvNS+vBCQMXqWoMYDfw2ju8yoyHavpr5BeNvskyctCkp3WReKiq7fBRR5SmKuKQxffBw0ZeYmWVC8BQukGorRsGUdFdW2G+WrQhKQmUi6qYndpoCip1rAmXbyqkDFsA8IyoiWkB1zFm6LwHDNASMG04YCOiyso0udvSzuqboTXNm1LG7JSRualEVSHVMZN4voSlCUhtahthpkG0LmpVMc7monchdB3iQReehN5QJroaEs+zBMpFklH6SbvHwKZVVTJh1Eh8dK0jRGkskgJupuhKUpYOAoAAMAGA+BHKTtXl7clWojaGOKO3Ev6WIHB1j70DW2WRJWd9SWs8DTXbF5movNvdB4BZsNeMC25SdzCd7vilHBIxWCdPFCoch1EGOYXDEIiVYyN7vqXRwNh27In81LYqwfgbW1x4LTeJ3rEg8E7dse3RDejgPROt9ca67RKXsONQpqsn3sT6B0c8Ubmdaup+sWmah9GJPBOrlim8Ps9B8UajkL7NQoE/G97oqF7Y3N4YCTl+TrV1TEfL8njK6sdt1eZtmahMvjBPdAijdnA1ZabujhIdQ0aUlfVig5flaz1TFc/LcopoS4qN7pHfhyExrpREzBXEJo/wyfDHZcpIZg3Mnwws84ZWLq6v6xIZxyvtdH6wS2qQStG8Km2IXKUGUBLXMOiodlIvEM4JCg2FRCvKdluWi8kEJnEqGG9mp4YB18FYI+1jDS2ZZkTZakG8ygztgcQRXEFjzQLMe02Uim6DfDUJiOmig45DHC1vV5a7ivY2otkNcLzc6eR/0qMlZSMld5ApwVJXW8DiD0O+ikPrNbJi5m6SwVWYUVLTM36L4DrWlQALEKYh8E61Nh12gy7QCoG6pJZjvVEAsNQxUCBgw1QXkrLy5MwKCrp0HQ3FUDwhyx1SWcTNvNUWTbM3XL6XZ0UJQsKrhymiSnQdTdsAZQyTY56r82V9I3DReTMb/UlkPzkxl8s25FsEtIV82urCiuWCsung0vJKbpc0fAaocTLTOXMlXbXZpiAPpd0FwzC6WKQwZQZ3vMCWrHDdfHg4Loo12LSq15tWd2CrSscSZOWEDqMtfIVaIMsGTpUneyZaZZVQiWkJUrYSN8rTQkwJlQ2vc5ypMoX0VSUspBAZ0sSQoKS5BcMR0DZQmqXZkibakJnukn5uFMnQQlYLEhJOliRiMYcS191tT3qWxPxOoO5OLbaZcgoE1SUFZISk6SA7EpognQ5BOjYvkZQnSUKVaUI3a8UyZSXKQgANNW5JU5dgWJIrsEm5XQlKESZX8sgpmzTuky8HZQvUSanXjE7NKKgqbNVemKNCejD4ZosyB8hDpMlN00cLSGZqEjJ4U5UsiYTUsCATXmONcK4QmyDJTNtcycFJUJRMuUpL3VEjfzQW32kBsG1QNlC3rtazIkEiU5TMmJxma5csjRrVpwFHhhukmzASTNMujKUgXlJTTeS2wJFCvRqcBhaJLx2UeKeyxvLTJItVYbOkb66ASGG9D3X21DsC3JBSh8N+sIpOeFjACUrIAAAFxbADRhFnnlZfW+wvwxaOLZtDVzzOdI8uom5Hw37oEmb6akaEAqNNKnSn0tV89ELl522Y0Ex98G3i9n2eWB5edNnS5Mw3lKdQuq1MBwdAA531w5YSpNq0nDctCTydB8UecbOg98JDndZvWHqL7ol52Wb1nsr8MNdKnddonPR2x5uTt7oVDOiyn64c6VeGJec9n9enoV4YQgo3ToumyBmEobTdfopSK05OPquhH6QVZshLAF5ZfSLxbpGOv89d0vJ00HhGn21Odjng8sRFqePhXSbDEfj+yBNiF0/RVGDI0vppywOMnmv0fs/pDGZk2ew31QK79ResVyslWjErA0F1r7u3kjdakGTR5rGwQn4/sgfmRB4FFYU06sNOPTBVksQc30Ubi6YJl5KmvvpoWCaglWGzUdIOyL5ctiQoi8MMWUOMPcRoPKHjJbJ6UDPunZYYWuBv/ZVWizFSVMgN6NBhtOvGFRsExKyyVAKDG6MFJwVqqHHRGis1lQBqNSWvAPs5oiLNgXTtr+lREjLI9l1zF1RxsheXtduI3U5BxWVynk4TAxSy8SnB/tJLAA6ug6DGXGT13yliosSjReb0S7MrGmlo+lz8nBYqQCCWLlwRRxjTZAEmwK3Qi6L90vxVpwvDpY6g1DGimkgyCvJFFPiCO/nT7LFWSehKSlZKJpoQoFJDsN7jrOuHKCCKCmyGWUMnIULs2XcBwCw6K8VWCeYpMK5mZlnO+QBLPGllcuvKlTezHWLeK9pq5JLBJTsk07sfMJhYbEFS1rClJKSE73S4GLV1wutVpkyv5sxCWOClAHmfuiSciWmWCJNqmsSHSrc5yScK3whUQsuSzevzJe6TlE7+TIU5YAB1NvT/AORqQeuNFS0YlQ6pIaB7sFT5aStDyZU2boCgm5Lx9ZMZ/wAIOEen2W1zZAlr3NCFLN7cwrdAkgDcwsgUUcSwwo7xopORJpZQAGG9UU3m0hRSS+qqjFNqyHazMCgpkj0EzAECuoAE00KcbI5nWmaTAigXUyywx41H3/pDWeyizo3OWkXmZRAogEcAAelga/mHHRkxCzvkjaSj3kiH9kyFMS5wJAcBQIvVrXo5oslZEug/R1ONRXScTCQ2h0FaMqdVS0RNmoA+gG7/AGUjl5DlaJaFc35ARRKyXLK2KEAarv7Y1cmwKS/u19vw0VWtcxJDywokUAIamJIAdg/w4job0hI79PnguM2JjR+ZzxSUZHlKWEploGkm70B20/GMSVkuSzblKHIn9IfZOs8wMm4EgOSp6knFvigwi9d5xcTQmrMzHXtZ8Ixtzwfc54JRYBT8zniswMjyHrLR1f0ge05JklQCEI5kxsFIUSd73/8A1SJLkE6DXb8avdGHSLt7OeCIsAH6nPFZSTm/JJbc0ktqLnk0RZ5uyfUK6p74a27IzAlF52oMf1hf5Mm/b6DDOtjjiAmZYxTtP54rQKtzegqJfOTxFQvOcEggi8ajiq7okjOKSwdRdg+9Vz6I11yWiNNs+yrs7+SPKtX2V9EAy84pLB1F2rvVd0S84pHGPVV3RrrlqIxE/DeqD6SKViqfNSocFdMFAcE6dmsEcoMUjOGRxj1Vd0c84ZHGPVV3RqOWoFbItwe6pCkrbQnhDjJ0ts0dpuXbANC9WHZAM/LdnWGKjrBuqBB0EEBwdoipGcUtJZSisaF3SFD7wavKnoEG65LlmmgtYPor6I4bUBW6qmyARnJI0KPVV3R05zSdauqY11yYURsy0IUClQUQaEN2GOTJyCA7t92nRAXnPJ1q6pj3nNI0lVPsnk/OAY3HckFpYMnea7abHJW29ZuLeSWb7JAieT5CZZN1ayluCpi1XcFgdJ6Ygc57OaEq50GK/LtmrvsfsHwwogxrdxVDbqtu36j+apum1JwcRIT06xCgZes/GHUPhjgy5ZTpHUV3Q5YdFETx/MOKdbql8RHS2oQo8v2YOb4G26oflFE7OmWs3ZUxKRpmqSogfcS2/O0sOXCFLSNyo1zXCtRTWuCa2q0pSQgC9MVwUDVxlH0UjjHkDmkQOT96pyFLUzqwFDQAaEjV04wFZ8sWaVRMwKKi61qe8Sx3yzdrVgAGAegAifnFLJ/mI7YwY7RB0kVey7zTVCAAzRK6IVJy9LcDdJba3/WJeW0esldYeKNdOiAkb8w4pgURMCFwywg/WSusPFEk5VT6yV10+KNQ6LXxqjVIrHGgNWVE8eV1k+KOeUBx5fXT4oF0o3hqvlpzsQPq1dIiPnnL4iukRoUZpWUkgoVg4Za+jhc4gk5g2Ri6V/3F98dpwSiVqyis9JXEX2d8Dzc/5YLbkvpTGq8yLKQ91f8AcXg+GMVT/k/sTklC/wC4vvibw8+4mE8Y96qzkjPgL4MhZAxN5IA5SQ0EHPBHq1cxDdoD9EO1ZnWUAJuK1BlqAHbi2O2JSsx7KSQZam0HdFc7jR+kUY0gdo1SGdhyCz5zxQ9JSusH6CI8c8AMZKhyqA94jUDMSyAUQofjVs2xEZk2QBriueaoAcrlobArbUBZVWeUv1agdiv2xJOeqNMtXT3Aw9OZVkJ4B0VvnWKgAtWvZrgqVmFZOKtvvqjEBZsrK1os0M7EcRR5CD8dEV+eKR9TM7O6NbNzGsoReCVABi+6KwBrp1RNeYFlxCZn91UTvnn/ANS7GzZlp4rHDPGWfq5nZE/OtOiWs/GsCNBMzQswLNM/uKPviKMybKrFK2/1FVx7oe6+lcFO5Yq0ulIpecr4y2/EO54qnZ1pGCDtr7sI0K8ybMkBkLAOO/L14OPLp1QZKzBshDlKy5Lb8igLd8YmmaIjs4NWs4kn+lj0ZxoNShaztIpyJFIsGd0viK7I04zEsZTeCZmNPpKkO1MY9M+TuyEhhMGPp10fZjAgZBK9kb/erzoFm051yz6C+zvjxzrlcVfQPFGj/hxZUguZhP3gNgHB1xI/JzZiHBmKo/DTXkVcwg3wk6rDos4jOqUdC+gd8d86pXFmdX9Ya+YVnLlJmCpZ1JLjku7WgZeYknQuZjxhoOxMPmpmCAZ1VQzikO144cVWp2w5uWKznNJ+2Nl2vQ8EzMw5T8Od7PdHJeY0p2KpvSg/8aQCHUW2NmyxVCc45B0q6pj3l+Txj1TDb+HUjRMmh9ie10xX5gSvWzPY8ERL3KvVbP3rRWc4u4fA6m0kQdMWbhNBSumvNowr8DMmy5Tb+SnpT44kqz5TP1IA1ApAOljv6xzvtTCa0PBeuzop4FDJH4k/mzQGSNAfkwAiqbMJZsNOv4NYTiz5TvFW4Ic/dphh9JsFI6bPlMv/AIeX7P8A2Rm2tg3Hgg7ol5ykj8QTWcd7yfkY4mYUqLinol8X1jR2vChVhyn6lPMU+OJfM8p+oR7OpvWaoY2xmh4IDoiQZyR+JaEGoegLcznUeaIZQlOBpJIYHoahGt22QmMrKmmRLNXxT/2YRGdZ8pqABs8tg2lOivrYmLU2taHgnPRb6U2kfiCMXLTLTUm6GGmg5oPlIODmuDn/AO4SmTlMj/8AGlnnT/2xEzcpBnkSqfaQ/wD+6HdbWnceCRvQ7x+pH4gtDMe4QavTD4EViapL7QksTgRohGq2ZSIbcZPWR/2xAryir6mT10f9sILUzeDwTnouTdJH4gmNoS63pr/KJhYugAhzodu0YVMLk2TKR/8AjSztCk/lNjsuy5TThZUdZP8A2xbr0d2lDwUR0NLerfj8QTJagGBNBXHQkPrfADX2wXNcIDFyEkcpbZteECrNlI42RJ/ElucbpEFJyoQ3zZVOn/fz80Sda4yd/BWZ0TLSl9niC0yJISOwa4iuelDOWocYzk+0ZTVjZSNgScRp4TwORlDTZFH8Ku+MLVFvrwKJ6In+FzPEE+m28KIuOaglRBagemvXhHUz1aVFi4bDshEJtvDf4JdPsLjxtts02KZ1V90U65B38Cp+x7VqzxN9UzlScC3BS34nN6lav746oHe1bWKdzwtOVrVdumxTehfgMQm5UtJIJsc4NoZTHleX7oIt0PfwKU9CWrdd8TfVPipOl/yimYlxQsXbUfjkhQrLs1mNknDbvqcn0cVTsvTDjZpw5j4Iwt0HzeRQPQls+UeJvqncmapPDqNeB5Nvvindzt6f0hPMzgUcbPM5wfDEPLyvUzOj9sY22z53vIoexraMLvm31Wk88yfRI5G/MGOpzwGlKz+MD3JeJozds59aOVQDaavhzxZLzUkqwE3nLflC349F5V21IWfnU+CFj/yd8VHOcerV1oZHNCV/U6w7ol5nSv6nWT3QdrGNyBitRS1GdI9WrrRanOocVfXPfB3mdK/qdZPdFc3NSUjHdOsnujbWPRYRWpD+dzYBb7SCO2LfPP7JPK35ERzzfkf1OkcmqJys2JKg4MzpT4YF+I7kblrCon51pUXMs9I/OK0ZzoHoK6RjBxzSla5nSnuiJzSlDTM6U+GHErBkkMVpJqUL50J4iukRwZzIutcmE/eAB5n5oKVmlK40zpT4YnLzNlmoVM5ynwxjKzesIbRkAgVZzgtvFPrcdhxi6TnkU6FkbWPvL9sE+ZstwL0yrtUaPw6omMy5bPeX0jwwhliOaoIrWMlA59hqSj2Hsce+KlZ6viFjkCBE0ZqSjgpekYjQWPo649NzNlUdSw5YVTiacWFvQjcmPXCh5mdqT63pHijhzml6Qvs8UFJzFl8ZfSnwxTNzVlJJBXMcfd7ocSx5AJCy1ZlVec8vUvs8UdGdKNcwc/7onIzRlre6tZYseDj0R2RmbLULyVrb8PJBMseRQDLVmFTaM90SwCTMZ24KSeasUH5QpJbfzug/kqO5VzBStITuq074eiDjQUBHTAo+Spvrz1B44wfCuuNshb+JWqMHyhyePO6D4otT8pEkfWTedD++Fcz5MmLfOGLPwBh14rHya1YWgf26dN9oN6Eql2m8p6PlPkDEqP4FA9hbsiz+KNl/qdVXdGbT8nCS3+Jxf6v98S/hsP8AMf8Ar/fC3YDyVQPI3laeXlR2aWKbfcbtIuRldW9ASA4Ok6PwnUWFYTjGPKjlqqUTfy0RinlLmu0U+OaInLh0APprj2UxhQY8iDUIAFN/LatR6R4YHNufEKPKoE4vxYDJjqTSFonqi1W0cU9bnxux5FuIwChyKHhbsgWPRlkwGWFau0fkmOLyyrQkPor+kAkxWswaoUR6MsK9IA8hb3vBCcvGu8p979sKQY9ejE1zWApknCs4CfQ9oP8A7I8c4lcT2v2woiQhboTXii52WCS4SR+IeGL5WcbBiglvtfthSuKwYY4ihSjA1CeIzkYcE9b9seXnACCCgsft/thIY9egXQmqck2yflUSr29UbxfhN+UXrzgB9A9f9ISJMdjEVNUBgKBNF5WQcUKf7w/NMV+Vq0vNyv7zC5RjwhgShQJscthmZR5T3GKjlIEuy+Y098LiYkI1UKJucuIaqV9P6xX5XRqX2d8KFxCFRqv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frankensteinthemusical.com/presskit/photos/Victor&amp;Crea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0571"/>
            <a:ext cx="282458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3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Concentric narration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‘liminal’ narrative; bringing the outsiders inside/ to the central position (links to Rom/ Goth)</a:t>
            </a:r>
          </a:p>
          <a:p>
            <a:r>
              <a:rPr lang="en-GB" dirty="0" smtClean="0"/>
              <a:t>Dramatizing the failure of human communication?</a:t>
            </a:r>
          </a:p>
          <a:p>
            <a:r>
              <a:rPr lang="en-GB" dirty="0" smtClean="0"/>
              <a:t>‘structural relay race’</a:t>
            </a:r>
          </a:p>
          <a:p>
            <a:r>
              <a:rPr lang="en-GB" dirty="0" smtClean="0"/>
              <a:t>‘reality on the outside, horror at the core’ (</a:t>
            </a:r>
            <a:r>
              <a:rPr lang="en-GB" dirty="0" err="1" smtClean="0"/>
              <a:t>Swingle</a:t>
            </a:r>
            <a:r>
              <a:rPr lang="en-GB" dirty="0" smtClean="0"/>
              <a:t>, 1993)</a:t>
            </a:r>
            <a:endParaRPr lang="en-GB" dirty="0"/>
          </a:p>
        </p:txBody>
      </p:sp>
      <p:pic>
        <p:nvPicPr>
          <p:cNvPr id="2052" name="Picture 4" descr="http://www.nancygoodmanlawrence.com/NancyGoodmanLawrence.com/Concentric_Narrative_in_Blue_files/Concentric%20Narrative%20in%20Blue%20Final%20cop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34089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4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574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Chapters 5-9</vt:lpstr>
      <vt:lpstr>Re-cap</vt:lpstr>
      <vt:lpstr>AO3 – USEFUL CONTEXTUAL INFORMATION ON KNOWLEDGE</vt:lpstr>
      <vt:lpstr>The inter-texts</vt:lpstr>
      <vt:lpstr>Re-cap – De Lacey family</vt:lpstr>
      <vt:lpstr>Chapter 7</vt:lpstr>
      <vt:lpstr>Chapter 8</vt:lpstr>
      <vt:lpstr>Chapter 9 - outside or inside?</vt:lpstr>
      <vt:lpstr>Concentric narration</vt:lpstr>
      <vt:lpstr>Passing back the baton</vt:lpstr>
      <vt:lpstr>Creature’s request and Victor’s response</vt:lpstr>
      <vt:lpstr>Ethical questions</vt:lpstr>
    </vt:vector>
  </TitlesOfParts>
  <Company>Alleyns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Khachik</dc:creator>
  <cp:lastModifiedBy>Sofie Khachik</cp:lastModifiedBy>
  <cp:revision>8</cp:revision>
  <dcterms:created xsi:type="dcterms:W3CDTF">2013-03-15T17:26:47Z</dcterms:created>
  <dcterms:modified xsi:type="dcterms:W3CDTF">2016-11-22T14:39:14Z</dcterms:modified>
</cp:coreProperties>
</file>