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80" d="100"/>
          <a:sy n="80" d="100"/>
        </p:scale>
        <p:origin x="1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Song: when I am dead</a:t>
            </a:r>
            <a:endParaRPr lang="en-GB" dirty="0"/>
          </a:p>
        </p:txBody>
      </p:sp>
      <p:sp>
        <p:nvSpPr>
          <p:cNvPr id="3" name="Subtitle 2"/>
          <p:cNvSpPr>
            <a:spLocks noGrp="1"/>
          </p:cNvSpPr>
          <p:nvPr>
            <p:ph type="subTitle" idx="1"/>
          </p:nvPr>
        </p:nvSpPr>
        <p:spPr/>
        <p:txBody>
          <a:bodyPr/>
          <a:lstStyle/>
          <a:p>
            <a:r>
              <a:rPr lang="en-GB" dirty="0" smtClean="0"/>
              <a:t>Religious belief and attitudes, </a:t>
            </a:r>
            <a:r>
              <a:rPr lang="en-GB" dirty="0" err="1" smtClean="0"/>
              <a:t>rossetti’s</a:t>
            </a:r>
            <a:r>
              <a:rPr lang="en-GB" dirty="0" smtClean="0"/>
              <a:t> belief in ‘soul sleep’, </a:t>
            </a:r>
            <a:r>
              <a:rPr lang="en-GB" dirty="0" err="1" smtClean="0"/>
              <a:t>rossetti’s</a:t>
            </a:r>
            <a:r>
              <a:rPr lang="en-GB" dirty="0" smtClean="0"/>
              <a:t> romantic experiences</a:t>
            </a:r>
            <a:endParaRPr lang="en-GB" dirty="0"/>
          </a:p>
        </p:txBody>
      </p:sp>
    </p:spTree>
    <p:extLst>
      <p:ext uri="{BB962C8B-B14F-4D97-AF65-F5344CB8AC3E}">
        <p14:creationId xmlns:p14="http://schemas.microsoft.com/office/powerpoint/2010/main" val="2740023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72263" y="736354"/>
            <a:ext cx="6096000" cy="5632311"/>
          </a:xfrm>
          <a:prstGeom prst="rect">
            <a:avLst/>
          </a:prstGeom>
        </p:spPr>
        <p:txBody>
          <a:bodyPr>
            <a:spAutoFit/>
          </a:bodyPr>
          <a:lstStyle/>
          <a:p>
            <a:r>
              <a:rPr lang="en-GB" dirty="0"/>
              <a:t>When I am dead, my dearest</a:t>
            </a:r>
          </a:p>
          <a:p>
            <a:r>
              <a:rPr lang="en-GB" dirty="0"/>
              <a:t>BY CHRISTINA </a:t>
            </a:r>
            <a:r>
              <a:rPr lang="en-GB" dirty="0" smtClean="0"/>
              <a:t>ROSSETTI</a:t>
            </a:r>
          </a:p>
          <a:p>
            <a:endParaRPr lang="en-GB" dirty="0"/>
          </a:p>
          <a:p>
            <a:r>
              <a:rPr lang="en-GB" dirty="0"/>
              <a:t>When I am dead, my </a:t>
            </a:r>
            <a:r>
              <a:rPr lang="en-GB" dirty="0">
                <a:solidFill>
                  <a:srgbClr val="FF0000"/>
                </a:solidFill>
              </a:rPr>
              <a:t>dearest</a:t>
            </a:r>
            <a:r>
              <a:rPr lang="en-GB" dirty="0"/>
              <a:t>,</a:t>
            </a:r>
          </a:p>
          <a:p>
            <a:r>
              <a:rPr lang="en-GB" dirty="0"/>
              <a:t>Sing </a:t>
            </a:r>
            <a:r>
              <a:rPr lang="en-GB" dirty="0">
                <a:solidFill>
                  <a:srgbClr val="FF0000"/>
                </a:solidFill>
              </a:rPr>
              <a:t>no</a:t>
            </a:r>
            <a:r>
              <a:rPr lang="en-GB" dirty="0"/>
              <a:t> sad songs for me;</a:t>
            </a:r>
          </a:p>
          <a:p>
            <a:r>
              <a:rPr lang="en-GB" dirty="0"/>
              <a:t>Plant thou </a:t>
            </a:r>
            <a:r>
              <a:rPr lang="en-GB" dirty="0">
                <a:solidFill>
                  <a:srgbClr val="FF0000"/>
                </a:solidFill>
              </a:rPr>
              <a:t>no</a:t>
            </a:r>
            <a:r>
              <a:rPr lang="en-GB" dirty="0"/>
              <a:t> </a:t>
            </a:r>
            <a:r>
              <a:rPr lang="en-GB" dirty="0">
                <a:solidFill>
                  <a:srgbClr val="FF0000"/>
                </a:solidFill>
              </a:rPr>
              <a:t>roses</a:t>
            </a:r>
            <a:r>
              <a:rPr lang="en-GB" dirty="0"/>
              <a:t> at my head,</a:t>
            </a:r>
          </a:p>
          <a:p>
            <a:r>
              <a:rPr lang="en-GB" dirty="0">
                <a:solidFill>
                  <a:srgbClr val="FF0000"/>
                </a:solidFill>
              </a:rPr>
              <a:t>Nor</a:t>
            </a:r>
            <a:r>
              <a:rPr lang="en-GB" dirty="0"/>
              <a:t> shady </a:t>
            </a:r>
            <a:r>
              <a:rPr lang="en-GB" dirty="0">
                <a:solidFill>
                  <a:srgbClr val="FF0000"/>
                </a:solidFill>
              </a:rPr>
              <a:t>cypress</a:t>
            </a:r>
            <a:r>
              <a:rPr lang="en-GB" dirty="0"/>
              <a:t> tree:</a:t>
            </a:r>
          </a:p>
          <a:p>
            <a:r>
              <a:rPr lang="en-GB" dirty="0"/>
              <a:t>Be the green grass above me</a:t>
            </a:r>
          </a:p>
          <a:p>
            <a:r>
              <a:rPr lang="en-GB" dirty="0"/>
              <a:t>With showers and dewdrops wet;</a:t>
            </a:r>
          </a:p>
          <a:p>
            <a:r>
              <a:rPr lang="en-GB" dirty="0"/>
              <a:t>And if thou wilt, remember,</a:t>
            </a:r>
          </a:p>
          <a:p>
            <a:r>
              <a:rPr lang="en-GB" dirty="0"/>
              <a:t>And if thou wilt, forget.</a:t>
            </a:r>
          </a:p>
          <a:p>
            <a:endParaRPr lang="en-GB" dirty="0"/>
          </a:p>
          <a:p>
            <a:r>
              <a:rPr lang="en-GB" dirty="0"/>
              <a:t>I shall not see the shadows,</a:t>
            </a:r>
          </a:p>
          <a:p>
            <a:r>
              <a:rPr lang="en-GB" dirty="0"/>
              <a:t>I shall not feel the rain;</a:t>
            </a:r>
          </a:p>
          <a:p>
            <a:r>
              <a:rPr lang="en-GB" dirty="0"/>
              <a:t>I shall not hear the nightingale</a:t>
            </a:r>
          </a:p>
          <a:p>
            <a:r>
              <a:rPr lang="en-GB" dirty="0"/>
              <a:t>Sing on, as if in pain:</a:t>
            </a:r>
          </a:p>
          <a:p>
            <a:r>
              <a:rPr lang="en-GB" dirty="0"/>
              <a:t>And dreaming through the twilight</a:t>
            </a:r>
          </a:p>
          <a:p>
            <a:r>
              <a:rPr lang="en-GB" dirty="0"/>
              <a:t>That doth not rise nor </a:t>
            </a:r>
            <a:r>
              <a:rPr lang="en-GB" dirty="0">
                <a:solidFill>
                  <a:srgbClr val="FF0000"/>
                </a:solidFill>
              </a:rPr>
              <a:t>set</a:t>
            </a:r>
            <a:r>
              <a:rPr lang="en-GB" dirty="0"/>
              <a:t>,</a:t>
            </a:r>
          </a:p>
          <a:p>
            <a:r>
              <a:rPr lang="en-GB" dirty="0"/>
              <a:t>Haply I may remember,</a:t>
            </a:r>
          </a:p>
          <a:p>
            <a:r>
              <a:rPr lang="en-GB" dirty="0"/>
              <a:t>And haply may </a:t>
            </a:r>
            <a:r>
              <a:rPr lang="en-GB" dirty="0">
                <a:solidFill>
                  <a:srgbClr val="FF0000"/>
                </a:solidFill>
              </a:rPr>
              <a:t>forget</a:t>
            </a:r>
            <a:r>
              <a:rPr lang="en-GB" dirty="0"/>
              <a:t>.</a:t>
            </a:r>
          </a:p>
        </p:txBody>
      </p:sp>
    </p:spTree>
    <p:extLst>
      <p:ext uri="{BB962C8B-B14F-4D97-AF65-F5344CB8AC3E}">
        <p14:creationId xmlns:p14="http://schemas.microsoft.com/office/powerpoint/2010/main" val="380164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Important notes (links with </a:t>
            </a:r>
            <a:r>
              <a:rPr lang="en-GB" dirty="0" err="1" smtClean="0"/>
              <a:t>ibsen</a:t>
            </a:r>
            <a:r>
              <a:rPr lang="en-GB" dirty="0" smtClean="0"/>
              <a:t>)</a:t>
            </a:r>
            <a:endParaRPr lang="en-GB" dirty="0"/>
          </a:p>
        </p:txBody>
      </p:sp>
      <p:sp>
        <p:nvSpPr>
          <p:cNvPr id="3" name="TextBox 2"/>
          <p:cNvSpPr txBox="1"/>
          <p:nvPr/>
        </p:nvSpPr>
        <p:spPr>
          <a:xfrm>
            <a:off x="303053" y="1964353"/>
            <a:ext cx="11575298" cy="4893647"/>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Notion of being remembered or forgotten (Nora)</a:t>
            </a:r>
          </a:p>
          <a:p>
            <a:endParaRPr lang="en-GB" sz="2400" dirty="0" smtClean="0"/>
          </a:p>
          <a:p>
            <a:pPr marL="285750" indent="-285750">
              <a:buFont typeface="Arial" panose="020B0604020202020204" pitchFamily="34" charset="0"/>
              <a:buChar char="•"/>
            </a:pPr>
            <a:r>
              <a:rPr lang="en-GB" sz="2400" dirty="0" smtClean="0"/>
              <a:t>Connotation of the Victorian ideal woman – extends to her being so grief-stricken at having to leave her lover (mourning separation)</a:t>
            </a:r>
          </a:p>
          <a:p>
            <a:pPr marL="285750" indent="-285750">
              <a:buFont typeface="Arial" panose="020B0604020202020204" pitchFamily="34" charset="0"/>
              <a:buChar char="•"/>
            </a:pPr>
            <a:endParaRPr lang="en-GB" sz="2400" dirty="0" smtClean="0"/>
          </a:p>
          <a:p>
            <a:pPr marL="285750" indent="-285750">
              <a:buFont typeface="Arial" panose="020B0604020202020204" pitchFamily="34" charset="0"/>
              <a:buChar char="•"/>
            </a:pPr>
            <a:r>
              <a:rPr lang="en-GB" sz="2400" dirty="0" smtClean="0"/>
              <a:t>Nightingale (bird) linked with desperate human emotion – </a:t>
            </a:r>
            <a:r>
              <a:rPr lang="en-GB" sz="2400" dirty="0" err="1" smtClean="0"/>
              <a:t>Keat’s</a:t>
            </a:r>
            <a:r>
              <a:rPr lang="en-GB" sz="2400" dirty="0" smtClean="0"/>
              <a:t> ‘Ode to a Nightingale’</a:t>
            </a:r>
          </a:p>
          <a:p>
            <a:endParaRPr lang="en-GB" sz="2400" dirty="0" smtClean="0"/>
          </a:p>
          <a:p>
            <a:pPr marL="285750" indent="-285750">
              <a:buFont typeface="Arial" panose="020B0604020202020204" pitchFamily="34" charset="0"/>
              <a:buChar char="•"/>
            </a:pPr>
            <a:r>
              <a:rPr lang="en-GB" sz="2400" dirty="0" smtClean="0"/>
              <a:t>Dreaming through the twilight – reference to ‘</a:t>
            </a:r>
            <a:r>
              <a:rPr lang="en-GB" sz="2400" dirty="0"/>
              <a:t>soul </a:t>
            </a:r>
            <a:r>
              <a:rPr lang="en-GB" sz="2400" dirty="0" smtClean="0"/>
              <a:t>sleep refers </a:t>
            </a:r>
            <a:r>
              <a:rPr lang="en-GB" sz="2400" dirty="0"/>
              <a:t>to a "waiting time" between the death and the reunion of the soul and body on the Last Day. </a:t>
            </a:r>
            <a:r>
              <a:rPr lang="en-GB" sz="2400" dirty="0" smtClean="0"/>
              <a:t> During </a:t>
            </a:r>
            <a:r>
              <a:rPr lang="en-GB" sz="2400" dirty="0"/>
              <a:t>this waiting period, it was believed that the soul enters a suspended state outside of time and awareness. Only on the Last Day does the soul awake and receive its eternal reward. This doctrine is in marked contrast to traditional Christian views which hold that the soul </a:t>
            </a:r>
            <a:r>
              <a:rPr lang="en-GB" sz="2400" dirty="0" smtClean="0"/>
              <a:t>receives </a:t>
            </a:r>
            <a:r>
              <a:rPr lang="en-GB" sz="2400" dirty="0"/>
              <a:t>its eternal reward at death.  </a:t>
            </a:r>
            <a:endParaRPr lang="en-GB" sz="2400" dirty="0" smtClean="0"/>
          </a:p>
        </p:txBody>
      </p:sp>
    </p:spTree>
    <p:extLst>
      <p:ext uri="{BB962C8B-B14F-4D97-AF65-F5344CB8AC3E}">
        <p14:creationId xmlns:p14="http://schemas.microsoft.com/office/powerpoint/2010/main" val="2934678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4012" y="1292663"/>
            <a:ext cx="9273915" cy="3108543"/>
          </a:xfrm>
          <a:prstGeom prst="rect">
            <a:avLst/>
          </a:prstGeom>
        </p:spPr>
        <p:txBody>
          <a:bodyPr wrap="square">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Key words: elegy (remembrance poem, commemorates dead</a:t>
            </a:r>
            <a:r>
              <a:rPr lang="en-GB" sz="2800" dirty="0" smtClean="0"/>
              <a:t>)</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Critical interpretation:  Rather than embodying  </a:t>
            </a:r>
            <a:r>
              <a:rPr lang="en-GB" sz="2800" dirty="0" smtClean="0"/>
              <a:t>Victorian </a:t>
            </a:r>
            <a:r>
              <a:rPr lang="en-GB" sz="2800" dirty="0"/>
              <a:t>‘view of female selflessness’ (</a:t>
            </a:r>
            <a:r>
              <a:rPr lang="en-GB" sz="2800" dirty="0" err="1"/>
              <a:t>Landow</a:t>
            </a:r>
            <a:r>
              <a:rPr lang="en-GB" sz="2800" dirty="0"/>
              <a:t>) Growing indifference to her beloved.   Happy to forget him?!</a:t>
            </a:r>
          </a:p>
        </p:txBody>
      </p:sp>
    </p:spTree>
    <p:extLst>
      <p:ext uri="{BB962C8B-B14F-4D97-AF65-F5344CB8AC3E}">
        <p14:creationId xmlns:p14="http://schemas.microsoft.com/office/powerpoint/2010/main" val="233017408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28</TotalTime>
  <Words>320</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Gill Sans MT</vt:lpstr>
      <vt:lpstr>Wingdings 2</vt:lpstr>
      <vt:lpstr>Dividend</vt:lpstr>
      <vt:lpstr>Song: when I am dead</vt:lpstr>
      <vt:lpstr>PowerPoint Presentation</vt:lpstr>
      <vt:lpstr>Important notes (links with ibsen)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Song: when I am dead</dc:title>
  <dc:creator>Ballantyne H C</dc:creator>
  <cp:lastModifiedBy>Ballantyne H C</cp:lastModifiedBy>
  <cp:revision>5</cp:revision>
  <dcterms:created xsi:type="dcterms:W3CDTF">2018-12-05T15:53:13Z</dcterms:created>
  <dcterms:modified xsi:type="dcterms:W3CDTF">2024-06-13T11:37:10Z</dcterms:modified>
</cp:coreProperties>
</file>