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259" r:id="rId4"/>
    <p:sldId id="262" r:id="rId5"/>
    <p:sldId id="258" r:id="rId6"/>
    <p:sldId id="257" r:id="rId7"/>
    <p:sldId id="261" r:id="rId8"/>
    <p:sldId id="263" r:id="rId9"/>
    <p:sldId id="264" r:id="rId10"/>
    <p:sldId id="267"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660"/>
  </p:normalViewPr>
  <p:slideViewPr>
    <p:cSldViewPr>
      <p:cViewPr varScale="1">
        <p:scale>
          <a:sx n="102" d="100"/>
          <a:sy n="102" d="100"/>
        </p:scale>
        <p:origin x="129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EC399-81A6-49FD-A40D-7CD42ADC1043}" type="datetimeFigureOut">
              <a:rPr lang="en-US" smtClean="0"/>
              <a:t>9/11/2018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580FB-46BC-4342-96D6-F4E2BAE8811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2580FB-46BC-4342-96D6-F4E2BAE88116}"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5" name="Footer Placeholder 4"/>
          <p:cNvSpPr>
            <a:spLocks noGrp="1"/>
          </p:cNvSpPr>
          <p:nvPr>
            <p:ph type="ftr" sz="quarter" idx="11"/>
          </p:nvPr>
        </p:nvSpPr>
        <p:spPr>
          <a:xfrm>
            <a:off x="812805" y="6272785"/>
            <a:ext cx="4745736" cy="365125"/>
          </a:xfrm>
        </p:spPr>
        <p:txBody>
          <a:bodyPr/>
          <a:lstStyle/>
          <a:p>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AEB6FAF3-1BD4-4FEA-9A25-59372F3B38A7}" type="slidenum">
              <a:rPr lang="en-GB" smtClean="0"/>
              <a:pPr/>
              <a:t>‹#›</a:t>
            </a:fld>
            <a:endParaRPr lang="en-GB"/>
          </a:p>
        </p:txBody>
      </p:sp>
    </p:spTree>
    <p:extLst>
      <p:ext uri="{BB962C8B-B14F-4D97-AF65-F5344CB8AC3E}">
        <p14:creationId xmlns:p14="http://schemas.microsoft.com/office/powerpoint/2010/main" val="315117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362358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180285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399381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67EFF28D-4078-4234-862D-FE8175F46CC5}" type="datetimeFigureOut">
              <a:rPr lang="en-GB" smtClean="0"/>
              <a:pPr/>
              <a:t>11/09/2018</a:t>
            </a:fld>
            <a:endParaRPr lang="en-GB"/>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AEB6FAF3-1BD4-4FEA-9A25-59372F3B38A7}" type="slidenum">
              <a:rPr lang="en-GB" smtClean="0"/>
              <a:pPr/>
              <a:t>‹#›</a:t>
            </a:fld>
            <a:endParaRPr lang="en-GB"/>
          </a:p>
        </p:txBody>
      </p:sp>
    </p:spTree>
    <p:extLst>
      <p:ext uri="{BB962C8B-B14F-4D97-AF65-F5344CB8AC3E}">
        <p14:creationId xmlns:p14="http://schemas.microsoft.com/office/powerpoint/2010/main" val="341084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384853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15181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EFF28D-4078-4234-862D-FE8175F46CC5}" type="datetimeFigureOut">
              <a:rPr lang="en-GB" smtClean="0"/>
              <a:pPr/>
              <a:t>11/09/2018</a:t>
            </a:fld>
            <a:endParaRPr lang="en-GB"/>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GB"/>
          </a:p>
        </p:txBody>
      </p:sp>
      <p:sp>
        <p:nvSpPr>
          <p:cNvPr id="5" name="Slide Number Placeholder 4"/>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303128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378179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273033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67EFF28D-4078-4234-862D-FE8175F46CC5}" type="datetimeFigureOut">
              <a:rPr lang="en-GB" smtClean="0"/>
              <a:pPr/>
              <a:t>11/09/2018</a:t>
            </a:fld>
            <a:endParaRPr lang="en-GB"/>
          </a:p>
        </p:txBody>
      </p:sp>
      <p:sp>
        <p:nvSpPr>
          <p:cNvPr id="10" name="Slide Number Placeholder 9"/>
          <p:cNvSpPr>
            <a:spLocks noGrp="1"/>
          </p:cNvSpPr>
          <p:nvPr>
            <p:ph type="sldNum" sz="quarter" idx="12"/>
          </p:nvPr>
        </p:nvSpPr>
        <p:spPr/>
        <p:txBody>
          <a:bodyPr/>
          <a:lstStyle/>
          <a:p>
            <a:fld id="{AEB6FAF3-1BD4-4FEA-9A25-59372F3B38A7}" type="slidenum">
              <a:rPr lang="en-GB" smtClean="0"/>
              <a:pPr/>
              <a:t>‹#›</a:t>
            </a:fld>
            <a:endParaRPr lang="en-GB"/>
          </a:p>
        </p:txBody>
      </p:sp>
    </p:spTree>
    <p:extLst>
      <p:ext uri="{BB962C8B-B14F-4D97-AF65-F5344CB8AC3E}">
        <p14:creationId xmlns:p14="http://schemas.microsoft.com/office/powerpoint/2010/main" val="67712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67EFF28D-4078-4234-862D-FE8175F46CC5}" type="datetimeFigureOut">
              <a:rPr lang="en-GB" smtClean="0"/>
              <a:pPr/>
              <a:t>11/09/2018</a:t>
            </a:fld>
            <a:endParaRPr lang="en-GB"/>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AEB6FAF3-1BD4-4FEA-9A25-59372F3B38A7}" type="slidenum">
              <a:rPr lang="en-GB" smtClean="0"/>
              <a:pPr/>
              <a:t>‹#›</a:t>
            </a:fld>
            <a:endParaRPr lang="en-GB"/>
          </a:p>
        </p:txBody>
      </p:sp>
    </p:spTree>
    <p:extLst>
      <p:ext uri="{BB962C8B-B14F-4D97-AF65-F5344CB8AC3E}">
        <p14:creationId xmlns:p14="http://schemas.microsoft.com/office/powerpoint/2010/main" val="3345535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imgres?imgurl=http://4.bp.blogspot.com/-nDjVZ97845Q/TZCxJjJfWII/AAAAAAAAAOI/mABPKVNcELk/s320/Keep+time.gif&amp;imgrefurl=http://reflectionsanddeflections.blogspot.com/2011/03/african-time-be-dammed.html&amp;usg=__6GIdKr0WCB6zJPQyL01DvN9h7_Q=&amp;h=319&amp;w=305&amp;sz=4&amp;hl=en&amp;start=40&amp;zoom=1&amp;tbnid=lD5PTzaQqyFHwM:&amp;tbnh=118&amp;tbnw=113&amp;ei=YqnMTvrEMsS4hAe56qHiDQ&amp;prev=/search?q=time&amp;start=20&amp;hl=en&amp;safe=vss&amp;sa=N&amp;biw=1024&amp;bih=560&amp;gbv=2&amp;sout=1&amp;tbm=isch&amp;itbs=1"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52600" y="1447800"/>
            <a:ext cx="2667000" cy="1470025"/>
          </a:xfrm>
        </p:spPr>
        <p:txBody>
          <a:bodyPr/>
          <a:lstStyle/>
          <a:p>
            <a:r>
              <a:rPr lang="en-GB" dirty="0" smtClean="0"/>
              <a:t>Sonnet 116</a:t>
            </a:r>
            <a:endParaRPr lang="en-GB" dirty="0"/>
          </a:p>
        </p:txBody>
      </p:sp>
      <p:pic>
        <p:nvPicPr>
          <p:cNvPr id="4" name="Picture 3" descr="http://www.mediabistro.com/unbeige/original/bill%20shakespeare.jpg"/>
          <p:cNvPicPr>
            <a:picLocks noChangeAspect="1" noChangeArrowheads="1"/>
          </p:cNvPicPr>
          <p:nvPr/>
        </p:nvPicPr>
        <p:blipFill>
          <a:blip r:embed="rId2" cstate="print"/>
          <a:srcRect/>
          <a:stretch>
            <a:fillRect/>
          </a:stretch>
        </p:blipFill>
        <p:spPr bwMode="auto">
          <a:xfrm>
            <a:off x="5334000" y="1295400"/>
            <a:ext cx="3181638" cy="4238625"/>
          </a:xfrm>
          <a:prstGeom prst="rect">
            <a:avLst/>
          </a:prstGeom>
          <a:noFill/>
        </p:spPr>
      </p:pic>
      <p:pic>
        <p:nvPicPr>
          <p:cNvPr id="10242" name="Picture 2" descr="http://lightskinnededgirl.typepad.com/my_weblog/images/2008/02/29/penquill_28644_md.gif"/>
          <p:cNvPicPr>
            <a:picLocks noChangeAspect="1" noChangeArrowheads="1"/>
          </p:cNvPicPr>
          <p:nvPr/>
        </p:nvPicPr>
        <p:blipFill>
          <a:blip r:embed="rId3"/>
          <a:srcRect/>
          <a:stretch>
            <a:fillRect/>
          </a:stretch>
        </p:blipFill>
        <p:spPr bwMode="auto">
          <a:xfrm>
            <a:off x="609600" y="3810000"/>
            <a:ext cx="2667000" cy="22955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81001"/>
            <a:ext cx="8498561" cy="44196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561687"/>
              </p:ext>
            </p:extLst>
          </p:nvPr>
        </p:nvGraphicFramePr>
        <p:xfrm>
          <a:off x="386860" y="4800599"/>
          <a:ext cx="8492700" cy="1981200"/>
        </p:xfrm>
        <a:graphic>
          <a:graphicData uri="http://schemas.openxmlformats.org/drawingml/2006/table">
            <a:tbl>
              <a:tblPr firstRow="1" bandRow="1">
                <a:tableStyleId>{5C22544A-7EE6-4342-B048-85BDC9FD1C3A}</a:tableStyleId>
              </a:tblPr>
              <a:tblGrid>
                <a:gridCol w="2830900">
                  <a:extLst>
                    <a:ext uri="{9D8B030D-6E8A-4147-A177-3AD203B41FA5}">
                      <a16:colId xmlns:a16="http://schemas.microsoft.com/office/drawing/2014/main" val="2583495151"/>
                    </a:ext>
                  </a:extLst>
                </a:gridCol>
                <a:gridCol w="2830900">
                  <a:extLst>
                    <a:ext uri="{9D8B030D-6E8A-4147-A177-3AD203B41FA5}">
                      <a16:colId xmlns:a16="http://schemas.microsoft.com/office/drawing/2014/main" val="672149059"/>
                    </a:ext>
                  </a:extLst>
                </a:gridCol>
                <a:gridCol w="2830900">
                  <a:extLst>
                    <a:ext uri="{9D8B030D-6E8A-4147-A177-3AD203B41FA5}">
                      <a16:colId xmlns:a16="http://schemas.microsoft.com/office/drawing/2014/main" val="1723799874"/>
                    </a:ext>
                  </a:extLst>
                </a:gridCol>
              </a:tblGrid>
              <a:tr h="66040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56799391"/>
                  </a:ext>
                </a:extLst>
              </a:tr>
              <a:tr h="66040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22026816"/>
                  </a:ext>
                </a:extLst>
              </a:tr>
              <a:tr h="6604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7451420"/>
                  </a:ext>
                </a:extLst>
              </a:tr>
            </a:tbl>
          </a:graphicData>
        </a:graphic>
      </p:graphicFrame>
    </p:spTree>
    <p:extLst>
      <p:ext uri="{BB962C8B-B14F-4D97-AF65-F5344CB8AC3E}">
        <p14:creationId xmlns:p14="http://schemas.microsoft.com/office/powerpoint/2010/main" val="1230526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6985"/>
            <a:ext cx="7772400" cy="1609344"/>
          </a:xfrm>
        </p:spPr>
        <p:txBody>
          <a:bodyPr/>
          <a:lstStyle/>
          <a:p>
            <a:r>
              <a:rPr lang="en-US" b="1" dirty="0" smtClean="0">
                <a:solidFill>
                  <a:srgbClr val="FF0000"/>
                </a:solidFill>
              </a:rPr>
              <a:t>Point,Evidence,Explain </a:t>
            </a:r>
            <a:endParaRPr lang="en-US" dirty="0"/>
          </a:p>
        </p:txBody>
      </p:sp>
      <p:sp>
        <p:nvSpPr>
          <p:cNvPr id="3" name="TextBox 2"/>
          <p:cNvSpPr txBox="1"/>
          <p:nvPr/>
        </p:nvSpPr>
        <p:spPr>
          <a:xfrm>
            <a:off x="457200" y="1219200"/>
            <a:ext cx="8153400" cy="1200329"/>
          </a:xfrm>
          <a:prstGeom prst="rect">
            <a:avLst/>
          </a:prstGeom>
          <a:noFill/>
        </p:spPr>
        <p:txBody>
          <a:bodyPr wrap="square" rtlCol="0">
            <a:spAutoFit/>
          </a:bodyPr>
          <a:lstStyle/>
          <a:p>
            <a:r>
              <a:rPr lang="en-US" sz="2400" dirty="0" smtClean="0"/>
              <a:t>Use the information from the table to write three points about how Shakespeare uses language in the poem. Add a quote and explanation for each point. </a:t>
            </a:r>
            <a:endParaRPr lang="en-US" sz="2400" dirty="0"/>
          </a:p>
        </p:txBody>
      </p:sp>
      <p:sp>
        <p:nvSpPr>
          <p:cNvPr id="4" name="TextBox 3"/>
          <p:cNvSpPr txBox="1"/>
          <p:nvPr/>
        </p:nvSpPr>
        <p:spPr>
          <a:xfrm>
            <a:off x="457200" y="2819400"/>
            <a:ext cx="8001000" cy="2677656"/>
          </a:xfrm>
          <a:prstGeom prst="rect">
            <a:avLst/>
          </a:prstGeom>
          <a:noFill/>
        </p:spPr>
        <p:txBody>
          <a:bodyPr wrap="square" rtlCol="0">
            <a:spAutoFit/>
          </a:bodyPr>
          <a:lstStyle/>
          <a:p>
            <a:r>
              <a:rPr lang="en-US" sz="2400" dirty="0" smtClean="0">
                <a:solidFill>
                  <a:srgbClr val="FF0000"/>
                </a:solidFill>
              </a:rPr>
              <a:t>The poem is about true love… </a:t>
            </a:r>
          </a:p>
          <a:p>
            <a:endParaRPr lang="en-US" sz="2400" dirty="0" smtClean="0"/>
          </a:p>
          <a:p>
            <a:endParaRPr lang="en-US" sz="2400" dirty="0" smtClean="0"/>
          </a:p>
          <a:p>
            <a:r>
              <a:rPr lang="en-US" sz="2400" dirty="0" smtClean="0">
                <a:solidFill>
                  <a:srgbClr val="FF0000"/>
                </a:solidFill>
              </a:rPr>
              <a:t>In line five Shakespeare says…</a:t>
            </a:r>
          </a:p>
          <a:p>
            <a:endParaRPr lang="en-US" sz="2400" dirty="0" smtClean="0"/>
          </a:p>
          <a:p>
            <a:endParaRPr lang="en-US" sz="2400" dirty="0" smtClean="0"/>
          </a:p>
          <a:p>
            <a:r>
              <a:rPr lang="en-US" sz="2400" dirty="0" smtClean="0">
                <a:solidFill>
                  <a:srgbClr val="FF0000"/>
                </a:solidFill>
              </a:rPr>
              <a:t>This suggests that… </a:t>
            </a:r>
            <a:endParaRPr lang="en-US" sz="2400" dirty="0">
              <a:solidFill>
                <a:srgbClr val="FF0000"/>
              </a:solidFill>
            </a:endParaRPr>
          </a:p>
        </p:txBody>
      </p:sp>
      <p:sp>
        <p:nvSpPr>
          <p:cNvPr id="5" name="Right Arrow 4"/>
          <p:cNvSpPr/>
          <p:nvPr/>
        </p:nvSpPr>
        <p:spPr>
          <a:xfrm>
            <a:off x="5029200" y="2895600"/>
            <a:ext cx="762000" cy="967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29461" y="3858399"/>
            <a:ext cx="685800" cy="7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267200" y="5105400"/>
            <a:ext cx="14478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89365" y="2419529"/>
            <a:ext cx="2005677" cy="923330"/>
          </a:xfrm>
          <a:prstGeom prst="rect">
            <a:avLst/>
          </a:prstGeom>
          <a:solidFill>
            <a:srgbClr val="FF0000"/>
          </a:solid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POINT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5334000" y="3657600"/>
            <a:ext cx="3585839" cy="553998"/>
          </a:xfrm>
          <a:prstGeom prst="rect">
            <a:avLst/>
          </a:prstGeom>
          <a:solidFill>
            <a:srgbClr val="FF0000"/>
          </a:solidFill>
        </p:spPr>
        <p:txBody>
          <a:bodyPr wrap="square" lIns="91440" tIns="45720" rIns="91440" bIns="45720">
            <a:spAutoFit/>
          </a:bodyPr>
          <a:lstStyle/>
          <a:p>
            <a:pPr algn="ctr"/>
            <a:r>
              <a:rPr lang="en-U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evidence</a:t>
            </a:r>
            <a:endParaRPr lang="en-U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6196817" y="4876800"/>
            <a:ext cx="1968808" cy="553998"/>
          </a:xfrm>
          <a:prstGeom prst="rect">
            <a:avLst/>
          </a:prstGeom>
          <a:solidFill>
            <a:srgbClr val="FF0000"/>
          </a:solidFill>
        </p:spPr>
        <p:txBody>
          <a:bodyPr wrap="none" lIns="91440" tIns="45720" rIns="91440" bIns="45720">
            <a:spAutoFit/>
          </a:bodyPr>
          <a:lstStyle/>
          <a:p>
            <a:pPr algn="ctr"/>
            <a:r>
              <a:rPr lang="en-U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explain</a:t>
            </a:r>
            <a:endParaRPr lang="en-U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blip>
          <a:stretch>
            <a:fillRect/>
          </a:stretch>
        </p:blipFill>
        <p:spPr>
          <a:xfrm>
            <a:off x="-397" y="-297"/>
            <a:ext cx="9144793" cy="6858594"/>
          </a:xfrm>
          <a:prstGeom prst="rect">
            <a:avLst/>
          </a:prstGeom>
        </p:spPr>
      </p:pic>
      <p:sp>
        <p:nvSpPr>
          <p:cNvPr id="5" name="Rectangle 4"/>
          <p:cNvSpPr/>
          <p:nvPr/>
        </p:nvSpPr>
        <p:spPr>
          <a:xfrm>
            <a:off x="65597" y="158449"/>
            <a:ext cx="1980220" cy="369297"/>
          </a:xfrm>
          <a:prstGeom prst="rect">
            <a:avLst/>
          </a:prstGeom>
          <a:solidFill>
            <a:sysClr val="window" lastClr="FFFFFF">
              <a:lumMod val="7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Topic sentence: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p:txBody>
      </p:sp>
      <p:sp>
        <p:nvSpPr>
          <p:cNvPr id="6" name="Rectangle 5"/>
          <p:cNvSpPr/>
          <p:nvPr/>
        </p:nvSpPr>
        <p:spPr>
          <a:xfrm>
            <a:off x="65597" y="686491"/>
            <a:ext cx="2016224" cy="546007"/>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The writer/author/poet/name of   uses….</a:t>
            </a:r>
          </a:p>
        </p:txBody>
      </p:sp>
      <p:sp>
        <p:nvSpPr>
          <p:cNvPr id="7" name="Rectangle 6"/>
          <p:cNvSpPr/>
          <p:nvPr/>
        </p:nvSpPr>
        <p:spPr>
          <a:xfrm>
            <a:off x="65597" y="1353774"/>
            <a:ext cx="2016224" cy="648072"/>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Evidence: Quotation</a:t>
            </a:r>
          </a:p>
        </p:txBody>
      </p:sp>
      <p:sp>
        <p:nvSpPr>
          <p:cNvPr id="8" name="Rectangle 7"/>
          <p:cNvSpPr/>
          <p:nvPr/>
        </p:nvSpPr>
        <p:spPr>
          <a:xfrm>
            <a:off x="76632" y="2123122"/>
            <a:ext cx="2016224" cy="792088"/>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Explanation: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This means…</a:t>
            </a:r>
          </a:p>
        </p:txBody>
      </p:sp>
      <p:sp>
        <p:nvSpPr>
          <p:cNvPr id="9" name="Rectangle 8"/>
          <p:cNvSpPr/>
          <p:nvPr/>
        </p:nvSpPr>
        <p:spPr>
          <a:xfrm>
            <a:off x="76632" y="2982059"/>
            <a:ext cx="2016224" cy="936104"/>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This makes us think of…</a:t>
            </a:r>
          </a:p>
        </p:txBody>
      </p:sp>
      <p:sp>
        <p:nvSpPr>
          <p:cNvPr id="10" name="Rectangle 9"/>
          <p:cNvSpPr/>
          <p:nvPr/>
        </p:nvSpPr>
        <p:spPr>
          <a:xfrm>
            <a:off x="76632" y="4001009"/>
            <a:ext cx="2016224" cy="936104"/>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Therefore we understand that…</a:t>
            </a:r>
          </a:p>
        </p:txBody>
      </p:sp>
      <p:sp>
        <p:nvSpPr>
          <p:cNvPr id="11" name="Rectangle 10"/>
          <p:cNvSpPr/>
          <p:nvPr/>
        </p:nvSpPr>
        <p:spPr>
          <a:xfrm>
            <a:off x="97835" y="5033609"/>
            <a:ext cx="1995021" cy="864096"/>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This links to the writer’s message that…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rPr>
              <a:t>LINK TO QUESTION</a:t>
            </a:r>
          </a:p>
        </p:txBody>
      </p:sp>
      <p:sp>
        <p:nvSpPr>
          <p:cNvPr id="12" name="Rectangle 11"/>
          <p:cNvSpPr/>
          <p:nvPr/>
        </p:nvSpPr>
        <p:spPr>
          <a:xfrm>
            <a:off x="8229600" y="110427"/>
            <a:ext cx="792088" cy="576064"/>
          </a:xfrm>
          <a:prstGeom prst="rect">
            <a:avLst/>
          </a:prstGeom>
          <a:solidFill>
            <a:sysClr val="window" lastClr="FFFFFF">
              <a:lumMod val="75000"/>
            </a:sysClr>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mn-cs"/>
              </a:rPr>
              <a:t>F</a:t>
            </a:r>
          </a:p>
        </p:txBody>
      </p:sp>
      <p:sp>
        <p:nvSpPr>
          <p:cNvPr id="13" name="Rectangle 12"/>
          <p:cNvSpPr/>
          <p:nvPr/>
        </p:nvSpPr>
        <p:spPr>
          <a:xfrm>
            <a:off x="8207368" y="780510"/>
            <a:ext cx="792088" cy="546007"/>
          </a:xfrm>
          <a:prstGeom prst="rect">
            <a:avLst/>
          </a:prstGeom>
          <a:solidFill>
            <a:sysClr val="window" lastClr="FFFFFF">
              <a:lumMod val="75000"/>
            </a:sysClr>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entury Gothic" panose="020B0502020202020204"/>
                <a:ea typeface="+mn-ea"/>
                <a:cs typeface="+mn-cs"/>
              </a:rPr>
              <a:t>E</a:t>
            </a:r>
          </a:p>
        </p:txBody>
      </p:sp>
      <p:sp>
        <p:nvSpPr>
          <p:cNvPr id="14" name="Rectangle 13"/>
          <p:cNvSpPr/>
          <p:nvPr/>
        </p:nvSpPr>
        <p:spPr>
          <a:xfrm>
            <a:off x="8171441" y="1546349"/>
            <a:ext cx="792088" cy="504056"/>
          </a:xfrm>
          <a:prstGeom prst="rect">
            <a:avLst/>
          </a:prstGeom>
          <a:solidFill>
            <a:sysClr val="window" lastClr="FFFFFF">
              <a:lumMod val="75000"/>
            </a:sysClr>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mn-cs"/>
              </a:rPr>
              <a:t>D</a:t>
            </a:r>
          </a:p>
        </p:txBody>
      </p:sp>
      <p:sp>
        <p:nvSpPr>
          <p:cNvPr id="15" name="Rectangle 14"/>
          <p:cNvSpPr/>
          <p:nvPr/>
        </p:nvSpPr>
        <p:spPr>
          <a:xfrm>
            <a:off x="8171441" y="2151833"/>
            <a:ext cx="792088" cy="792088"/>
          </a:xfrm>
          <a:prstGeom prst="rect">
            <a:avLst/>
          </a:prstGeom>
          <a:solidFill>
            <a:sysClr val="window" lastClr="FFFFFF">
              <a:lumMod val="75000"/>
            </a:sysClr>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mn-cs"/>
              </a:rPr>
              <a:t>C</a:t>
            </a:r>
          </a:p>
        </p:txBody>
      </p:sp>
      <p:sp>
        <p:nvSpPr>
          <p:cNvPr id="16" name="Rectangle 15"/>
          <p:cNvSpPr/>
          <p:nvPr/>
        </p:nvSpPr>
        <p:spPr>
          <a:xfrm>
            <a:off x="8171441" y="3040417"/>
            <a:ext cx="792088" cy="864096"/>
          </a:xfrm>
          <a:prstGeom prst="rect">
            <a:avLst/>
          </a:prstGeom>
          <a:solidFill>
            <a:sysClr val="window" lastClr="FFFFFF">
              <a:lumMod val="75000"/>
            </a:sysClr>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mn-cs"/>
              </a:rPr>
              <a:t>C-B</a:t>
            </a:r>
          </a:p>
        </p:txBody>
      </p:sp>
      <p:sp>
        <p:nvSpPr>
          <p:cNvPr id="17" name="Rectangle 16"/>
          <p:cNvSpPr/>
          <p:nvPr/>
        </p:nvSpPr>
        <p:spPr>
          <a:xfrm>
            <a:off x="8207368" y="4001009"/>
            <a:ext cx="792088" cy="936104"/>
          </a:xfrm>
          <a:prstGeom prst="rect">
            <a:avLst/>
          </a:prstGeom>
          <a:solidFill>
            <a:sysClr val="window" lastClr="FFFFFF">
              <a:lumMod val="75000"/>
            </a:sysClr>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mn-cs"/>
              </a:rPr>
              <a:t>B</a:t>
            </a:r>
          </a:p>
        </p:txBody>
      </p:sp>
      <p:sp>
        <p:nvSpPr>
          <p:cNvPr id="18" name="Rectangle 17"/>
          <p:cNvSpPr/>
          <p:nvPr/>
        </p:nvSpPr>
        <p:spPr>
          <a:xfrm>
            <a:off x="8207368" y="5105617"/>
            <a:ext cx="792088" cy="792088"/>
          </a:xfrm>
          <a:prstGeom prst="rect">
            <a:avLst/>
          </a:prstGeom>
          <a:solidFill>
            <a:sysClr val="window" lastClr="FFFFFF">
              <a:lumMod val="75000"/>
            </a:sysClr>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mn-cs"/>
              </a:rPr>
              <a:t>A-A*</a:t>
            </a:r>
          </a:p>
        </p:txBody>
      </p:sp>
      <p:sp>
        <p:nvSpPr>
          <p:cNvPr id="20" name="TextBox 19"/>
          <p:cNvSpPr txBox="1"/>
          <p:nvPr/>
        </p:nvSpPr>
        <p:spPr>
          <a:xfrm>
            <a:off x="97835" y="6096000"/>
            <a:ext cx="4321765" cy="707886"/>
          </a:xfrm>
          <a:prstGeom prst="rect">
            <a:avLst/>
          </a:prstGeom>
          <a:solidFill>
            <a:schemeClr val="bg1">
              <a:lumMod val="95000"/>
            </a:schemeClr>
          </a:solidFill>
        </p:spPr>
        <p:txBody>
          <a:bodyPr wrap="square" rtlCol="0">
            <a:spAutoFit/>
          </a:bodyPr>
          <a:lstStyle/>
          <a:p>
            <a:r>
              <a:rPr lang="en-GB" sz="800" dirty="0" smtClean="0"/>
              <a:t>KEY WORDS IN QUESTION AND SYNONYMS:</a:t>
            </a:r>
          </a:p>
          <a:p>
            <a:endParaRPr lang="en-GB" sz="800" dirty="0"/>
          </a:p>
          <a:p>
            <a:endParaRPr lang="en-GB" sz="800" dirty="0" smtClean="0"/>
          </a:p>
          <a:p>
            <a:endParaRPr lang="en-GB" sz="800" dirty="0"/>
          </a:p>
          <a:p>
            <a:endParaRPr lang="en-GB" sz="800" dirty="0"/>
          </a:p>
        </p:txBody>
      </p:sp>
      <p:sp>
        <p:nvSpPr>
          <p:cNvPr id="22" name="TextBox 21"/>
          <p:cNvSpPr txBox="1"/>
          <p:nvPr/>
        </p:nvSpPr>
        <p:spPr>
          <a:xfrm>
            <a:off x="4600600" y="6096000"/>
            <a:ext cx="4321765" cy="707886"/>
          </a:xfrm>
          <a:prstGeom prst="rect">
            <a:avLst/>
          </a:prstGeom>
          <a:solidFill>
            <a:schemeClr val="bg1">
              <a:lumMod val="95000"/>
            </a:schemeClr>
          </a:solidFill>
        </p:spPr>
        <p:txBody>
          <a:bodyPr wrap="square" rtlCol="0">
            <a:spAutoFit/>
          </a:bodyPr>
          <a:lstStyle/>
          <a:p>
            <a:r>
              <a:rPr lang="en-GB" sz="800" dirty="0" smtClean="0"/>
              <a:t>QUOTES – 3-5 MOST INTERESTING WORDS/IMAGES/TECHNICAL ASPECTS OF TEXT:</a:t>
            </a:r>
          </a:p>
          <a:p>
            <a:endParaRPr lang="en-GB" sz="800" dirty="0"/>
          </a:p>
          <a:p>
            <a:endParaRPr lang="en-GB" sz="800" dirty="0" smtClean="0"/>
          </a:p>
          <a:p>
            <a:endParaRPr lang="en-GB" sz="800" dirty="0"/>
          </a:p>
          <a:p>
            <a:endParaRPr lang="en-GB" sz="800" dirty="0"/>
          </a:p>
        </p:txBody>
      </p:sp>
      <p:sp>
        <p:nvSpPr>
          <p:cNvPr id="23" name="Rectangle 22"/>
          <p:cNvSpPr/>
          <p:nvPr/>
        </p:nvSpPr>
        <p:spPr>
          <a:xfrm>
            <a:off x="2187038" y="158448"/>
            <a:ext cx="5919854" cy="369297"/>
          </a:xfrm>
          <a:prstGeom prst="rect">
            <a:avLst/>
          </a:prstGeom>
          <a:solidFill>
            <a:sysClr val="window" lastClr="FFFFFF">
              <a:lumMod val="7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p:txBody>
      </p:sp>
      <p:sp>
        <p:nvSpPr>
          <p:cNvPr id="24" name="Rectangle 23"/>
          <p:cNvSpPr/>
          <p:nvPr/>
        </p:nvSpPr>
        <p:spPr>
          <a:xfrm>
            <a:off x="2142172" y="674767"/>
            <a:ext cx="5906414" cy="546007"/>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p:txBody>
      </p:sp>
      <p:sp>
        <p:nvSpPr>
          <p:cNvPr id="25" name="Rectangle 24"/>
          <p:cNvSpPr/>
          <p:nvPr/>
        </p:nvSpPr>
        <p:spPr>
          <a:xfrm>
            <a:off x="2175454" y="1368708"/>
            <a:ext cx="5815119" cy="648072"/>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p:txBody>
      </p:sp>
      <p:sp>
        <p:nvSpPr>
          <p:cNvPr id="26" name="Rectangle 25"/>
          <p:cNvSpPr/>
          <p:nvPr/>
        </p:nvSpPr>
        <p:spPr>
          <a:xfrm>
            <a:off x="2187038" y="2083975"/>
            <a:ext cx="5861548" cy="792088"/>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p:txBody>
      </p:sp>
      <p:sp>
        <p:nvSpPr>
          <p:cNvPr id="27" name="Rectangle 26"/>
          <p:cNvSpPr/>
          <p:nvPr/>
        </p:nvSpPr>
        <p:spPr>
          <a:xfrm>
            <a:off x="2169885" y="3004413"/>
            <a:ext cx="5820688" cy="936104"/>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p:txBody>
      </p:sp>
      <p:sp>
        <p:nvSpPr>
          <p:cNvPr id="28" name="Rectangle 27"/>
          <p:cNvSpPr/>
          <p:nvPr/>
        </p:nvSpPr>
        <p:spPr>
          <a:xfrm>
            <a:off x="2169885" y="3996850"/>
            <a:ext cx="5820688" cy="936104"/>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p:txBody>
      </p:sp>
      <p:sp>
        <p:nvSpPr>
          <p:cNvPr id="29" name="Rectangle 28"/>
          <p:cNvSpPr/>
          <p:nvPr/>
        </p:nvSpPr>
        <p:spPr>
          <a:xfrm>
            <a:off x="2192749" y="5033609"/>
            <a:ext cx="5797824" cy="864096"/>
          </a:xfrm>
          <a:prstGeom prst="rect">
            <a:avLst/>
          </a:prstGeom>
          <a:solidFill>
            <a:sysClr val="window" lastClr="FFFFFF">
              <a:lumMod val="85000"/>
            </a:sys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Gill Sans MT" panose="020B0502020104020203" pitchFamily="34" charset="0"/>
              <a:ea typeface="+mn-ea"/>
              <a:cs typeface="Aharoni" pitchFamily="2" charset="-79"/>
            </a:endParaRPr>
          </a:p>
        </p:txBody>
      </p:sp>
    </p:spTree>
    <p:extLst>
      <p:ext uri="{BB962C8B-B14F-4D97-AF65-F5344CB8AC3E}">
        <p14:creationId xmlns:p14="http://schemas.microsoft.com/office/powerpoint/2010/main" val="212481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3" grpId="0" animBg="1"/>
      <p:bldP spid="24" grpId="0" animBg="1"/>
      <p:bldP spid="25" grpId="0" animBg="1"/>
      <p:bldP spid="26" grpId="0" animBg="1"/>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382000" cy="461665"/>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2400" b="1" u="sng" dirty="0" smtClean="0"/>
              <a:t>Shakespeare’s Sonnet 116 </a:t>
            </a:r>
            <a:endParaRPr lang="en-GB" sz="2400" b="1" u="sng" dirty="0"/>
          </a:p>
        </p:txBody>
      </p:sp>
      <p:sp>
        <p:nvSpPr>
          <p:cNvPr id="4" name="TextBox 3"/>
          <p:cNvSpPr txBox="1"/>
          <p:nvPr/>
        </p:nvSpPr>
        <p:spPr>
          <a:xfrm>
            <a:off x="4114800" y="1219200"/>
            <a:ext cx="4572000" cy="4524315"/>
          </a:xfrm>
          <a:prstGeom prst="rect">
            <a:avLst/>
          </a:prstGeom>
          <a:noFill/>
          <a:ln w="76200">
            <a:solidFill>
              <a:srgbClr val="FF0000"/>
            </a:solidFill>
          </a:ln>
        </p:spPr>
        <p:txBody>
          <a:bodyPr wrap="square" rtlCol="0">
            <a:spAutoFit/>
          </a:bodyPr>
          <a:lstStyle/>
          <a:p>
            <a:r>
              <a:rPr lang="en-GB" sz="2400" dirty="0" smtClean="0"/>
              <a:t>…today we will </a:t>
            </a:r>
          </a:p>
          <a:p>
            <a:endParaRPr lang="en-GB" sz="2400" dirty="0" smtClean="0"/>
          </a:p>
          <a:p>
            <a:r>
              <a:rPr lang="en-GB" sz="2400" b="1" dirty="0" smtClean="0"/>
              <a:t>Know the conventions of a typical sonnet</a:t>
            </a:r>
          </a:p>
          <a:p>
            <a:pPr>
              <a:buFont typeface="Arial" pitchFamily="34" charset="0"/>
              <a:buChar char="•"/>
            </a:pPr>
            <a:endParaRPr lang="en-GB" sz="2400" b="1" dirty="0" smtClean="0"/>
          </a:p>
          <a:p>
            <a:r>
              <a:rPr lang="en-GB" sz="2400" b="1" dirty="0" smtClean="0"/>
              <a:t>Be able to analyse the themes and language used by Shakespeare in sonnet 116</a:t>
            </a:r>
          </a:p>
          <a:p>
            <a:pPr>
              <a:buFont typeface="Arial" pitchFamily="34" charset="0"/>
              <a:buChar char="•"/>
            </a:pPr>
            <a:endParaRPr lang="en-GB" sz="2400" b="1" dirty="0" smtClean="0"/>
          </a:p>
          <a:p>
            <a:r>
              <a:rPr lang="en-GB" sz="2400" b="1" dirty="0" smtClean="0"/>
              <a:t>Understand how Shakespeare explores the theme of love in this sonnet</a:t>
            </a:r>
          </a:p>
        </p:txBody>
      </p:sp>
      <p:pic>
        <p:nvPicPr>
          <p:cNvPr id="5" name="Picture 4" descr="http://www.mediabistro.com/unbeige/original/bill%20shakespeare.jpg"/>
          <p:cNvPicPr>
            <a:picLocks noChangeAspect="1" noChangeArrowheads="1"/>
          </p:cNvPicPr>
          <p:nvPr/>
        </p:nvPicPr>
        <p:blipFill>
          <a:blip r:embed="rId2" cstate="print"/>
          <a:srcRect/>
          <a:stretch>
            <a:fillRect/>
          </a:stretch>
        </p:blipFill>
        <p:spPr bwMode="auto">
          <a:xfrm>
            <a:off x="533400" y="1828800"/>
            <a:ext cx="3181638" cy="4238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What do you know about Shakespeare?</a:t>
            </a:r>
            <a:endParaRPr lang="en-GB" b="1" dirty="0">
              <a:solidFill>
                <a:srgbClr val="FF0000"/>
              </a:solidFill>
            </a:endParaRPr>
          </a:p>
        </p:txBody>
      </p:sp>
      <p:sp>
        <p:nvSpPr>
          <p:cNvPr id="4" name="Title 1"/>
          <p:cNvSpPr txBox="1">
            <a:spLocks/>
          </p:cNvSpPr>
          <p:nvPr/>
        </p:nvSpPr>
        <p:spPr>
          <a:xfrm>
            <a:off x="419100" y="5105400"/>
            <a:ext cx="7772400" cy="160934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b="1" dirty="0" smtClean="0">
                <a:solidFill>
                  <a:srgbClr val="FF0000"/>
                </a:solidFill>
              </a:rPr>
              <a:t>READ THE SONNET AND TRY TO FIGURE OUT WHAT IT’S ABOUT – WRITE THIS DOWN IN YOUR OWN WORDS, NO MORE THAN TWO SENTENCES</a:t>
            </a:r>
            <a:endParaRPr lang="en-GB" b="1" dirty="0">
              <a:solidFill>
                <a:srgbClr val="FF0000"/>
              </a:solidFill>
            </a:endParaRPr>
          </a:p>
        </p:txBody>
      </p:sp>
      <p:pic>
        <p:nvPicPr>
          <p:cNvPr id="3" name="Picture 2"/>
          <p:cNvPicPr>
            <a:picLocks noChangeAspect="1"/>
          </p:cNvPicPr>
          <p:nvPr/>
        </p:nvPicPr>
        <p:blipFill>
          <a:blip r:embed="rId3"/>
          <a:stretch>
            <a:fillRect/>
          </a:stretch>
        </p:blipFill>
        <p:spPr>
          <a:xfrm>
            <a:off x="4953000" y="1524000"/>
            <a:ext cx="3429000" cy="3429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List the ideal characteristics of a loving relationship</a:t>
            </a:r>
            <a:endParaRPr lang="en-GB" b="1" dirty="0">
              <a:solidFill>
                <a:srgbClr val="FF0000"/>
              </a:solidFill>
            </a:endParaRPr>
          </a:p>
        </p:txBody>
      </p:sp>
      <p:sp>
        <p:nvSpPr>
          <p:cNvPr id="3" name="Rectangle 2"/>
          <p:cNvSpPr/>
          <p:nvPr/>
        </p:nvSpPr>
        <p:spPr>
          <a:xfrm>
            <a:off x="1676400" y="2590800"/>
            <a:ext cx="4569069" cy="2677656"/>
          </a:xfrm>
          <a:prstGeom prst="rect">
            <a:avLst/>
          </a:prstGeom>
        </p:spPr>
        <p:txBody>
          <a:bodyPr wrap="square">
            <a:spAutoFit/>
          </a:bodyPr>
          <a:lstStyle/>
          <a:p>
            <a:pPr marL="342900" indent="-342900">
              <a:spcBef>
                <a:spcPct val="20000"/>
              </a:spcBef>
              <a:buFontTx/>
              <a:buChar char="•"/>
            </a:pPr>
            <a:r>
              <a:rPr lang="en-GB" sz="2800" dirty="0" smtClean="0"/>
              <a:t>In this poem, Shakespeare  gives us his idea of the characteristics of a really lasting love between two people.</a:t>
            </a:r>
            <a:endParaRPr lang="en-GB" sz="28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590800" y="2057400"/>
            <a:ext cx="3200400" cy="190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666627" y="2531418"/>
            <a:ext cx="1676400" cy="461665"/>
          </a:xfrm>
          <a:prstGeom prst="rect">
            <a:avLst/>
          </a:prstGeom>
          <a:noFill/>
        </p:spPr>
        <p:txBody>
          <a:bodyPr wrap="square" rtlCol="0">
            <a:spAutoFit/>
          </a:bodyPr>
          <a:lstStyle/>
          <a:p>
            <a:r>
              <a:rPr lang="en-GB" sz="2400" dirty="0" smtClean="0"/>
              <a:t>Sonnet 116 </a:t>
            </a:r>
            <a:endParaRPr lang="en-GB" sz="2400" dirty="0"/>
          </a:p>
        </p:txBody>
      </p:sp>
      <p:cxnSp>
        <p:nvCxnSpPr>
          <p:cNvPr id="10" name="Shape 9"/>
          <p:cNvCxnSpPr>
            <a:stCxn id="7" idx="7"/>
          </p:cNvCxnSpPr>
          <p:nvPr/>
        </p:nvCxnSpPr>
        <p:spPr>
          <a:xfrm rot="5400000" flipH="1" flipV="1">
            <a:off x="5531667" y="1467246"/>
            <a:ext cx="659981" cy="107829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hape 11"/>
          <p:cNvCxnSpPr>
            <a:stCxn id="7" idx="5"/>
          </p:cNvCxnSpPr>
          <p:nvPr/>
        </p:nvCxnSpPr>
        <p:spPr>
          <a:xfrm rot="16200000" flipH="1">
            <a:off x="5493566" y="3512365"/>
            <a:ext cx="736183" cy="107829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stCxn id="7" idx="1"/>
          </p:cNvCxnSpPr>
          <p:nvPr/>
        </p:nvCxnSpPr>
        <p:spPr>
          <a:xfrm rot="16200000" flipV="1">
            <a:off x="2114153" y="1391046"/>
            <a:ext cx="812381" cy="107829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hape 15"/>
          <p:cNvCxnSpPr>
            <a:stCxn id="7" idx="3"/>
          </p:cNvCxnSpPr>
          <p:nvPr/>
        </p:nvCxnSpPr>
        <p:spPr>
          <a:xfrm rot="5400000">
            <a:off x="2228453" y="3359966"/>
            <a:ext cx="507583" cy="115448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1143000"/>
            <a:ext cx="1981200" cy="369332"/>
          </a:xfrm>
          <a:prstGeom prst="rect">
            <a:avLst/>
          </a:prstGeom>
          <a:noFill/>
        </p:spPr>
        <p:txBody>
          <a:bodyPr wrap="square" rtlCol="0">
            <a:spAutoFit/>
          </a:bodyPr>
          <a:lstStyle/>
          <a:p>
            <a:r>
              <a:rPr lang="en-GB" dirty="0" smtClean="0"/>
              <a:t>Love </a:t>
            </a:r>
            <a:endParaRPr lang="en-GB" dirty="0"/>
          </a:p>
        </p:txBody>
      </p:sp>
      <p:pic>
        <p:nvPicPr>
          <p:cNvPr id="1026" name="Picture 2" descr="http://lara.teamburns.com/blog/wp-content/uploads/2010/09/two-pink-hearts-clip-art.png"/>
          <p:cNvPicPr>
            <a:picLocks noChangeAspect="1" noChangeArrowheads="1"/>
          </p:cNvPicPr>
          <p:nvPr/>
        </p:nvPicPr>
        <p:blipFill>
          <a:blip r:embed="rId2" cstate="print"/>
          <a:srcRect/>
          <a:stretch>
            <a:fillRect/>
          </a:stretch>
        </p:blipFill>
        <p:spPr bwMode="auto">
          <a:xfrm>
            <a:off x="762000" y="1600200"/>
            <a:ext cx="1375960" cy="1162051"/>
          </a:xfrm>
          <a:prstGeom prst="rect">
            <a:avLst/>
          </a:prstGeom>
          <a:noFill/>
        </p:spPr>
      </p:pic>
      <p:sp>
        <p:nvSpPr>
          <p:cNvPr id="24" name="TextBox 23"/>
          <p:cNvSpPr txBox="1"/>
          <p:nvPr/>
        </p:nvSpPr>
        <p:spPr>
          <a:xfrm>
            <a:off x="6477000" y="4267200"/>
            <a:ext cx="2209800" cy="369332"/>
          </a:xfrm>
          <a:prstGeom prst="rect">
            <a:avLst/>
          </a:prstGeom>
          <a:noFill/>
        </p:spPr>
        <p:txBody>
          <a:bodyPr wrap="square" rtlCol="0">
            <a:spAutoFit/>
          </a:bodyPr>
          <a:lstStyle/>
          <a:p>
            <a:r>
              <a:rPr lang="en-GB" dirty="0" smtClean="0"/>
              <a:t>Time (9,11) </a:t>
            </a:r>
            <a:endParaRPr lang="en-GB" dirty="0"/>
          </a:p>
        </p:txBody>
      </p:sp>
      <p:pic>
        <p:nvPicPr>
          <p:cNvPr id="1028" name="Picture 4" descr="http://t3.gstatic.com/images?q=tbn:ANd9GcSQt8ync41MBocMaHCFXWwm3QM7FtVAtW9zT1YosUpksTffjOFh-EtrM5U:4.bp.blogspot.com/-nDjVZ97845Q/TZCxJjJfWII/AAAAAAAAAOI/mABPKVNcELk/s320/Keep%252Btime.gif">
            <a:hlinkClick r:id="rId3"/>
          </p:cNvPr>
          <p:cNvPicPr>
            <a:picLocks noChangeAspect="1" noChangeArrowheads="1"/>
          </p:cNvPicPr>
          <p:nvPr/>
        </p:nvPicPr>
        <p:blipFill>
          <a:blip r:embed="rId4" cstate="print"/>
          <a:srcRect/>
          <a:stretch>
            <a:fillRect/>
          </a:stretch>
        </p:blipFill>
        <p:spPr bwMode="auto">
          <a:xfrm>
            <a:off x="6747009" y="5029200"/>
            <a:ext cx="1441181" cy="1504950"/>
          </a:xfrm>
          <a:prstGeom prst="rect">
            <a:avLst/>
          </a:prstGeom>
          <a:noFill/>
        </p:spPr>
      </p:pic>
      <p:sp>
        <p:nvSpPr>
          <p:cNvPr id="26" name="TextBox 25"/>
          <p:cNvSpPr txBox="1"/>
          <p:nvPr/>
        </p:nvSpPr>
        <p:spPr>
          <a:xfrm>
            <a:off x="6477000" y="1371600"/>
            <a:ext cx="1981200" cy="369332"/>
          </a:xfrm>
          <a:prstGeom prst="rect">
            <a:avLst/>
          </a:prstGeom>
          <a:noFill/>
        </p:spPr>
        <p:txBody>
          <a:bodyPr wrap="square" rtlCol="0">
            <a:spAutoFit/>
          </a:bodyPr>
          <a:lstStyle/>
          <a:p>
            <a:r>
              <a:rPr lang="en-GB" dirty="0" smtClean="0"/>
              <a:t>Morality</a:t>
            </a:r>
            <a:endParaRPr lang="en-GB" dirty="0"/>
          </a:p>
        </p:txBody>
      </p:sp>
      <p:sp>
        <p:nvSpPr>
          <p:cNvPr id="28" name="TextBox 27"/>
          <p:cNvSpPr txBox="1"/>
          <p:nvPr/>
        </p:nvSpPr>
        <p:spPr>
          <a:xfrm>
            <a:off x="304800" y="4114800"/>
            <a:ext cx="1524000" cy="369332"/>
          </a:xfrm>
          <a:prstGeom prst="rect">
            <a:avLst/>
          </a:prstGeom>
          <a:noFill/>
        </p:spPr>
        <p:txBody>
          <a:bodyPr wrap="square" rtlCol="0">
            <a:spAutoFit/>
          </a:bodyPr>
          <a:lstStyle/>
          <a:p>
            <a:r>
              <a:rPr lang="en-GB" dirty="0" smtClean="0"/>
              <a:t>Beauty </a:t>
            </a:r>
            <a:endParaRPr lang="en-GB" dirty="0"/>
          </a:p>
        </p:txBody>
      </p:sp>
      <p:sp>
        <p:nvSpPr>
          <p:cNvPr id="29" name="TextBox 28"/>
          <p:cNvSpPr txBox="1"/>
          <p:nvPr/>
        </p:nvSpPr>
        <p:spPr>
          <a:xfrm>
            <a:off x="2478493" y="103620"/>
            <a:ext cx="3886200" cy="1446550"/>
          </a:xfrm>
          <a:prstGeom prst="rect">
            <a:avLst/>
          </a:prstGeom>
          <a:noFill/>
        </p:spPr>
        <p:txBody>
          <a:bodyPr wrap="square" rtlCol="0">
            <a:spAutoFit/>
          </a:bodyPr>
          <a:lstStyle/>
          <a:p>
            <a:r>
              <a:rPr lang="en-GB" sz="2800" dirty="0" smtClean="0">
                <a:solidFill>
                  <a:srgbClr val="FF0000"/>
                </a:solidFill>
              </a:rPr>
              <a:t>Create a mind map </a:t>
            </a:r>
            <a:r>
              <a:rPr lang="en-GB" sz="2000" dirty="0" smtClean="0"/>
              <a:t>to show how Shakespeare explores a number of themes in Sonnet 116.</a:t>
            </a:r>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webresourcesdepot.com/wp-content/uploads/image/photoshop-heart-brushes-21.jpg"/>
          <p:cNvPicPr>
            <a:picLocks noChangeAspect="1" noChangeArrowheads="1"/>
          </p:cNvPicPr>
          <p:nvPr/>
        </p:nvPicPr>
        <p:blipFill>
          <a:blip r:embed="rId2" cstate="print"/>
          <a:srcRect/>
          <a:stretch>
            <a:fillRect/>
          </a:stretch>
        </p:blipFill>
        <p:spPr bwMode="auto">
          <a:xfrm>
            <a:off x="2705100" y="1639062"/>
            <a:ext cx="3810000" cy="3143250"/>
          </a:xfrm>
          <a:prstGeom prst="rect">
            <a:avLst/>
          </a:prstGeom>
          <a:noFill/>
        </p:spPr>
      </p:pic>
      <p:sp>
        <p:nvSpPr>
          <p:cNvPr id="2" name="Title 1"/>
          <p:cNvSpPr>
            <a:spLocks noGrp="1"/>
          </p:cNvSpPr>
          <p:nvPr>
            <p:ph type="title"/>
          </p:nvPr>
        </p:nvSpPr>
        <p:spPr>
          <a:xfrm>
            <a:off x="3601593" y="1006983"/>
            <a:ext cx="2209800" cy="826770"/>
          </a:xfrm>
        </p:spPr>
        <p:txBody>
          <a:bodyPr/>
          <a:lstStyle/>
          <a:p>
            <a:r>
              <a:rPr lang="en-GB" b="1" dirty="0" smtClean="0">
                <a:solidFill>
                  <a:srgbClr val="FF0000"/>
                </a:solidFill>
              </a:rPr>
              <a:t>Imagery </a:t>
            </a:r>
            <a:endParaRPr lang="en-GB" b="1" dirty="0">
              <a:solidFill>
                <a:srgbClr val="FF0000"/>
              </a:solidFill>
            </a:endParaRPr>
          </a:p>
        </p:txBody>
      </p:sp>
      <p:sp>
        <p:nvSpPr>
          <p:cNvPr id="4" name="TextBox 3"/>
          <p:cNvSpPr txBox="1"/>
          <p:nvPr/>
        </p:nvSpPr>
        <p:spPr>
          <a:xfrm>
            <a:off x="5811392" y="362557"/>
            <a:ext cx="3027807" cy="1477328"/>
          </a:xfrm>
          <a:prstGeom prst="rect">
            <a:avLst/>
          </a:prstGeom>
          <a:noFill/>
        </p:spPr>
        <p:txBody>
          <a:bodyPr wrap="square" rtlCol="0">
            <a:spAutoFit/>
          </a:bodyPr>
          <a:lstStyle/>
          <a:p>
            <a:r>
              <a:rPr lang="en-GB" b="1" dirty="0" smtClean="0">
                <a:solidFill>
                  <a:srgbClr val="FF0000"/>
                </a:solidFill>
              </a:rPr>
              <a:t>Look at the imagery used by Shakespeare in this poem. What words and phrases are used to describe love?</a:t>
            </a:r>
            <a:endParaRPr lang="en-GB" b="1" dirty="0">
              <a:solidFill>
                <a:srgbClr val="FF0000"/>
              </a:solidFill>
            </a:endParaRPr>
          </a:p>
        </p:txBody>
      </p:sp>
      <p:sp>
        <p:nvSpPr>
          <p:cNvPr id="13" name="Notched Right Arrow 12"/>
          <p:cNvSpPr/>
          <p:nvPr/>
        </p:nvSpPr>
        <p:spPr>
          <a:xfrm>
            <a:off x="6553200" y="1941195"/>
            <a:ext cx="8382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Notched Right Arrow 15"/>
          <p:cNvSpPr/>
          <p:nvPr/>
        </p:nvSpPr>
        <p:spPr>
          <a:xfrm>
            <a:off x="6514338" y="2588514"/>
            <a:ext cx="8382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Notched Right Arrow 16"/>
          <p:cNvSpPr/>
          <p:nvPr/>
        </p:nvSpPr>
        <p:spPr>
          <a:xfrm>
            <a:off x="6491478" y="3371278"/>
            <a:ext cx="8382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eft Arrow 18"/>
          <p:cNvSpPr/>
          <p:nvPr/>
        </p:nvSpPr>
        <p:spPr>
          <a:xfrm>
            <a:off x="1562100" y="1941576"/>
            <a:ext cx="1143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eft Arrow 19"/>
          <p:cNvSpPr/>
          <p:nvPr/>
        </p:nvSpPr>
        <p:spPr>
          <a:xfrm>
            <a:off x="1571244" y="2702814"/>
            <a:ext cx="1143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eft Arrow 20"/>
          <p:cNvSpPr/>
          <p:nvPr/>
        </p:nvSpPr>
        <p:spPr>
          <a:xfrm>
            <a:off x="1562100" y="3485388"/>
            <a:ext cx="1143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590800" y="4605825"/>
            <a:ext cx="5410200" cy="923330"/>
          </a:xfrm>
          <a:prstGeom prst="rect">
            <a:avLst/>
          </a:prstGeom>
          <a:noFill/>
        </p:spPr>
        <p:txBody>
          <a:bodyPr wrap="square" rtlCol="0">
            <a:spAutoFit/>
          </a:bodyPr>
          <a:lstStyle/>
          <a:p>
            <a:r>
              <a:rPr lang="en-GB" b="1" dirty="0" smtClean="0">
                <a:solidFill>
                  <a:srgbClr val="FF0000"/>
                </a:solidFill>
              </a:rPr>
              <a:t>What do many of these words have in common? Why has Shakespeare used this imagery to describe love?</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609600"/>
          <a:ext cx="8001000" cy="5543347"/>
        </p:xfrm>
        <a:graphic>
          <a:graphicData uri="http://schemas.openxmlformats.org/drawingml/2006/table">
            <a:tbl>
              <a:tblPr/>
              <a:tblGrid>
                <a:gridCol w="8001000">
                  <a:extLst>
                    <a:ext uri="{9D8B030D-6E8A-4147-A177-3AD203B41FA5}">
                      <a16:colId xmlns:a16="http://schemas.microsoft.com/office/drawing/2014/main" val="20000"/>
                    </a:ext>
                  </a:extLst>
                </a:gridCol>
              </a:tblGrid>
              <a:tr h="331277">
                <a:tc>
                  <a:txBody>
                    <a:bodyPr/>
                    <a:lstStyle/>
                    <a:p>
                      <a:pPr marL="0" marR="0" algn="l" fontAlgn="t">
                        <a:spcBef>
                          <a:spcPts val="0"/>
                        </a:spcBef>
                        <a:spcAft>
                          <a:spcPts val="0"/>
                        </a:spcAft>
                      </a:pPr>
                      <a:r>
                        <a:rPr lang="en-GB" sz="2000" dirty="0">
                          <a:latin typeface="Arial"/>
                        </a:rPr>
                        <a:t>Let me not declare any reasons why two</a:t>
                      </a:r>
                    </a:p>
                  </a:txBody>
                  <a:tcPr marL="11480" marR="11480" marT="11480" marB="11480">
                    <a:lnL>
                      <a:noFill/>
                    </a:lnL>
                    <a:lnR>
                      <a:noFill/>
                    </a:lnR>
                    <a:lnB>
                      <a:noFill/>
                    </a:lnB>
                  </a:tcPr>
                </a:tc>
                <a:extLst>
                  <a:ext uri="{0D108BD9-81ED-4DB2-BD59-A6C34878D82A}">
                    <a16:rowId xmlns:a16="http://schemas.microsoft.com/office/drawing/2014/main" val="10000"/>
                  </a:ext>
                </a:extLst>
              </a:tr>
              <a:tr h="499411">
                <a:tc>
                  <a:txBody>
                    <a:bodyPr/>
                    <a:lstStyle/>
                    <a:p>
                      <a:pPr marL="0" marR="0" algn="l" fontAlgn="t">
                        <a:spcBef>
                          <a:spcPts val="0"/>
                        </a:spcBef>
                        <a:spcAft>
                          <a:spcPts val="0"/>
                        </a:spcAft>
                      </a:pPr>
                      <a:r>
                        <a:rPr lang="en-GB" sz="2000" dirty="0">
                          <a:latin typeface="Arial"/>
                        </a:rPr>
                        <a:t>True-minded people should not be married. Love is not love</a:t>
                      </a:r>
                    </a:p>
                  </a:txBody>
                  <a:tcPr marL="11480" marR="11480" marT="11480" marB="11480">
                    <a:lnL>
                      <a:noFill/>
                    </a:lnL>
                    <a:lnR>
                      <a:noFill/>
                    </a:lnR>
                    <a:lnT>
                      <a:noFill/>
                    </a:lnT>
                    <a:lnB>
                      <a:noFill/>
                    </a:lnB>
                  </a:tcPr>
                </a:tc>
                <a:extLst>
                  <a:ext uri="{0D108BD9-81ED-4DB2-BD59-A6C34878D82A}">
                    <a16:rowId xmlns:a16="http://schemas.microsoft.com/office/drawing/2014/main" val="10001"/>
                  </a:ext>
                </a:extLst>
              </a:tr>
              <a:tr h="343750">
                <a:tc>
                  <a:txBody>
                    <a:bodyPr/>
                    <a:lstStyle/>
                    <a:p>
                      <a:pPr marL="0" marR="0" algn="l" fontAlgn="t">
                        <a:spcBef>
                          <a:spcPts val="0"/>
                        </a:spcBef>
                        <a:spcAft>
                          <a:spcPts val="0"/>
                        </a:spcAft>
                      </a:pPr>
                      <a:r>
                        <a:rPr lang="en-GB" sz="2000" dirty="0">
                          <a:latin typeface="Arial"/>
                        </a:rPr>
                        <a:t>Which changes when it finds a change in circumstances,</a:t>
                      </a:r>
                    </a:p>
                  </a:txBody>
                  <a:tcPr marL="11480" marR="11480" marT="11480" marB="11480">
                    <a:lnL>
                      <a:noFill/>
                    </a:lnL>
                    <a:lnR>
                      <a:noFill/>
                    </a:lnR>
                    <a:lnT>
                      <a:noFill/>
                    </a:lnT>
                    <a:lnB>
                      <a:noFill/>
                    </a:lnB>
                  </a:tcPr>
                </a:tc>
                <a:extLst>
                  <a:ext uri="{0D108BD9-81ED-4DB2-BD59-A6C34878D82A}">
                    <a16:rowId xmlns:a16="http://schemas.microsoft.com/office/drawing/2014/main" val="10002"/>
                  </a:ext>
                </a:extLst>
              </a:tr>
              <a:tr h="499411">
                <a:tc>
                  <a:txBody>
                    <a:bodyPr/>
                    <a:lstStyle/>
                    <a:p>
                      <a:pPr marL="0" marR="0" algn="l" fontAlgn="t">
                        <a:spcBef>
                          <a:spcPts val="0"/>
                        </a:spcBef>
                        <a:spcAft>
                          <a:spcPts val="0"/>
                        </a:spcAft>
                      </a:pPr>
                      <a:r>
                        <a:rPr lang="en-GB" sz="2000" dirty="0">
                          <a:latin typeface="Arial"/>
                        </a:rPr>
                        <a:t>Or bends from its firm stand even when a lover is unfaithful:</a:t>
                      </a:r>
                    </a:p>
                  </a:txBody>
                  <a:tcPr marL="11480" marR="11480" marT="11480" marB="11480">
                    <a:lnL>
                      <a:noFill/>
                    </a:lnL>
                    <a:lnR>
                      <a:noFill/>
                    </a:lnR>
                    <a:lnT>
                      <a:noFill/>
                    </a:lnT>
                    <a:lnB>
                      <a:noFill/>
                    </a:lnB>
                  </a:tcPr>
                </a:tc>
                <a:extLst>
                  <a:ext uri="{0D108BD9-81ED-4DB2-BD59-A6C34878D82A}">
                    <a16:rowId xmlns:a16="http://schemas.microsoft.com/office/drawing/2014/main" val="10003"/>
                  </a:ext>
                </a:extLst>
              </a:tr>
              <a:tr h="331277">
                <a:tc>
                  <a:txBody>
                    <a:bodyPr/>
                    <a:lstStyle/>
                    <a:p>
                      <a:pPr marL="0" marR="0" algn="l" fontAlgn="t">
                        <a:spcBef>
                          <a:spcPts val="0"/>
                        </a:spcBef>
                        <a:spcAft>
                          <a:spcPts val="0"/>
                        </a:spcAft>
                      </a:pPr>
                      <a:r>
                        <a:rPr lang="en-GB" sz="2000" dirty="0">
                          <a:latin typeface="Arial"/>
                        </a:rPr>
                        <a:t>Oh no! it is a lighthouse</a:t>
                      </a:r>
                    </a:p>
                  </a:txBody>
                  <a:tcPr marL="11480" marR="11480" marT="11480" marB="11480">
                    <a:lnL>
                      <a:noFill/>
                    </a:lnL>
                    <a:lnR>
                      <a:noFill/>
                    </a:lnR>
                    <a:lnT>
                      <a:noFill/>
                    </a:lnT>
                    <a:lnB>
                      <a:noFill/>
                    </a:lnB>
                  </a:tcPr>
                </a:tc>
                <a:extLst>
                  <a:ext uri="{0D108BD9-81ED-4DB2-BD59-A6C34878D82A}">
                    <a16:rowId xmlns:a16="http://schemas.microsoft.com/office/drawing/2014/main" val="10004"/>
                  </a:ext>
                </a:extLst>
              </a:tr>
              <a:tr h="343750">
                <a:tc>
                  <a:txBody>
                    <a:bodyPr/>
                    <a:lstStyle/>
                    <a:p>
                      <a:pPr marL="0" marR="0" algn="l" fontAlgn="t">
                        <a:spcBef>
                          <a:spcPts val="0"/>
                        </a:spcBef>
                        <a:spcAft>
                          <a:spcPts val="0"/>
                        </a:spcAft>
                      </a:pPr>
                      <a:r>
                        <a:rPr lang="en-GB" sz="2000" dirty="0">
                          <a:latin typeface="Arial"/>
                        </a:rPr>
                        <a:t>That sees storms but it never shaken;</a:t>
                      </a:r>
                    </a:p>
                  </a:txBody>
                  <a:tcPr marL="11480" marR="11480" marT="11480" marB="11480">
                    <a:lnL>
                      <a:noFill/>
                    </a:lnL>
                    <a:lnR>
                      <a:noFill/>
                    </a:lnR>
                    <a:lnT>
                      <a:noFill/>
                    </a:lnT>
                    <a:lnB>
                      <a:noFill/>
                    </a:lnB>
                  </a:tcPr>
                </a:tc>
                <a:extLst>
                  <a:ext uri="{0D108BD9-81ED-4DB2-BD59-A6C34878D82A}">
                    <a16:rowId xmlns:a16="http://schemas.microsoft.com/office/drawing/2014/main" val="10005"/>
                  </a:ext>
                </a:extLst>
              </a:tr>
              <a:tr h="343750">
                <a:tc>
                  <a:txBody>
                    <a:bodyPr/>
                    <a:lstStyle/>
                    <a:p>
                      <a:pPr marL="0" marR="0" algn="l" fontAlgn="t">
                        <a:spcBef>
                          <a:spcPts val="0"/>
                        </a:spcBef>
                        <a:spcAft>
                          <a:spcPts val="0"/>
                        </a:spcAft>
                      </a:pPr>
                      <a:r>
                        <a:rPr lang="en-GB" sz="2000" dirty="0">
                          <a:latin typeface="Arial"/>
                        </a:rPr>
                        <a:t>Love is the guiding north star to every lost ship,</a:t>
                      </a:r>
                    </a:p>
                  </a:txBody>
                  <a:tcPr marL="11480" marR="11480" marT="11480" marB="11480">
                    <a:lnL>
                      <a:noFill/>
                    </a:lnL>
                    <a:lnR>
                      <a:noFill/>
                    </a:lnR>
                    <a:lnT>
                      <a:noFill/>
                    </a:lnT>
                    <a:lnB>
                      <a:noFill/>
                    </a:lnB>
                  </a:tcPr>
                </a:tc>
                <a:extLst>
                  <a:ext uri="{0D108BD9-81ED-4DB2-BD59-A6C34878D82A}">
                    <a16:rowId xmlns:a16="http://schemas.microsoft.com/office/drawing/2014/main" val="10006"/>
                  </a:ext>
                </a:extLst>
              </a:tr>
              <a:tr h="499411">
                <a:tc>
                  <a:txBody>
                    <a:bodyPr/>
                    <a:lstStyle/>
                    <a:p>
                      <a:pPr marL="0" marR="0" algn="l" fontAlgn="t">
                        <a:spcBef>
                          <a:spcPts val="0"/>
                        </a:spcBef>
                        <a:spcAft>
                          <a:spcPts val="0"/>
                        </a:spcAft>
                      </a:pPr>
                      <a:r>
                        <a:rPr lang="en-GB" sz="2000" dirty="0">
                          <a:latin typeface="Arial"/>
                        </a:rPr>
                        <a:t>Whose value cannot be calculated, although its altitude can be measured.</a:t>
                      </a:r>
                    </a:p>
                  </a:txBody>
                  <a:tcPr marL="11480" marR="11480" marT="11480" marB="11480">
                    <a:lnL>
                      <a:noFill/>
                    </a:lnL>
                    <a:lnR>
                      <a:noFill/>
                    </a:lnR>
                    <a:lnT>
                      <a:noFill/>
                    </a:lnT>
                    <a:lnB>
                      <a:noFill/>
                    </a:lnB>
                  </a:tcPr>
                </a:tc>
                <a:extLst>
                  <a:ext uri="{0D108BD9-81ED-4DB2-BD59-A6C34878D82A}">
                    <a16:rowId xmlns:a16="http://schemas.microsoft.com/office/drawing/2014/main" val="10007"/>
                  </a:ext>
                </a:extLst>
              </a:tr>
              <a:tr h="343750">
                <a:tc>
                  <a:txBody>
                    <a:bodyPr/>
                    <a:lstStyle/>
                    <a:p>
                      <a:pPr marL="0" marR="0" algn="l" fontAlgn="t">
                        <a:spcBef>
                          <a:spcPts val="0"/>
                        </a:spcBef>
                        <a:spcAft>
                          <a:spcPts val="0"/>
                        </a:spcAft>
                      </a:pPr>
                      <a:r>
                        <a:rPr lang="en-GB" sz="2000" dirty="0">
                          <a:latin typeface="Arial"/>
                        </a:rPr>
                        <a:t>Love is not at the mercy of Time, though physical beauty</a:t>
                      </a:r>
                    </a:p>
                  </a:txBody>
                  <a:tcPr marL="11480" marR="11480" marT="11480" marB="11480">
                    <a:lnL>
                      <a:noFill/>
                    </a:lnL>
                    <a:lnR>
                      <a:noFill/>
                    </a:lnR>
                    <a:lnT>
                      <a:noFill/>
                    </a:lnT>
                    <a:lnB>
                      <a:noFill/>
                    </a:lnB>
                  </a:tcPr>
                </a:tc>
                <a:extLst>
                  <a:ext uri="{0D108BD9-81ED-4DB2-BD59-A6C34878D82A}">
                    <a16:rowId xmlns:a16="http://schemas.microsoft.com/office/drawing/2014/main" val="10008"/>
                  </a:ext>
                </a:extLst>
              </a:tr>
              <a:tr h="343750">
                <a:tc>
                  <a:txBody>
                    <a:bodyPr/>
                    <a:lstStyle/>
                    <a:p>
                      <a:pPr marL="0" marR="0" algn="l" fontAlgn="t">
                        <a:spcBef>
                          <a:spcPts val="0"/>
                        </a:spcBef>
                        <a:spcAft>
                          <a:spcPts val="0"/>
                        </a:spcAft>
                      </a:pPr>
                      <a:r>
                        <a:rPr lang="en-GB" sz="2000" dirty="0">
                          <a:latin typeface="Arial"/>
                        </a:rPr>
                        <a:t>Comes within the compass of his sickle.</a:t>
                      </a:r>
                    </a:p>
                  </a:txBody>
                  <a:tcPr marL="11480" marR="11480" marT="11480" marB="11480">
                    <a:lnL>
                      <a:noFill/>
                    </a:lnL>
                    <a:lnR>
                      <a:noFill/>
                    </a:lnR>
                    <a:lnT>
                      <a:noFill/>
                    </a:lnT>
                    <a:lnB>
                      <a:noFill/>
                    </a:lnB>
                  </a:tcPr>
                </a:tc>
                <a:extLst>
                  <a:ext uri="{0D108BD9-81ED-4DB2-BD59-A6C34878D82A}">
                    <a16:rowId xmlns:a16="http://schemas.microsoft.com/office/drawing/2014/main" val="10009"/>
                  </a:ext>
                </a:extLst>
              </a:tr>
              <a:tr h="343750">
                <a:tc>
                  <a:txBody>
                    <a:bodyPr/>
                    <a:lstStyle/>
                    <a:p>
                      <a:pPr marL="0" marR="0" algn="l" fontAlgn="t">
                        <a:spcBef>
                          <a:spcPts val="0"/>
                        </a:spcBef>
                        <a:spcAft>
                          <a:spcPts val="0"/>
                        </a:spcAft>
                      </a:pPr>
                      <a:r>
                        <a:rPr lang="en-GB" sz="2000" dirty="0">
                          <a:latin typeface="Arial"/>
                        </a:rPr>
                        <a:t>Love does not alter with hours and weeks,</a:t>
                      </a:r>
                    </a:p>
                  </a:txBody>
                  <a:tcPr marL="11480" marR="11480" marT="11480" marB="11480">
                    <a:lnL>
                      <a:noFill/>
                    </a:lnL>
                    <a:lnR>
                      <a:noFill/>
                    </a:lnR>
                    <a:lnT>
                      <a:noFill/>
                    </a:lnT>
                    <a:lnB>
                      <a:noFill/>
                    </a:lnB>
                  </a:tcPr>
                </a:tc>
                <a:extLst>
                  <a:ext uri="{0D108BD9-81ED-4DB2-BD59-A6C34878D82A}">
                    <a16:rowId xmlns:a16="http://schemas.microsoft.com/office/drawing/2014/main" val="10010"/>
                  </a:ext>
                </a:extLst>
              </a:tr>
              <a:tr h="343750">
                <a:tc>
                  <a:txBody>
                    <a:bodyPr/>
                    <a:lstStyle/>
                    <a:p>
                      <a:pPr marL="0" marR="0" algn="l" fontAlgn="t">
                        <a:spcBef>
                          <a:spcPts val="0"/>
                        </a:spcBef>
                        <a:spcAft>
                          <a:spcPts val="0"/>
                        </a:spcAft>
                      </a:pPr>
                      <a:r>
                        <a:rPr lang="en-GB" sz="2000" dirty="0">
                          <a:latin typeface="Arial"/>
                        </a:rPr>
                        <a:t>But, rather, it endures until the last day of life.</a:t>
                      </a:r>
                    </a:p>
                  </a:txBody>
                  <a:tcPr marL="11480" marR="11480" marT="11480" marB="11480">
                    <a:lnL>
                      <a:noFill/>
                    </a:lnL>
                    <a:lnR>
                      <a:noFill/>
                    </a:lnR>
                    <a:lnT>
                      <a:noFill/>
                    </a:lnT>
                    <a:lnB>
                      <a:noFill/>
                    </a:lnB>
                  </a:tcPr>
                </a:tc>
                <a:extLst>
                  <a:ext uri="{0D108BD9-81ED-4DB2-BD59-A6C34878D82A}">
                    <a16:rowId xmlns:a16="http://schemas.microsoft.com/office/drawing/2014/main" val="10011"/>
                  </a:ext>
                </a:extLst>
              </a:tr>
              <a:tr h="343750">
                <a:tc>
                  <a:txBody>
                    <a:bodyPr/>
                    <a:lstStyle/>
                    <a:p>
                      <a:pPr marL="0" marR="0" algn="l" fontAlgn="t">
                        <a:spcBef>
                          <a:spcPts val="0"/>
                        </a:spcBef>
                        <a:spcAft>
                          <a:spcPts val="0"/>
                        </a:spcAft>
                      </a:pPr>
                      <a:r>
                        <a:rPr lang="en-GB" sz="2000" dirty="0">
                          <a:latin typeface="Arial"/>
                        </a:rPr>
                        <a:t>If I am proved wrong about these thoughts on love</a:t>
                      </a:r>
                    </a:p>
                  </a:txBody>
                  <a:tcPr marL="11480" marR="11480" marT="11480" marB="11480">
                    <a:lnL>
                      <a:noFill/>
                    </a:lnL>
                    <a:lnR>
                      <a:noFill/>
                    </a:lnR>
                    <a:lnT>
                      <a:noFill/>
                    </a:lnT>
                    <a:lnB>
                      <a:noFill/>
                    </a:lnB>
                  </a:tcPr>
                </a:tc>
                <a:extLst>
                  <a:ext uri="{0D108BD9-81ED-4DB2-BD59-A6C34878D82A}">
                    <a16:rowId xmlns:a16="http://schemas.microsoft.com/office/drawing/2014/main" val="10012"/>
                  </a:ext>
                </a:extLst>
              </a:tr>
              <a:tr h="499411">
                <a:tc>
                  <a:txBody>
                    <a:bodyPr/>
                    <a:lstStyle/>
                    <a:p>
                      <a:pPr marL="0" marR="0" algn="l" fontAlgn="t">
                        <a:spcBef>
                          <a:spcPts val="0"/>
                        </a:spcBef>
                        <a:spcAft>
                          <a:spcPts val="0"/>
                        </a:spcAft>
                      </a:pPr>
                      <a:r>
                        <a:rPr lang="en-GB" sz="2000" dirty="0">
                          <a:latin typeface="Arial"/>
                        </a:rPr>
                        <a:t>Then I recant all that I have written, and no man has ever [truly] loved.</a:t>
                      </a:r>
                    </a:p>
                  </a:txBody>
                  <a:tcPr marL="11480" marR="11480" marT="11480" marB="11480">
                    <a:lnL>
                      <a:noFill/>
                    </a:lnL>
                    <a:lnR>
                      <a:noFill/>
                    </a:lnR>
                    <a:lnT>
                      <a:noFill/>
                    </a:lnT>
                    <a:lnB>
                      <a:noFill/>
                    </a:lnB>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92"/>
            <a:ext cx="7772400" cy="1039368"/>
          </a:xfrm>
        </p:spPr>
        <p:txBody>
          <a:bodyPr/>
          <a:lstStyle/>
          <a:p>
            <a:r>
              <a:rPr lang="en-US" b="1" dirty="0" smtClean="0">
                <a:solidFill>
                  <a:srgbClr val="FF0000"/>
                </a:solidFill>
              </a:rPr>
              <a:t>An Introduction </a:t>
            </a:r>
            <a:endParaRPr lang="en-US" b="1" dirty="0">
              <a:solidFill>
                <a:srgbClr val="FF0000"/>
              </a:solidFill>
            </a:endParaRPr>
          </a:p>
        </p:txBody>
      </p:sp>
      <p:sp>
        <p:nvSpPr>
          <p:cNvPr id="3" name="TextBox 2"/>
          <p:cNvSpPr txBox="1"/>
          <p:nvPr/>
        </p:nvSpPr>
        <p:spPr>
          <a:xfrm>
            <a:off x="304800" y="914400"/>
            <a:ext cx="8229600" cy="5078313"/>
          </a:xfrm>
          <a:prstGeom prst="rect">
            <a:avLst/>
          </a:prstGeom>
          <a:noFill/>
        </p:spPr>
        <p:txBody>
          <a:bodyPr wrap="square" rtlCol="0">
            <a:spAutoFit/>
          </a:bodyPr>
          <a:lstStyle/>
          <a:p>
            <a:r>
              <a:rPr lang="en-US" dirty="0" smtClean="0">
                <a:solidFill>
                  <a:srgbClr val="FF0000"/>
                </a:solidFill>
              </a:rPr>
              <a:t>Sonnet 116</a:t>
            </a:r>
            <a:r>
              <a:rPr lang="en-US" dirty="0" smtClean="0"/>
              <a:t> was first published in 1609 and is one of the most famous sonnets in the world. </a:t>
            </a:r>
          </a:p>
          <a:p>
            <a:endParaRPr lang="en-US" dirty="0" smtClean="0"/>
          </a:p>
          <a:p>
            <a:r>
              <a:rPr lang="en-US" dirty="0" smtClean="0"/>
              <a:t>It is about </a:t>
            </a:r>
            <a:r>
              <a:rPr lang="en-US" dirty="0" smtClean="0">
                <a:solidFill>
                  <a:srgbClr val="FF0000"/>
                </a:solidFill>
              </a:rPr>
              <a:t>everlasting love </a:t>
            </a:r>
            <a:r>
              <a:rPr lang="en-US" dirty="0" smtClean="0"/>
              <a:t>and is widely known for its </a:t>
            </a:r>
            <a:r>
              <a:rPr lang="en-US" dirty="0" smtClean="0">
                <a:solidFill>
                  <a:srgbClr val="FF0000"/>
                </a:solidFill>
              </a:rPr>
              <a:t>idealistic vision of a loving relationship.</a:t>
            </a:r>
          </a:p>
          <a:p>
            <a:r>
              <a:rPr lang="en-US" dirty="0" smtClean="0"/>
              <a:t>The poem begins by stating that no one can stand in the way of true love. </a:t>
            </a:r>
          </a:p>
          <a:p>
            <a:endParaRPr lang="en-US" dirty="0" smtClean="0"/>
          </a:p>
          <a:p>
            <a:r>
              <a:rPr lang="en-US" dirty="0" smtClean="0"/>
              <a:t>Shakespeare says </a:t>
            </a:r>
            <a:r>
              <a:rPr lang="en-US" dirty="0" smtClean="0">
                <a:solidFill>
                  <a:srgbClr val="FF0000"/>
                </a:solidFill>
              </a:rPr>
              <a:t>that love is constant and unchanging </a:t>
            </a:r>
            <a:r>
              <a:rPr lang="en-US" dirty="0" smtClean="0"/>
              <a:t>through any difficulties. </a:t>
            </a:r>
          </a:p>
          <a:p>
            <a:endParaRPr lang="en-US" dirty="0" smtClean="0"/>
          </a:p>
          <a:p>
            <a:r>
              <a:rPr lang="en-US" dirty="0" smtClean="0"/>
              <a:t>In line six, love is compared to the north star and Shakespeare says that love will not fade but will last forever. The words ‘love will alters not with his brief hours and weeks, but bears it out even to the edge of the doom’, mean that </a:t>
            </a:r>
            <a:r>
              <a:rPr lang="en-US" dirty="0" smtClean="0">
                <a:solidFill>
                  <a:srgbClr val="FF0000"/>
                </a:solidFill>
              </a:rPr>
              <a:t>love is timeless.</a:t>
            </a:r>
          </a:p>
          <a:p>
            <a:endParaRPr lang="en-US" dirty="0"/>
          </a:p>
          <a:p>
            <a:r>
              <a:rPr lang="en-US" dirty="0" smtClean="0"/>
              <a:t>In the final two lines, Shakespeare says that if there is no such thing as true love, that he has never written a  word and nobody has ever experienced it. However, because the poem exists, Shakespeare is saying so does true love.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 y="192364"/>
            <a:ext cx="7772400" cy="886968"/>
          </a:xfrm>
        </p:spPr>
        <p:txBody>
          <a:bodyPr/>
          <a:lstStyle/>
          <a:p>
            <a:r>
              <a:rPr lang="en-US" b="1" dirty="0" smtClean="0">
                <a:solidFill>
                  <a:srgbClr val="FF0000"/>
                </a:solidFill>
              </a:rPr>
              <a:t>Point,Evidence,Explain </a:t>
            </a:r>
            <a:endParaRPr lang="en-US" b="1" dirty="0">
              <a:solidFill>
                <a:srgbClr val="FF0000"/>
              </a:solidFill>
            </a:endParaRPr>
          </a:p>
        </p:txBody>
      </p:sp>
      <p:sp>
        <p:nvSpPr>
          <p:cNvPr id="3" name="TextBox 2"/>
          <p:cNvSpPr txBox="1"/>
          <p:nvPr/>
        </p:nvSpPr>
        <p:spPr>
          <a:xfrm>
            <a:off x="304800" y="1143000"/>
            <a:ext cx="8458200" cy="1015663"/>
          </a:xfrm>
          <a:prstGeom prst="rect">
            <a:avLst/>
          </a:prstGeom>
          <a:noFill/>
        </p:spPr>
        <p:txBody>
          <a:bodyPr wrap="square" rtlCol="0">
            <a:spAutoFit/>
          </a:bodyPr>
          <a:lstStyle/>
          <a:p>
            <a:r>
              <a:rPr lang="en-US" sz="2000" b="1" dirty="0" smtClean="0">
                <a:solidFill>
                  <a:srgbClr val="FF0000"/>
                </a:solidFill>
              </a:rPr>
              <a:t>Look at how Shakespeare uses language in the poem. Make three good points about the poem, select three quotations to back up your points and then explain the quotations in detail.</a:t>
            </a:r>
            <a:endParaRPr lang="en-US" sz="2000" b="1" dirty="0">
              <a:solidFill>
                <a:srgbClr val="FF0000"/>
              </a:solidFill>
            </a:endParaRPr>
          </a:p>
        </p:txBody>
      </p:sp>
      <p:graphicFrame>
        <p:nvGraphicFramePr>
          <p:cNvPr id="4" name="Table 3"/>
          <p:cNvGraphicFramePr>
            <a:graphicFrameLocks noGrp="1"/>
          </p:cNvGraphicFramePr>
          <p:nvPr/>
        </p:nvGraphicFramePr>
        <p:xfrm>
          <a:off x="304800" y="2286000"/>
          <a:ext cx="8458200" cy="4397142"/>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644091">
                <a:tc>
                  <a:txBody>
                    <a:bodyPr/>
                    <a:lstStyle/>
                    <a:p>
                      <a:r>
                        <a:rPr lang="en-US" dirty="0" smtClean="0"/>
                        <a:t>Point</a:t>
                      </a:r>
                      <a:r>
                        <a:rPr lang="en-US" baseline="0" dirty="0" smtClean="0"/>
                        <a:t> </a:t>
                      </a:r>
                      <a:endParaRPr lang="en-US" dirty="0"/>
                    </a:p>
                  </a:txBody>
                  <a:tcPr/>
                </a:tc>
                <a:tc>
                  <a:txBody>
                    <a:bodyPr/>
                    <a:lstStyle/>
                    <a:p>
                      <a:r>
                        <a:rPr lang="en-US" dirty="0" smtClean="0"/>
                        <a:t>Evidence</a:t>
                      </a:r>
                      <a:r>
                        <a:rPr lang="en-US" baseline="0" dirty="0" smtClean="0"/>
                        <a:t> </a:t>
                      </a:r>
                      <a:endParaRPr lang="en-US" dirty="0"/>
                    </a:p>
                  </a:txBody>
                  <a:tcPr/>
                </a:tc>
                <a:tc>
                  <a:txBody>
                    <a:bodyPr/>
                    <a:lstStyle/>
                    <a:p>
                      <a:r>
                        <a:rPr lang="en-US" dirty="0" smtClean="0"/>
                        <a:t>Explain</a:t>
                      </a:r>
                      <a:r>
                        <a:rPr lang="en-US" baseline="0" dirty="0" smtClean="0"/>
                        <a:t> </a:t>
                      </a:r>
                      <a:endParaRPr lang="en-US" dirty="0"/>
                    </a:p>
                  </a:txBody>
                  <a:tcPr/>
                </a:tc>
                <a:extLst>
                  <a:ext uri="{0D108BD9-81ED-4DB2-BD59-A6C34878D82A}">
                    <a16:rowId xmlns:a16="http://schemas.microsoft.com/office/drawing/2014/main" val="10000"/>
                  </a:ext>
                </a:extLst>
              </a:tr>
              <a:tr h="2064619">
                <a:tc>
                  <a:txBody>
                    <a:bodyPr/>
                    <a:lstStyle/>
                    <a:p>
                      <a:r>
                        <a:rPr lang="en-US" sz="2400" dirty="0" smtClean="0"/>
                        <a:t>The poet believes that love never changes </a:t>
                      </a:r>
                      <a:endParaRPr lang="en-US" sz="2400" dirty="0"/>
                    </a:p>
                  </a:txBody>
                  <a:tcPr/>
                </a:tc>
                <a:tc>
                  <a:txBody>
                    <a:bodyPr/>
                    <a:lstStyle/>
                    <a:p>
                      <a:r>
                        <a:rPr lang="en-US" dirty="0" smtClean="0"/>
                        <a:t>‘</a:t>
                      </a:r>
                      <a:r>
                        <a:rPr lang="en-US" sz="2400" dirty="0" smtClean="0"/>
                        <a:t>It is an ever fixed mark’</a:t>
                      </a:r>
                      <a:endParaRPr lang="en-US" sz="2400" dirty="0"/>
                    </a:p>
                  </a:txBody>
                  <a:tcPr/>
                </a:tc>
                <a:tc>
                  <a:txBody>
                    <a:bodyPr/>
                    <a:lstStyle/>
                    <a:p>
                      <a:r>
                        <a:rPr lang="en-US" sz="2400" dirty="0" smtClean="0"/>
                        <a:t>The poet is saying</a:t>
                      </a:r>
                      <a:r>
                        <a:rPr lang="en-US" sz="2400" baseline="0" dirty="0" smtClean="0"/>
                        <a:t> that love never fades and the word ‘ever’ suggests it is an eternal force.</a:t>
                      </a:r>
                      <a:endParaRPr lang="en-US" sz="2400" dirty="0"/>
                    </a:p>
                  </a:txBody>
                  <a:tcPr/>
                </a:tc>
                <a:extLst>
                  <a:ext uri="{0D108BD9-81ED-4DB2-BD59-A6C34878D82A}">
                    <a16:rowId xmlns:a16="http://schemas.microsoft.com/office/drawing/2014/main" val="10001"/>
                  </a:ext>
                </a:extLst>
              </a:tr>
              <a:tr h="644091">
                <a:tc>
                  <a:txBody>
                    <a:bodyPr/>
                    <a:lstStyle/>
                    <a:p>
                      <a:r>
                        <a:rPr lang="en-US" sz="2400" dirty="0" smtClean="0"/>
                        <a:t>Death</a:t>
                      </a:r>
                      <a:r>
                        <a:rPr lang="en-US" sz="2400" baseline="0" dirty="0" smtClean="0"/>
                        <a:t> cannot defeat love </a:t>
                      </a:r>
                      <a:endParaRPr lang="en-US" sz="2400" dirty="0"/>
                    </a:p>
                  </a:txBody>
                  <a:tcPr/>
                </a:tc>
                <a:tc>
                  <a:txBody>
                    <a:bodyPr/>
                    <a:lstStyle/>
                    <a:p>
                      <a:endParaRPr lang="en-US" sz="2400" dirty="0"/>
                    </a:p>
                  </a:txBody>
                  <a:tcPr/>
                </a:tc>
                <a:tc>
                  <a:txBody>
                    <a:bodyPr/>
                    <a:lstStyle/>
                    <a:p>
                      <a:endParaRPr lang="en-US" dirty="0"/>
                    </a:p>
                  </a:txBody>
                  <a:tcPr/>
                </a:tc>
                <a:extLst>
                  <a:ext uri="{0D108BD9-81ED-4DB2-BD59-A6C34878D82A}">
                    <a16:rowId xmlns:a16="http://schemas.microsoft.com/office/drawing/2014/main" val="10002"/>
                  </a:ext>
                </a:extLst>
              </a:tr>
              <a:tr h="644091">
                <a:tc>
                  <a:txBody>
                    <a:bodyPr/>
                    <a:lstStyle/>
                    <a:p>
                      <a:endParaRPr lang="en-US" sz="2400" dirty="0"/>
                    </a:p>
                  </a:txBody>
                  <a:tcPr/>
                </a:tc>
                <a:tc>
                  <a:txBody>
                    <a:bodyPr/>
                    <a:lstStyle/>
                    <a:p>
                      <a:endParaRPr lang="en-US" sz="2400"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169</TotalTime>
  <Words>685</Words>
  <Application>Microsoft Office PowerPoint</Application>
  <PresentationFormat>On-screen Show (4:3)</PresentationFormat>
  <Paragraphs>92</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Aharoni</vt:lpstr>
      <vt:lpstr>Arial</vt:lpstr>
      <vt:lpstr>Calibri</vt:lpstr>
      <vt:lpstr>Century Gothic</vt:lpstr>
      <vt:lpstr>Gill Sans MT</vt:lpstr>
      <vt:lpstr>Rockwell</vt:lpstr>
      <vt:lpstr>Rockwell Condensed</vt:lpstr>
      <vt:lpstr>Wingdings</vt:lpstr>
      <vt:lpstr>Wood Type</vt:lpstr>
      <vt:lpstr>Sonnet 116</vt:lpstr>
      <vt:lpstr>PowerPoint Presentation</vt:lpstr>
      <vt:lpstr>What do you know about Shakespeare?</vt:lpstr>
      <vt:lpstr>List the ideal characteristics of a loving relationship</vt:lpstr>
      <vt:lpstr>PowerPoint Presentation</vt:lpstr>
      <vt:lpstr>Imagery </vt:lpstr>
      <vt:lpstr>PowerPoint Presentation</vt:lpstr>
      <vt:lpstr>An Introduction </vt:lpstr>
      <vt:lpstr>Point,Evidence,Explain </vt:lpstr>
      <vt:lpstr>PowerPoint Presentation</vt:lpstr>
      <vt:lpstr>Point,Evidence,Explain </vt:lpstr>
      <vt:lpstr>PowerPoint Presentation</vt:lpstr>
    </vt:vector>
  </TitlesOfParts>
  <Company>Whitburn Church Of England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Sonnet 116</dc:title>
  <dc:creator>ebrough</dc:creator>
  <cp:lastModifiedBy>Ballantyne H C</cp:lastModifiedBy>
  <cp:revision>22</cp:revision>
  <dcterms:created xsi:type="dcterms:W3CDTF">2011-11-23T08:01:43Z</dcterms:created>
  <dcterms:modified xsi:type="dcterms:W3CDTF">2018-09-11T12:37:20Z</dcterms:modified>
</cp:coreProperties>
</file>