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69" r:id="rId3"/>
    <p:sldId id="270" r:id="rId4"/>
    <p:sldId id="268" r:id="rId5"/>
    <p:sldId id="257" r:id="rId6"/>
    <p:sldId id="258" r:id="rId7"/>
    <p:sldId id="259" r:id="rId8"/>
    <p:sldId id="266" r:id="rId9"/>
    <p:sldId id="260" r:id="rId10"/>
    <p:sldId id="261" r:id="rId11"/>
    <p:sldId id="262" r:id="rId12"/>
    <p:sldId id="263" r:id="rId13"/>
    <p:sldId id="264" r:id="rId14"/>
    <p:sldId id="265"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26.951"/>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0 193 0,'110'0'281,"-28"0"-281,0 0 16,-28 0-16,1 0 16,27 0-16,54-27 15,-54-28-15,0 28 16,27 27-16,-54-28 16,0 28-1,-55-27-15,27 27 31,28 0 251,-28 0-267,82-27 48,-81 27-48,-1 0-15,0 0 0,0 0 32,1 0-32,-1 0 15,28 0-15,-28 0 16,0 0 46,1 0-46,-1 0-16,-27 27 31,0 0 16,0 1-31,27-28 203,1 0-219,-1 0 15,-27 27 32,0 0-16</inkml:trace>
</inkml:ink>
</file>

<file path=ppt/ink/ink10.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54.043"/>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0 109 0,'82'0'140,"27"0"-124,-54 27-16,82-27 15,26 82-15,-81-82 16,55 0-16,-28 0 0,28 0 16,-28 28-16,82-28 15,-27 27-15,0-27 16,27 0-16,-82 54 16,55-54-16,-55 0 15,-27 0-15,-54 0 0,-1 0 16,0 0-16,1 0 15,-1 0-15,55 0 16,-55 0-16,28 0 16,-1 0-1,1 0-15,0 0 16,-1 0-16,-26 0 0,-1 0 109,-27-27-93,82 0 0,136-55-1,165 55-15,-356 27 16,0 0-1,1 0-15,163-55 63,-55 28-47,-108 27-1,26 0-15,-26 0 78,-1 0-78,28 0 16,-1-28-16,-54-26 125</inkml:trace>
</inkml:ink>
</file>

<file path=ppt/ink/ink11.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56.980"/>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0,'27'0'156,"55"0"-140,-27 0-16,54 0 15,-81 0-15,26 0 0,1 0 16,81 0-16,-54 27 16,0-27-16,55 0 15,-28 0-15,-54 0 16,-1 0-16,1 0 0,-28 0 15,1 0-15,-1 0 16,0 0 0,1 0-1,-28 27-15,27-27 16,0 0-16,28 27 16,-28-27-16,-27 28 78,55-28-78,163 0 15,-136 0-15,-27 0 0,-1 0 16,28 0-16,-27 0 62,81-28-62,-26 28 0,-56 0 16,-26 0 0</inkml:trace>
</inkml:ink>
</file>

<file path=ppt/ink/ink12.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9:49.934"/>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2 0,'82'0'188,"27"0"-188,55 27 15,-27-27-15,-28 0 16,0 0-16,-82 0 16,1 0-16,26 0 0,28 0 15,28 0 1,-83 0-16,109-27 15,-108 27 1,-1 0 0,0 0-16,1 0 15,-1 0-15,28 0 16,-1 0-16,-26 0 16,-1 0-16,-27 27 31,54-27-16,1 0-15,27 0 0,55 0 16,-55 0-16,81 0 16,-108 0-16,0 0 15,-28 0-15,55 0 16,54 0 46,-108 0-62,-1 0 16,82-27 62,1 27-78</inkml:trace>
</inkml:ink>
</file>

<file path=ppt/ink/ink13.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9:51.731"/>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0,'27'0'125,"28"0"-109,-28 0-1,28 0-15,-28 0 31,55 0-31,-27 0 16,-28 0-16,0 0 16,1 0-1,54 0-15,-55 0 16,28 28-16,272-28 47,-245 0-32,0 0-15,-27 0 16,-55 27 0,27-27-1,-27 27 1,55-27-16,-28 0 16,28 0-16,-28 0 15,55 0-15</inkml:trace>
</inkml:ink>
</file>

<file path=ppt/ink/ink14.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9:53.340"/>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0 225 0,'55'-55'109,"82"-27"-109,-1 55 16,-54 0-16,-27 27 15,-28 0-15,55 0 16,0-27-16,-27 27 15,-28 0-15,82 0 16,-54 0-16,-1 0 16,1 0-16,0 0 0,-55 27 15,0 0 1,0 0 15,0 1 32,0-1-16,27-54-1</inkml:trace>
</inkml:ink>
</file>

<file path=ppt/ink/ink15.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9:55.402"/>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0,'164'164'157,"-28"-110"-157,1 1 0,-55-28 15,27-27-15,0 55 16,-81-55-16,-1 27 16,0 0-16,28 1 15,-28-28-15,28 27 47,-1-27-47,-26 0 16,-1 0 31,-27 27-47,55-27 93,27 0-93,-55 0 16,0 28-16,1-28 109,-1 0-77,27 0-32,-26 0 15,-28 27 16</inkml:trace>
</inkml:ink>
</file>

<file path=ppt/ink/ink16.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9:59.135"/>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0,'164'109'219,"-109"-81"-204,54-28-15,-27 0 16,27 27-16,-27-27 0,55-27 15,-56 27-15,83 0 16,-54 0-16,26 0 16,-81 0-16,27 0 15,-28 27-15,1-27 16,-28 0-16,1 0 31,-1 0-15,0 0-1,28 0-15,-28 0 16,28 27-16</inkml:trace>
</inkml:ink>
</file>

<file path=ppt/ink/ink17.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30.119"/>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inkml:trace>
</inkml:ink>
</file>

<file path=ppt/ink/ink18.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33.435"/>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0 429 0,'218'219'157,"55"-55"-157,-82-82 15,55-55-15,-109 28 16,27-55-16,-83 54 0,-26-26 15,82-1-15,-55-27 16,27 0-16,55 0 16,-28 0-16,28 0 15,-82 0-15,0 0 16,27 0-16,-81 0 16,-1 0-16,28-27 0,-1-1 15,28 28-15,0-27 16,-82 0-16,55 27 15,-28-28-15,0 28 16,1 0-16,26 0 16,-26 0-1,53-27-15,-26 0 16,0-28 0,27 28-16,54-1 15,28-53-15,-27-1 16,-1 27-16,-27 0 15,-54 28-15,0 0 16,-28-55-16,0 82 16,-27-27-1,82-165-15,-82 138 16,0 26 0,0 56 109,0-1-125,0 0 31,28-27-16,-28 28 1,27-1 15,55 28-15,-28-28-16,56 0 0,-28 28 16,-82-28-16,0 0 15,0 1 1,0-1-1,27-27 1,0 0-16,-27 27 0,28-27 16,-28 28-1,81-1 17,-53 0-17,-1-27-15,-27 28 16,55-28 78,-28 0-79,-27 27 1,27-27-1,-27 27 1,0 1 0,0-1-16,-27-27 78,0 0-63,-28 0 17,-218-109-32,191 81 15,-55 1-15,56-55 16,-29 0-16,1 28 16,27-1-16,0 0 15,-27 1-15,27 26 0,27-26 16,-27 26-16,1 1 15,-1 27-15,-28 0 16,1 0-16,27 0 16,-27 0-16,82 0 15,-28 0-15,0 0 0,28 0 16,-28 0-16,1 0 16,26 0-16,-26 0 15,-1 0-15,28 0 16,-28 0-1,1 0-15,-56 0 0,1 0 16,27 0-16,-27 0 16,0 0-16,81 0 15,-54 0-15,1 27 16,53-27-16,-26 55 16,-1-28-16,-54 28 15,27 27-15,0-55 0,27 1 16,-81 26-16,108-27 15,1 1-15,-82-1 16,82 0-16,-28 1 16,-54-28-16,54 27 15,28-27-15,27 27 16,-137 28-16,110-28 16,-28 1-16,28-28 15,0 0-15,-1 0 16,1 0-16,27 27 15,27-27 126,1 0-141,-1 0 16,0 0-16,1 0 15,-1 0-15,0 0 16,28 0-16,27-27 0,0 27 16,54-55-16,1 55 15,-28 0-15,109 0 16,-54-55-16,28 1 15,-29 54-15,1 0 16,-54 0-16,-83 0 16,27 0 15,1 0 0,0 0-15,-28 0-1,0 0 32,83 0-47,-56 0 16,-26 0 0,-1 0-16,0 0 93,-27 54-77</inkml:trace>
</inkml:ink>
</file>

<file path=ppt/ink/ink19.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36.809"/>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54 0 0,'-27'27'141,"0"1"-125,27-1-16,82-27 15,-28 55 1,28-28-16,55-27 15,-55 27-15,0-27 16,136 28-16,-81-28 16,27 0-16,-82 54 0,-28-54 15,28 0-15,-55 0 16,1 28-16,26-28 16,1 0-1,0 0 1,27 27-16,-28-27 0,1 0 15,-28 0-15,0 0 16,1 0-16,-28 27 16,82-27 31,-55 0-47,0 0 31,28 0 0,163-54-31,-81 26 16,-28 28-16,-54 0 0,-1 0 15,-26 0 1,26 0 62,-26 0-78,26 0 63,1 0-48,0 0-15,-28 0 0,-27 28 31</inkml:trace>
</inkml:ink>
</file>

<file path=ppt/ink/ink2.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31.435"/>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86 0,'246'0'157,"-164"0"-142,-27-28-15,-1 28 16,1 0-16,-28-27 0,83 0 15,-56 27-15,1 0 16,-28 0-16,55 0 16,-55 0-16,1 0 109,26 0-109,-26 0 16,-1 0 46,82 0-62,-81 0 16,-1 0-16</inkml:trace>
</inkml:ink>
</file>

<file path=ppt/ink/ink20.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39.136"/>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82 0,'191'-54'125,"-27"26"-125,-82 28 16,-27 0-16,-28 0 15,28 0 1,27 28-16,-55-28 0,27 0 16,1 27-16,-28-27 15,1 0-15,54 0 16,-55 0-16,28 27 15,-28-27-15,28 0 16,-1 0-16,-27 0 16,1 0-16,-1 0 15,55 0-15,0 0 16,-55 0-16,1 0 16,163 0 93,27 0-109,-190 0 16,-28 28 77,27-83 17</inkml:trace>
</inkml:ink>
</file>

<file path=ppt/ink/ink21.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41.039"/>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0,'0'27'141,"28"-27"-125,81 0-16,-54 0 15,54 0-15,-55 0 16,28 0-16,-27 0 0,54 0 16,-27 0-16,-27 0 15,-28 0-15,0 0 16</inkml:trace>
</inkml:ink>
</file>

<file path=ppt/ink/ink22.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45.632"/>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0,'109'0'157,"-27"27"-142,27 0-15,-27 1 16,0-1-16,28-27 15,-1 0-15,-27 0 16,27 0-16,-27 0 16,-27 0-16,54 0 0,-27 27 15,0-27-15,0 0 16,81 0-16,-108 0 16,82-27-16,-55 0 15,-1 27-15,-53 0 16,54-28-16,-28 28 0,-26 0 15,-1 0-15,-27 28 63</inkml:trace>
</inkml:ink>
</file>

<file path=ppt/ink/ink23.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49.069"/>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0 255 0,'273'219'125,"-110"-219"-109,-26 54-16,0-26 0,-1 81 15,55-27-15,-109-55 16,0 0-16,55 1 16,-55-28-16,0 27 15,109 0-15,-27-27 16,54 0-16,-81 0 15,81 0-15,-108 0 0,-56 0 16,28 0-16,-27 0 16,-28 0-16,28 0 15,-1 0-15,28 0 16,-27 0-16,81 0 16,-26 0-16,26 0 15,-54 0-15,27 0 0,-54 0 16,27 0-16,-55 0 15,1 0-15,26 0 16,-27 0 0,1 0-16,-1 0 15,82 0-15,-27 0 0,-54 0 16,-1 0-16,164-191 78,0 82-78,-136 0 16,-28 81-16,1 28 15,-1-27-15,0 27 16,28 0-16,-55-27 16,27 27 30,28 0-46,-28-28 16,0 28-16,28 0 16,27-27-16,-27 0 15,-28 27-15,0-27 16,-27 54 62,0 0-47,-27-27 32,0 0-48,-28 0-15,-191-109 0,137 109 16,-82-55-16,81 55 16,1 0-16,55-27 15,-28 27-15,0 0 16,-55 0-16,55 0 16,0 0-16,-54 0 0,54 0 15,0-27-15,-55 27 16,55 0-16,0-28 15,-54-26-15,54 54 16,55 0-16,-28 0 16,-27-28-16,27 28 15,1 0-15,26 0 0,-26 0 16,-1 0-16,1 0 16,26 0-1,1 0-15,0 0 16,-1 0-16,1 0 15,-55 0-15,55 28 0,-1-28 16,1 0 0,27 27-1</inkml:trace>
</inkml:ink>
</file>

<file path=ppt/ink/ink24.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50.538"/>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0 136 0,'273'-54'94,"110"54"-79,-110-55-15,109 55 16,-191-27-16,28 27 16,-137 0-16,0 0 15,-28 0-15,-26 0 0,-1 0 16,-27 27-1,27-27 1,28 0 15,54 28-31,28-28 16,-83 0-16,28 0 0,-55 0 16</inkml:trace>
</inkml:ink>
</file>

<file path=ppt/ink/ink25.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52.489"/>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27 0,'82'0'125,"-27"0"-125,27 0 16,0 0-16,-1 0 15,-26 0-15,0 0 16,27 0-16,-28 0 16,-26 0-16,-1 0 0,55 0 31,-28 0-31,-26 0 0,-1 28 31,0-28 0,1 27-15,-1-27 0,28 0-16,54 0 0,-82 0 15,0 0-15,1 0 16,-1 0-16,-27 27 16,27 1-1,28-28-15,-28 0 16,1 0-16,-1 0 0,0 0 15,-27 27-15,55-27 16,-55 27 0,27 1-16,28-28 15,-28 0 1,0 0 0,1 0-1,-1 0 1,0 0-1,-27 54-15</inkml:trace>
</inkml:ink>
</file>

<file path=ppt/ink/ink26.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56.269"/>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0,'54'27'172,"-26"0"-172,-1-27 16,-27 27-1,27 1 17,1-1-32,53 0 0,-26-27 15,27 0-15,-27 55 16,81-28-16,-54-27 15,0 0-15,27 0 16,-109 28-16,28-1 16,26-27-16,1 0 0,27 0 15,0 0-15,-28 0 16,56 0-16,-28 0 16,-55 27-16,-27 1 15,0-1 1,27-27 15,110-27-15,-55-1-16,-55 28 15,0 0 1,1 0 31,-1-27-47,110 27 15,-83-27-15,1 27 16,-28 0 62</inkml:trace>
</inkml:ink>
</file>

<file path=ppt/ink/ink27.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58.034"/>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0,'355'0'110,"-164"54"-110,82-54 15,-109 0-15,0 0 0,-82 0 16,-28 27-16,83-27 16,-110 0-16,1 0 15,-1 0 1,0 0-1,-27 28 1,28-28 297,26 0-298,55 0-15,-54 0 16,-28 0-16,1 0 31,26 0 16,1 0-47,-28 0 16,1 0-1,-1 0 16,-27 27 1</inkml:trace>
</inkml:ink>
</file>

<file path=ppt/ink/ink28.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5:59.722"/>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84 0,'164'0'125,"109"0"-110,-109 0-15,-55 0 16,-81 0-16,-1 27 16,0-27-1,0 0-15,1 0 16,54 0 0,-55 0-1,0 0 63,137-55-62,55 28 0,-137 0-16,-28 27 15,1 0-15,-28 0 16,164 27 46,-109 0-46,0 1-16,-82-1 16,28-27-1,-28 27 1,27-27 31,27 0-47,1 0 0,-55 28 47</inkml:trace>
</inkml:ink>
</file>

<file path=ppt/ink/ink29.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6:02.063"/>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0 137 0,'355'-82'140,"-273"82"-124,137-28-16,-55 28 16,109-27-16,-218 27 0,-1 0 15,1 0 1,54 0-16,28 0 15,26 0-15,-53 0 16,-1 0-16,0 0 16,-27 0-16,27 0 15,55 0-15,0 0 0,0 0 16,-82 27-16,54-27 16,-26 0-16,26 0 15,28 0-15,-137 0 16,1 0-16,-1 0 15,-27 28-15,27-28 32,55 27-17,28-27-15,-1 27 16,55-27-16,-82 28 16,-82-1-16,54-27 15,-26 27-15,-1-27 16,0 0-16,1 0 62,108 0-46,356 0-16,-356 0 0,-26 0 16,26 0-16,-109 0 15,-27 27 63,28-27-46</inkml:trace>
</inkml:ink>
</file>

<file path=ppt/ink/ink3.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33.841"/>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0 157 0,'137'0'156,"-55"27"-156,27-27 16,0 0-16,-54 0 15,-28 0-15,110-27 16,-82 0-16,81 0 0,28-28 16,27 28-16,-109 27 15,0 0-15,-27 0 16,-28 0-16,0 0 16,28 0-16,-28 0 15,1 0-15,-1 0 0,28 0 16,-28 0-1,0 0 17,55 0-17,-55 0-15,1 0 0,-1 0 63,28 0-63,-28 0 15,28 0-15,-28 0 16,0 0 0,0 0-1,55 0-15,55 0 16,-55 0-16,0 0 16,-55 0-16,28 0 15,-28 0 1,0 0-16,1 0 15,-1 0-15,0 0 32,-27 27 61,55-27-93,27 27 16,-27 1-16,-28-28 16,27 0-16,-26 0 15,26 27-15,-54 0 16,28-27 0,81-27 62,0-55-78,-109 109 140</inkml:trace>
</inkml:ink>
</file>

<file path=ppt/ink/ink30.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6:03.766"/>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93 0,'164'0'109,"218"0"-93,-218 0-16,27 0 15,28 0-15,-1 0 16,55-54-16,110 54 16,-110 0-16,-109 0 15,81 0-15,-135 0 0,-56 0 16,28 0-16,-54 0 15,-1 0 1,0 27 31</inkml:trace>
</inkml:ink>
</file>

<file path=ppt/ink/ink31.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6:05.109"/>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0 343 0,'273'0'93,"-54"-82"-93,163 27 0,0 55 16,28-27-16,-246 27 16,109-55-16,-82 1 15,0-28-15,-81 82 16,-83 0-16,-27 27 31,0 0-15,55-27 31,190 0-32,-245 28 1,0-1 0,-27 0-1</inkml:trace>
</inkml:ink>
</file>

<file path=ppt/ink/ink32.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6:06.394"/>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82 769 0,'-82'-382'31,"574"245"-15,108 83 0,-217-1-16,-247 28 15,83 27-15,-83-55 16,83 1-16,-83 54 16,56 0-16,-28 0 0,-28 27 15,-27-27-15,83 54 16,-111-54-16,29 0 15,81 28-15,-109-28 16,-28 0-16,110 0 16,-82 0-16,28 0 15,-1 0-15,0 0 0,28 0 16,-28 0-16,-55 0 16,28 0-16,-54 0 15,-1 0 1,-27 27 15,0 0-15,0 1 62,27-28-47,1 0-31,-28 27 16,27-27-16,0 27 15,-27 1-15</inkml:trace>
</inkml:ink>
</file>

<file path=ppt/ink/ink33.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36:09.311"/>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0 248 0,'137'-55'62,"163"-81"-62,-136 108 16,-54 28-16,-29 0 16,-26 0-16,0 0 15,54 0-15,-54 0 16,26 0-16,83-27 0,-27 27 16,-55 0-16,-55 0 15</inkml:trace>
</inkml:ink>
</file>

<file path=ppt/ink/ink4.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35.952"/>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0,'0'28'125,"28"-1"-125,-1 27 15,0 1-15,-27-28 16,0 1-16,28-1 16,-1-27-16,0 27 15,-27 1-15,28-28 16,54 0-16,-55 27 16,0-27-16,28 27 15,-28-27-15,0 28 16,1-28-16,26 0 15,-26 0-15,54 27 16,-28-27-16,110 0 16,-82 0-16,27 0 0,-54 0 15,0 0-15,-28 0 16,0 0-16,1 0 16,108 0 62,-81 0-63,-1 0-15,-26 0 16,-1 0-16,55 0 31,-27 0-31,54-27 16,-82-1-1,28 1-15,-1 27 16,-26 0-16,54-27 266,-28-28-204,83 28-62,-55 27 16,-28 0-16,28 0 15,-54 0-15,-1 0 32,0 0 15,55 0-47</inkml:trace>
</inkml:ink>
</file>

<file path=ppt/ink/ink5.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38.951"/>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110 0 0,'-110'191'110,"110"-164"-110,0 0 15,0 28-15,0-28 16,28-27 15,81 0-15,-82 0-16,82-27 15,28-28-15,-82 28 16,-28 27 0,-27 27 93,27-27 16,28 0-125,109-27 16,-110 27-16,1 0 15,-28 0-15,55 0 16,-55 0-16,1 0 15,-1 0 1,0 0 47,28 0-17,82 0-46,-110 0 16,-27 27 0</inkml:trace>
</inkml:ink>
</file>

<file path=ppt/ink/ink6.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42.216"/>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0,'0'27'250,"54"-27"-250,1 0 15,-28 0 1,55 0-16,-54 0 15,26 0-15,1 0 16,-28 27-16,0-27 31,55 28-31,-54-28 16,26 0-16,1 0 16,0 0-16,54 0 15,-55 27 1,-54 0-16,55-27 0,0 0 15,27 0 1,-55 0-16,28 0 16,-28 0-16,27 0 15,-26 0 1,26 0 0,-26 0-16,26 0 0,-26 0 15,-1 0 1,0 0-16,-27 28 78</inkml:trace>
</inkml:ink>
</file>

<file path=ppt/ink/ink7.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43.809"/>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0 114 0,'136'0'110,"83"-27"-110,-28 0 15,82-28-15,0 82 0,-27-27 16,-27 0-16,-165 28 16,-26-1-16,-1 0 15,-27 0 1,0 1-1,0-1-15,0 0 0,0 1 47,0-1 63</inkml:trace>
</inkml:ink>
</file>

<file path=ppt/ink/ink8.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45.107"/>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0 328 0,'164'-55'94,"-82"28"-94,54-55 15,-26 54-15,-83 28 16,82 0-16,-27 0 16,0-54-16,55-1 15,-83 55-15,28-27 0,82 27 16,-109 0-16,-28 0 16,0 0-16,-27 27 140,28-27-77,108-27-63,-109 27 15</inkml:trace>
</inkml:ink>
</file>

<file path=ppt/ink/ink9.xml><?xml version="1.0" encoding="utf-8"?>
<inkml:ink xmlns:inkml="http://www.w3.org/2003/InkML">
  <inkml:definitions>
    <inkml:context xml:id="ctx0">
      <inkml:inkSource xml:id="inkSrc0">
        <inkml:traceFormat>
          <inkml:channel name="X" type="integer" max="3200" units="cm"/>
          <inkml:channel name="Y" type="integer" max="1080" units="cm"/>
          <inkml:channel name="T" type="integer" max="2.14748E9" units="dev"/>
        </inkml:traceFormat>
        <inkml:channelProperties>
          <inkml:channelProperty channel="X" name="resolution" value="103.55987" units="1/cm"/>
          <inkml:channelProperty channel="Y" name="resolution" value="62.06897" units="1/cm"/>
          <inkml:channelProperty channel="T" name="resolution" value="1" units="1/dev"/>
        </inkml:channelProperties>
      </inkml:inkSource>
      <inkml:timestamp xml:id="ts0" timeString="2020-01-29T09:25:47.029"/>
    </inkml:context>
    <inkml:brush xml:id="br0">
      <inkml:brushProperty name="width" value="0.4" units="cm"/>
      <inkml:brushProperty name="height" value="0.8" units="cm"/>
      <inkml:brushProperty name="color" value="#FFFF00"/>
      <inkml:brushProperty name="tip" value="rectangle"/>
      <inkml:brushProperty name="rasterOp" value="maskPen"/>
      <inkml:brushProperty name="fitToCurve" value="1"/>
    </inkml:brush>
  </inkml:definitions>
  <inkml:trace contextRef="#ctx0" brushRef="#br0">0 0 0,'82'54'141,"27"-54"-141,55 0 15,-55 0-15,55 0 16,-109 28-16,-55-1 16,0 0-1,0 0 1,27-27 0,27 0-16,83 0 15,-110 0-15,1 0 0,-1 0 16,0 0-16,1 0 15,-1 0-15,55 0 16,-28 0-16,1 0 16,-28 0-1,-27 28 1,0-1 0,55-27 30,109-55-46,-55 28 16,-109 54 31,27-27 31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08343-795E-4230-B316-5BD0BC24F938}" type="datetimeFigureOut">
              <a:rPr lang="en-GB" smtClean="0"/>
              <a:t>29/01/2020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74B25A-C8F5-463C-8670-628F88595D1E}" type="slidenum">
              <a:rPr lang="en-GB" smtClean="0"/>
              <a:t>‹#›</a:t>
            </a:fld>
            <a:endParaRPr lang="en-GB"/>
          </a:p>
        </p:txBody>
      </p:sp>
    </p:spTree>
    <p:extLst>
      <p:ext uri="{BB962C8B-B14F-4D97-AF65-F5344CB8AC3E}">
        <p14:creationId xmlns:p14="http://schemas.microsoft.com/office/powerpoint/2010/main" val="2623275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7F75EA3-5C4C-4F90-9F1E-E2FC120A38C7}" type="datetime1">
              <a:rPr lang="en-GB" smtClean="0"/>
              <a:t>29/01/2020</a:t>
            </a:fld>
            <a:endParaRPr lang="en-GB"/>
          </a:p>
        </p:txBody>
      </p:sp>
      <p:sp>
        <p:nvSpPr>
          <p:cNvPr id="5" name="Footer Placeholder 4"/>
          <p:cNvSpPr>
            <a:spLocks noGrp="1"/>
          </p:cNvSpPr>
          <p:nvPr>
            <p:ph type="ftr" sz="quarter" idx="11"/>
          </p:nvPr>
        </p:nvSpPr>
        <p:spPr/>
        <p:txBody>
          <a:bodyPr/>
          <a:lstStyle/>
          <a:p>
            <a:r>
              <a:rPr lang="en-GB" smtClean="0"/>
              <a:t>Jonathan Peel JLS 2016</a:t>
            </a:r>
            <a:endParaRPr lang="en-GB"/>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1D202F0B-36CA-432D-BC85-092E82FF899F}"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A61B95-34FA-426C-B6DF-DB1F89524219}" type="datetime1">
              <a:rPr lang="en-GB" smtClean="0"/>
              <a:t>29/01/2020</a:t>
            </a:fld>
            <a:endParaRPr lang="en-GB"/>
          </a:p>
        </p:txBody>
      </p:sp>
      <p:sp>
        <p:nvSpPr>
          <p:cNvPr id="5" name="Footer Placeholder 4"/>
          <p:cNvSpPr>
            <a:spLocks noGrp="1"/>
          </p:cNvSpPr>
          <p:nvPr>
            <p:ph type="ftr" sz="quarter" idx="11"/>
          </p:nvPr>
        </p:nvSpPr>
        <p:spPr/>
        <p:txBody>
          <a:bodyPr/>
          <a:lstStyle/>
          <a:p>
            <a:r>
              <a:rPr lang="en-GB" smtClean="0"/>
              <a:t>Jonathan Peel JLS 2016</a:t>
            </a:r>
            <a:endParaRPr lang="en-GB"/>
          </a:p>
        </p:txBody>
      </p:sp>
      <p:sp>
        <p:nvSpPr>
          <p:cNvPr id="6" name="Slide Number Placeholder 5"/>
          <p:cNvSpPr>
            <a:spLocks noGrp="1"/>
          </p:cNvSpPr>
          <p:nvPr>
            <p:ph type="sldNum" sz="quarter" idx="12"/>
          </p:nvPr>
        </p:nvSpPr>
        <p:spPr/>
        <p:txBody>
          <a:bodyPr/>
          <a:lstStyle/>
          <a:p>
            <a:fld id="{1D202F0B-36CA-432D-BC85-092E82FF899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0724D-CE21-428E-90AB-7B603E5B2C74}" type="datetime1">
              <a:rPr lang="en-GB" smtClean="0"/>
              <a:t>29/01/2020</a:t>
            </a:fld>
            <a:endParaRPr lang="en-GB"/>
          </a:p>
        </p:txBody>
      </p:sp>
      <p:sp>
        <p:nvSpPr>
          <p:cNvPr id="5" name="Footer Placeholder 4"/>
          <p:cNvSpPr>
            <a:spLocks noGrp="1"/>
          </p:cNvSpPr>
          <p:nvPr>
            <p:ph type="ftr" sz="quarter" idx="11"/>
          </p:nvPr>
        </p:nvSpPr>
        <p:spPr/>
        <p:txBody>
          <a:bodyPr/>
          <a:lstStyle/>
          <a:p>
            <a:r>
              <a:rPr lang="en-GB" smtClean="0"/>
              <a:t>Jonathan Peel JLS 2016</a:t>
            </a:r>
            <a:endParaRPr lang="en-GB"/>
          </a:p>
        </p:txBody>
      </p:sp>
      <p:sp>
        <p:nvSpPr>
          <p:cNvPr id="6" name="Slide Number Placeholder 5"/>
          <p:cNvSpPr>
            <a:spLocks noGrp="1"/>
          </p:cNvSpPr>
          <p:nvPr>
            <p:ph type="sldNum" sz="quarter" idx="12"/>
          </p:nvPr>
        </p:nvSpPr>
        <p:spPr/>
        <p:txBody>
          <a:bodyPr/>
          <a:lstStyle/>
          <a:p>
            <a:fld id="{1D202F0B-36CA-432D-BC85-092E82FF899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F7BDFB-585E-417F-992A-58D33A2FC2B6}" type="datetime1">
              <a:rPr lang="en-GB" smtClean="0"/>
              <a:t>29/01/2020</a:t>
            </a:fld>
            <a:endParaRPr lang="en-GB"/>
          </a:p>
        </p:txBody>
      </p:sp>
      <p:sp>
        <p:nvSpPr>
          <p:cNvPr id="5" name="Footer Placeholder 4"/>
          <p:cNvSpPr>
            <a:spLocks noGrp="1"/>
          </p:cNvSpPr>
          <p:nvPr>
            <p:ph type="ftr" sz="quarter" idx="11"/>
          </p:nvPr>
        </p:nvSpPr>
        <p:spPr/>
        <p:txBody>
          <a:bodyPr/>
          <a:lstStyle/>
          <a:p>
            <a:r>
              <a:rPr lang="en-GB" smtClean="0"/>
              <a:t>Jonathan Peel JLS 2016</a:t>
            </a:r>
            <a:endParaRPr lang="en-GB"/>
          </a:p>
        </p:txBody>
      </p:sp>
      <p:sp>
        <p:nvSpPr>
          <p:cNvPr id="6" name="Slide Number Placeholder 5"/>
          <p:cNvSpPr>
            <a:spLocks noGrp="1"/>
          </p:cNvSpPr>
          <p:nvPr>
            <p:ph type="sldNum" sz="quarter" idx="12"/>
          </p:nvPr>
        </p:nvSpPr>
        <p:spPr/>
        <p:txBody>
          <a:bodyPr/>
          <a:lstStyle/>
          <a:p>
            <a:fld id="{1D202F0B-36CA-432D-BC85-092E82FF899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1A2FDB3-B214-45D9-AA8F-817B46060D2F}" type="datetime1">
              <a:rPr lang="en-GB" smtClean="0"/>
              <a:t>29/01/2020</a:t>
            </a:fld>
            <a:endParaRPr lang="en-GB"/>
          </a:p>
        </p:txBody>
      </p:sp>
      <p:sp>
        <p:nvSpPr>
          <p:cNvPr id="8" name="Slide Number Placeholder 7"/>
          <p:cNvSpPr>
            <a:spLocks noGrp="1"/>
          </p:cNvSpPr>
          <p:nvPr>
            <p:ph type="sldNum" sz="quarter" idx="11"/>
          </p:nvPr>
        </p:nvSpPr>
        <p:spPr/>
        <p:txBody>
          <a:bodyPr/>
          <a:lstStyle/>
          <a:p>
            <a:fld id="{1D202F0B-36CA-432D-BC85-092E82FF899F}" type="slidenum">
              <a:rPr lang="en-GB" smtClean="0"/>
              <a:t>‹#›</a:t>
            </a:fld>
            <a:endParaRPr lang="en-GB"/>
          </a:p>
        </p:txBody>
      </p:sp>
      <p:sp>
        <p:nvSpPr>
          <p:cNvPr id="9" name="Footer Placeholder 8"/>
          <p:cNvSpPr>
            <a:spLocks noGrp="1"/>
          </p:cNvSpPr>
          <p:nvPr>
            <p:ph type="ftr" sz="quarter" idx="12"/>
          </p:nvPr>
        </p:nvSpPr>
        <p:spPr/>
        <p:txBody>
          <a:bodyPr/>
          <a:lstStyle/>
          <a:p>
            <a:r>
              <a:rPr lang="en-GB" smtClean="0"/>
              <a:t>Jonathan Peel JLS 2016</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EC3B950-7FC7-497A-ADDC-A9C82A4170E4}" type="datetime1">
              <a:rPr lang="en-GB" smtClean="0"/>
              <a:t>29/01/2020</a:t>
            </a:fld>
            <a:endParaRPr lang="en-GB"/>
          </a:p>
        </p:txBody>
      </p:sp>
      <p:sp>
        <p:nvSpPr>
          <p:cNvPr id="6" name="Footer Placeholder 5"/>
          <p:cNvSpPr>
            <a:spLocks noGrp="1"/>
          </p:cNvSpPr>
          <p:nvPr>
            <p:ph type="ftr" sz="quarter" idx="11"/>
          </p:nvPr>
        </p:nvSpPr>
        <p:spPr/>
        <p:txBody>
          <a:bodyPr/>
          <a:lstStyle/>
          <a:p>
            <a:r>
              <a:rPr lang="en-GB" smtClean="0"/>
              <a:t>Jonathan Peel JLS 2016</a:t>
            </a:r>
            <a:endParaRPr lang="en-GB"/>
          </a:p>
        </p:txBody>
      </p:sp>
      <p:sp>
        <p:nvSpPr>
          <p:cNvPr id="7" name="Slide Number Placeholder 6"/>
          <p:cNvSpPr>
            <a:spLocks noGrp="1"/>
          </p:cNvSpPr>
          <p:nvPr>
            <p:ph type="sldNum" sz="quarter" idx="12"/>
          </p:nvPr>
        </p:nvSpPr>
        <p:spPr/>
        <p:txBody>
          <a:bodyPr/>
          <a:lstStyle/>
          <a:p>
            <a:fld id="{1D202F0B-36CA-432D-BC85-092E82FF899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76FE53-5312-42C7-A599-FE03F2D55CE5}" type="datetime1">
              <a:rPr lang="en-GB" smtClean="0"/>
              <a:t>29/01/2020</a:t>
            </a:fld>
            <a:endParaRPr lang="en-GB"/>
          </a:p>
        </p:txBody>
      </p:sp>
      <p:sp>
        <p:nvSpPr>
          <p:cNvPr id="8" name="Footer Placeholder 7"/>
          <p:cNvSpPr>
            <a:spLocks noGrp="1"/>
          </p:cNvSpPr>
          <p:nvPr>
            <p:ph type="ftr" sz="quarter" idx="11"/>
          </p:nvPr>
        </p:nvSpPr>
        <p:spPr/>
        <p:txBody>
          <a:bodyPr/>
          <a:lstStyle/>
          <a:p>
            <a:r>
              <a:rPr lang="en-GB" smtClean="0"/>
              <a:t>Jonathan Peel JLS 2016</a:t>
            </a:r>
            <a:endParaRPr lang="en-GB"/>
          </a:p>
        </p:txBody>
      </p:sp>
      <p:sp>
        <p:nvSpPr>
          <p:cNvPr id="9" name="Slide Number Placeholder 8"/>
          <p:cNvSpPr>
            <a:spLocks noGrp="1"/>
          </p:cNvSpPr>
          <p:nvPr>
            <p:ph type="sldNum" sz="quarter" idx="12"/>
          </p:nvPr>
        </p:nvSpPr>
        <p:spPr/>
        <p:txBody>
          <a:bodyPr/>
          <a:lstStyle/>
          <a:p>
            <a:fld id="{1D202F0B-36CA-432D-BC85-092E82FF899F}"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4B2CFF-56DE-483B-BC9A-2BF2638D4E76}" type="datetime1">
              <a:rPr lang="en-GB" smtClean="0"/>
              <a:t>29/01/2020</a:t>
            </a:fld>
            <a:endParaRPr lang="en-GB"/>
          </a:p>
        </p:txBody>
      </p:sp>
      <p:sp>
        <p:nvSpPr>
          <p:cNvPr id="4" name="Footer Placeholder 3"/>
          <p:cNvSpPr>
            <a:spLocks noGrp="1"/>
          </p:cNvSpPr>
          <p:nvPr>
            <p:ph type="ftr" sz="quarter" idx="11"/>
          </p:nvPr>
        </p:nvSpPr>
        <p:spPr/>
        <p:txBody>
          <a:bodyPr/>
          <a:lstStyle/>
          <a:p>
            <a:r>
              <a:rPr lang="en-GB" smtClean="0"/>
              <a:t>Jonathan Peel JLS 2016</a:t>
            </a:r>
            <a:endParaRPr lang="en-GB"/>
          </a:p>
        </p:txBody>
      </p:sp>
      <p:sp>
        <p:nvSpPr>
          <p:cNvPr id="5" name="Slide Number Placeholder 4"/>
          <p:cNvSpPr>
            <a:spLocks noGrp="1"/>
          </p:cNvSpPr>
          <p:nvPr>
            <p:ph type="sldNum" sz="quarter" idx="12"/>
          </p:nvPr>
        </p:nvSpPr>
        <p:spPr/>
        <p:txBody>
          <a:bodyPr/>
          <a:lstStyle/>
          <a:p>
            <a:fld id="{1D202F0B-36CA-432D-BC85-092E82FF899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71C969-E2C3-475E-B57B-A83991067746}" type="datetime1">
              <a:rPr lang="en-GB" smtClean="0"/>
              <a:t>29/01/2020</a:t>
            </a:fld>
            <a:endParaRPr lang="en-GB"/>
          </a:p>
        </p:txBody>
      </p:sp>
      <p:sp>
        <p:nvSpPr>
          <p:cNvPr id="3" name="Footer Placeholder 2"/>
          <p:cNvSpPr>
            <a:spLocks noGrp="1"/>
          </p:cNvSpPr>
          <p:nvPr>
            <p:ph type="ftr" sz="quarter" idx="11"/>
          </p:nvPr>
        </p:nvSpPr>
        <p:spPr/>
        <p:txBody>
          <a:bodyPr/>
          <a:lstStyle/>
          <a:p>
            <a:r>
              <a:rPr lang="en-GB" smtClean="0"/>
              <a:t>Jonathan Peel JLS 2016</a:t>
            </a:r>
            <a:endParaRPr lang="en-GB"/>
          </a:p>
        </p:txBody>
      </p:sp>
      <p:sp>
        <p:nvSpPr>
          <p:cNvPr id="4" name="Slide Number Placeholder 3"/>
          <p:cNvSpPr>
            <a:spLocks noGrp="1"/>
          </p:cNvSpPr>
          <p:nvPr>
            <p:ph type="sldNum" sz="quarter" idx="12"/>
          </p:nvPr>
        </p:nvSpPr>
        <p:spPr/>
        <p:txBody>
          <a:bodyPr/>
          <a:lstStyle/>
          <a:p>
            <a:fld id="{1D202F0B-36CA-432D-BC85-092E82FF899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809BCE-4897-4BD4-AD0B-50BFEA2C5C92}" type="datetime1">
              <a:rPr lang="en-GB" smtClean="0"/>
              <a:t>29/01/2020</a:t>
            </a:fld>
            <a:endParaRPr lang="en-GB"/>
          </a:p>
        </p:txBody>
      </p:sp>
      <p:sp>
        <p:nvSpPr>
          <p:cNvPr id="6" name="Footer Placeholder 5"/>
          <p:cNvSpPr>
            <a:spLocks noGrp="1"/>
          </p:cNvSpPr>
          <p:nvPr>
            <p:ph type="ftr" sz="quarter" idx="11"/>
          </p:nvPr>
        </p:nvSpPr>
        <p:spPr/>
        <p:txBody>
          <a:bodyPr/>
          <a:lstStyle/>
          <a:p>
            <a:r>
              <a:rPr lang="en-GB" smtClean="0"/>
              <a:t>Jonathan Peel JLS 2016</a:t>
            </a:r>
            <a:endParaRPr lang="en-GB"/>
          </a:p>
        </p:txBody>
      </p:sp>
      <p:sp>
        <p:nvSpPr>
          <p:cNvPr id="7" name="Slide Number Placeholder 6"/>
          <p:cNvSpPr>
            <a:spLocks noGrp="1"/>
          </p:cNvSpPr>
          <p:nvPr>
            <p:ph type="sldNum" sz="quarter" idx="12"/>
          </p:nvPr>
        </p:nvSpPr>
        <p:spPr/>
        <p:txBody>
          <a:bodyPr/>
          <a:lstStyle/>
          <a:p>
            <a:fld id="{1D202F0B-36CA-432D-BC85-092E82FF899F}"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D75201-D50B-47BE-A4AA-7A2876EACFD1}" type="datetime1">
              <a:rPr lang="en-GB" smtClean="0"/>
              <a:t>29/01/2020</a:t>
            </a:fld>
            <a:endParaRPr lang="en-GB"/>
          </a:p>
        </p:txBody>
      </p:sp>
      <p:sp>
        <p:nvSpPr>
          <p:cNvPr id="6" name="Footer Placeholder 5"/>
          <p:cNvSpPr>
            <a:spLocks noGrp="1"/>
          </p:cNvSpPr>
          <p:nvPr>
            <p:ph type="ftr" sz="quarter" idx="11"/>
          </p:nvPr>
        </p:nvSpPr>
        <p:spPr/>
        <p:txBody>
          <a:bodyPr/>
          <a:lstStyle/>
          <a:p>
            <a:r>
              <a:rPr lang="en-GB" smtClean="0"/>
              <a:t>Jonathan Peel JLS 2016</a:t>
            </a:r>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1D202F0B-36CA-432D-BC85-092E82FF899F}" type="slidenum">
              <a:rPr lang="en-GB" smtClean="0"/>
              <a:t>‹#›</a:t>
            </a:fld>
            <a:endParaRPr lang="en-GB"/>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551B30B3-FF0D-45E0-9D5A-4B853557998F}" type="datetime1">
              <a:rPr lang="en-GB" smtClean="0"/>
              <a:t>29/01/2020</a:t>
            </a:fld>
            <a:endParaRPr lang="en-GB"/>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en-GB" smtClean="0"/>
              <a:t>Jonathan Peel JLS 2016</a:t>
            </a:r>
            <a:endParaRPr lang="en-GB"/>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1D202F0B-36CA-432D-BC85-092E82FF899F}" type="slidenum">
              <a:rPr lang="en-GB" smtClean="0"/>
              <a:t>‹#›</a:t>
            </a:fld>
            <a:endParaRPr lang="en-GB"/>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image" Target="../media/image7.emf"/><Relationship Id="rId18" Type="http://schemas.openxmlformats.org/officeDocument/2006/relationships/customXml" Target="../ink/ink9.xml"/><Relationship Id="rId3" Type="http://schemas.openxmlformats.org/officeDocument/2006/relationships/image" Target="../media/image2.emf"/><Relationship Id="rId21" Type="http://schemas.openxmlformats.org/officeDocument/2006/relationships/image" Target="../media/image11.emf"/><Relationship Id="rId7" Type="http://schemas.openxmlformats.org/officeDocument/2006/relationships/image" Target="../media/image4.emf"/><Relationship Id="rId12" Type="http://schemas.openxmlformats.org/officeDocument/2006/relationships/customXml" Target="../ink/ink6.xml"/><Relationship Id="rId17" Type="http://schemas.openxmlformats.org/officeDocument/2006/relationships/image" Target="../media/image9.emf"/><Relationship Id="rId2" Type="http://schemas.openxmlformats.org/officeDocument/2006/relationships/customXml" Target="../ink/ink1.xml"/><Relationship Id="rId16" Type="http://schemas.openxmlformats.org/officeDocument/2006/relationships/customXml" Target="../ink/ink8.xml"/><Relationship Id="rId20" Type="http://schemas.openxmlformats.org/officeDocument/2006/relationships/customXml" Target="../ink/ink10.xml"/><Relationship Id="rId1" Type="http://schemas.openxmlformats.org/officeDocument/2006/relationships/slideLayout" Target="../slideLayouts/slideLayout6.xml"/><Relationship Id="rId6" Type="http://schemas.openxmlformats.org/officeDocument/2006/relationships/customXml" Target="../ink/ink3.xml"/><Relationship Id="rId11" Type="http://schemas.openxmlformats.org/officeDocument/2006/relationships/image" Target="../media/image6.emf"/><Relationship Id="rId5" Type="http://schemas.openxmlformats.org/officeDocument/2006/relationships/image" Target="../media/image3.emf"/><Relationship Id="rId15" Type="http://schemas.openxmlformats.org/officeDocument/2006/relationships/image" Target="../media/image8.emf"/><Relationship Id="rId23" Type="http://schemas.openxmlformats.org/officeDocument/2006/relationships/image" Target="../media/image12.emf"/><Relationship Id="rId10" Type="http://schemas.openxmlformats.org/officeDocument/2006/relationships/customXml" Target="../ink/ink5.xml"/><Relationship Id="rId19" Type="http://schemas.openxmlformats.org/officeDocument/2006/relationships/image" Target="../media/image10.emf"/><Relationship Id="rId4" Type="http://schemas.openxmlformats.org/officeDocument/2006/relationships/customXml" Target="../ink/ink2.xml"/><Relationship Id="rId9" Type="http://schemas.openxmlformats.org/officeDocument/2006/relationships/image" Target="../media/image5.emf"/><Relationship Id="rId14" Type="http://schemas.openxmlformats.org/officeDocument/2006/relationships/customXml" Target="../ink/ink7.xml"/><Relationship Id="rId22" Type="http://schemas.openxmlformats.org/officeDocument/2006/relationships/customXml" Target="../ink/ink11.xml"/></Relationships>
</file>

<file path=ppt/slides/_rels/slide3.xml.rels><?xml version="1.0" encoding="UTF-8" standalone="yes"?>
<Relationships xmlns="http://schemas.openxmlformats.org/package/2006/relationships"><Relationship Id="rId8" Type="http://schemas.openxmlformats.org/officeDocument/2006/relationships/customXml" Target="../ink/ink15.xml"/><Relationship Id="rId13" Type="http://schemas.openxmlformats.org/officeDocument/2006/relationships/image" Target="../media/image18.emf"/><Relationship Id="rId18" Type="http://schemas.openxmlformats.org/officeDocument/2006/relationships/customXml" Target="../ink/ink20.xml"/><Relationship Id="rId26" Type="http://schemas.openxmlformats.org/officeDocument/2006/relationships/customXml" Target="../ink/ink24.xml"/><Relationship Id="rId39" Type="http://schemas.openxmlformats.org/officeDocument/2006/relationships/image" Target="../media/image31.emf"/><Relationship Id="rId3" Type="http://schemas.openxmlformats.org/officeDocument/2006/relationships/image" Target="../media/image13.emf"/><Relationship Id="rId21" Type="http://schemas.openxmlformats.org/officeDocument/2006/relationships/image" Target="../media/image22.emf"/><Relationship Id="rId34" Type="http://schemas.openxmlformats.org/officeDocument/2006/relationships/customXml" Target="../ink/ink28.xml"/><Relationship Id="rId42" Type="http://schemas.openxmlformats.org/officeDocument/2006/relationships/customXml" Target="../ink/ink32.xml"/><Relationship Id="rId7" Type="http://schemas.openxmlformats.org/officeDocument/2006/relationships/image" Target="../media/image15.emf"/><Relationship Id="rId12" Type="http://schemas.openxmlformats.org/officeDocument/2006/relationships/customXml" Target="../ink/ink17.xml"/><Relationship Id="rId17" Type="http://schemas.openxmlformats.org/officeDocument/2006/relationships/image" Target="../media/image20.emf"/><Relationship Id="rId25" Type="http://schemas.openxmlformats.org/officeDocument/2006/relationships/image" Target="../media/image24.emf"/><Relationship Id="rId33" Type="http://schemas.openxmlformats.org/officeDocument/2006/relationships/image" Target="../media/image28.emf"/><Relationship Id="rId38" Type="http://schemas.openxmlformats.org/officeDocument/2006/relationships/customXml" Target="../ink/ink30.xml"/><Relationship Id="rId2" Type="http://schemas.openxmlformats.org/officeDocument/2006/relationships/customXml" Target="../ink/ink12.xml"/><Relationship Id="rId16" Type="http://schemas.openxmlformats.org/officeDocument/2006/relationships/customXml" Target="../ink/ink19.xml"/><Relationship Id="rId20" Type="http://schemas.openxmlformats.org/officeDocument/2006/relationships/customXml" Target="../ink/ink21.xml"/><Relationship Id="rId29" Type="http://schemas.openxmlformats.org/officeDocument/2006/relationships/image" Target="../media/image26.emf"/><Relationship Id="rId41" Type="http://schemas.openxmlformats.org/officeDocument/2006/relationships/image" Target="../media/image32.emf"/><Relationship Id="rId1" Type="http://schemas.openxmlformats.org/officeDocument/2006/relationships/slideLayout" Target="../slideLayouts/slideLayout7.xml"/><Relationship Id="rId6" Type="http://schemas.openxmlformats.org/officeDocument/2006/relationships/customXml" Target="../ink/ink14.xml"/><Relationship Id="rId11" Type="http://schemas.openxmlformats.org/officeDocument/2006/relationships/image" Target="../media/image17.emf"/><Relationship Id="rId24" Type="http://schemas.openxmlformats.org/officeDocument/2006/relationships/customXml" Target="../ink/ink23.xml"/><Relationship Id="rId32" Type="http://schemas.openxmlformats.org/officeDocument/2006/relationships/customXml" Target="../ink/ink27.xml"/><Relationship Id="rId37" Type="http://schemas.openxmlformats.org/officeDocument/2006/relationships/image" Target="../media/image30.emf"/><Relationship Id="rId40" Type="http://schemas.openxmlformats.org/officeDocument/2006/relationships/customXml" Target="../ink/ink31.xml"/><Relationship Id="rId45" Type="http://schemas.openxmlformats.org/officeDocument/2006/relationships/image" Target="../media/image34.emf"/><Relationship Id="rId5" Type="http://schemas.openxmlformats.org/officeDocument/2006/relationships/image" Target="../media/image14.emf"/><Relationship Id="rId15" Type="http://schemas.openxmlformats.org/officeDocument/2006/relationships/image" Target="../media/image19.emf"/><Relationship Id="rId23" Type="http://schemas.openxmlformats.org/officeDocument/2006/relationships/image" Target="../media/image23.emf"/><Relationship Id="rId28" Type="http://schemas.openxmlformats.org/officeDocument/2006/relationships/customXml" Target="../ink/ink25.xml"/><Relationship Id="rId36" Type="http://schemas.openxmlformats.org/officeDocument/2006/relationships/customXml" Target="../ink/ink29.xml"/><Relationship Id="rId10" Type="http://schemas.openxmlformats.org/officeDocument/2006/relationships/customXml" Target="../ink/ink16.xml"/><Relationship Id="rId19" Type="http://schemas.openxmlformats.org/officeDocument/2006/relationships/image" Target="../media/image21.emf"/><Relationship Id="rId31" Type="http://schemas.openxmlformats.org/officeDocument/2006/relationships/image" Target="../media/image27.emf"/><Relationship Id="rId44" Type="http://schemas.openxmlformats.org/officeDocument/2006/relationships/customXml" Target="../ink/ink33.xml"/><Relationship Id="rId4" Type="http://schemas.openxmlformats.org/officeDocument/2006/relationships/customXml" Target="../ink/ink13.xml"/><Relationship Id="rId9" Type="http://schemas.openxmlformats.org/officeDocument/2006/relationships/image" Target="../media/image16.emf"/><Relationship Id="rId14" Type="http://schemas.openxmlformats.org/officeDocument/2006/relationships/customXml" Target="../ink/ink18.xml"/><Relationship Id="rId22" Type="http://schemas.openxmlformats.org/officeDocument/2006/relationships/customXml" Target="../ink/ink22.xml"/><Relationship Id="rId27" Type="http://schemas.openxmlformats.org/officeDocument/2006/relationships/image" Target="../media/image25.emf"/><Relationship Id="rId30" Type="http://schemas.openxmlformats.org/officeDocument/2006/relationships/customXml" Target="../ink/ink26.xml"/><Relationship Id="rId35" Type="http://schemas.openxmlformats.org/officeDocument/2006/relationships/image" Target="../media/image29.emf"/><Relationship Id="rId43" Type="http://schemas.openxmlformats.org/officeDocument/2006/relationships/image" Target="../media/image33.emf"/></Relationships>
</file>

<file path=ppt/slides/_rels/slide4.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000" dirty="0" smtClean="0"/>
              <a:t>Bright Lights of Sarajevo: Edexcel IGCSE Anthology B</a:t>
            </a:r>
            <a:endParaRPr lang="en-GB" sz="4000" dirty="0"/>
          </a:p>
        </p:txBody>
      </p:sp>
      <p:sp>
        <p:nvSpPr>
          <p:cNvPr id="3" name="Subtitle 2"/>
          <p:cNvSpPr>
            <a:spLocks noGrp="1"/>
          </p:cNvSpPr>
          <p:nvPr>
            <p:ph type="subTitle" idx="1"/>
          </p:nvPr>
        </p:nvSpPr>
        <p:spPr/>
        <p:txBody>
          <a:bodyPr/>
          <a:lstStyle/>
          <a:p>
            <a:fld id="{004DA415-D947-4F2B-89BA-D6E4CC5C6DC1}" type="datetime2">
              <a:rPr lang="en-GB" smtClean="0"/>
              <a:t>Wednesday, 29 January 2020</a:t>
            </a:fld>
            <a:endParaRPr lang="en-GB" dirty="0"/>
          </a:p>
        </p:txBody>
      </p:sp>
    </p:spTree>
    <p:extLst>
      <p:ext uri="{BB962C8B-B14F-4D97-AF65-F5344CB8AC3E}">
        <p14:creationId xmlns:p14="http://schemas.microsoft.com/office/powerpoint/2010/main" val="32103499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315200" cy="1371600"/>
          </a:xfrm>
        </p:spPr>
        <p:txBody>
          <a:bodyPr/>
          <a:lstStyle/>
          <a:p>
            <a:r>
              <a:rPr lang="en-GB" dirty="0" smtClean="0"/>
              <a:t>IDEAS – and find more of your own.</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18587305"/>
              </p:ext>
            </p:extLst>
          </p:nvPr>
        </p:nvGraphicFramePr>
        <p:xfrm>
          <a:off x="152400" y="1143000"/>
          <a:ext cx="8077200" cy="5301261"/>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000"/>
                    </a:ext>
                  </a:extLst>
                </a:gridCol>
                <a:gridCol w="2489200">
                  <a:extLst>
                    <a:ext uri="{9D8B030D-6E8A-4147-A177-3AD203B41FA5}">
                      <a16:colId xmlns:a16="http://schemas.microsoft.com/office/drawing/2014/main" val="20001"/>
                    </a:ext>
                  </a:extLst>
                </a:gridCol>
                <a:gridCol w="2692400">
                  <a:extLst>
                    <a:ext uri="{9D8B030D-6E8A-4147-A177-3AD203B41FA5}">
                      <a16:colId xmlns:a16="http://schemas.microsoft.com/office/drawing/2014/main" val="20002"/>
                    </a:ext>
                  </a:extLst>
                </a:gridCol>
              </a:tblGrid>
              <a:tr h="637822">
                <a:tc>
                  <a:txBody>
                    <a:bodyPr/>
                    <a:lstStyle/>
                    <a:p>
                      <a:r>
                        <a:rPr lang="en-GB" dirty="0" smtClean="0"/>
                        <a:t>Where, when. what</a:t>
                      </a:r>
                      <a:endParaRPr lang="en-GB" dirty="0"/>
                    </a:p>
                  </a:txBody>
                  <a:tcPr/>
                </a:tc>
                <a:tc>
                  <a:txBody>
                    <a:bodyPr/>
                    <a:lstStyle/>
                    <a:p>
                      <a:r>
                        <a:rPr lang="en-GB" dirty="0" smtClean="0"/>
                        <a:t>Comment </a:t>
                      </a:r>
                      <a:endParaRPr lang="en-GB" dirty="0"/>
                    </a:p>
                  </a:txBody>
                  <a:tcPr/>
                </a:tc>
                <a:tc>
                  <a:txBody>
                    <a:bodyPr/>
                    <a:lstStyle/>
                    <a:p>
                      <a:r>
                        <a:rPr lang="en-GB" dirty="0" smtClean="0"/>
                        <a:t>Key language choice</a:t>
                      </a:r>
                      <a:endParaRPr lang="en-GB" dirty="0"/>
                    </a:p>
                  </a:txBody>
                  <a:tcPr/>
                </a:tc>
                <a:extLst>
                  <a:ext uri="{0D108BD9-81ED-4DB2-BD59-A6C34878D82A}">
                    <a16:rowId xmlns:a16="http://schemas.microsoft.com/office/drawing/2014/main" val="10000"/>
                  </a:ext>
                </a:extLst>
              </a:tr>
              <a:tr h="765387">
                <a:tc>
                  <a:txBody>
                    <a:bodyPr/>
                    <a:lstStyle/>
                    <a:p>
                      <a:r>
                        <a:rPr lang="en-GB" sz="1100" dirty="0" smtClean="0"/>
                        <a:t>Bright lights of Sarajevo</a:t>
                      </a:r>
                      <a:endParaRPr lang="en-GB" sz="1100" dirty="0"/>
                    </a:p>
                  </a:txBody>
                  <a:tcPr/>
                </a:tc>
                <a:tc>
                  <a:txBody>
                    <a:bodyPr/>
                    <a:lstStyle/>
                    <a:p>
                      <a:r>
                        <a:rPr lang="en-GB" sz="1100" dirty="0" smtClean="0"/>
                        <a:t>Establishes</a:t>
                      </a:r>
                      <a:r>
                        <a:rPr lang="en-GB" sz="1100" baseline="0" dirty="0" smtClean="0"/>
                        <a:t> location- the name of the town has historical resonance</a:t>
                      </a:r>
                      <a:endParaRPr lang="en-GB" sz="1100" dirty="0"/>
                    </a:p>
                  </a:txBody>
                  <a:tcPr/>
                </a:tc>
                <a:tc>
                  <a:txBody>
                    <a:bodyPr/>
                    <a:lstStyle/>
                    <a:p>
                      <a:r>
                        <a:rPr lang="en-GB" sz="1100" dirty="0" smtClean="0"/>
                        <a:t>Bright Lights – PF suggests hope and beauty.  Poem’s setting contrasts until the end</a:t>
                      </a:r>
                      <a:endParaRPr lang="en-GB" sz="1100" dirty="0"/>
                    </a:p>
                  </a:txBody>
                  <a:tcPr/>
                </a:tc>
                <a:extLst>
                  <a:ext uri="{0D108BD9-81ED-4DB2-BD59-A6C34878D82A}">
                    <a16:rowId xmlns:a16="http://schemas.microsoft.com/office/drawing/2014/main" val="10001"/>
                  </a:ext>
                </a:extLst>
              </a:tr>
              <a:tr h="806590">
                <a:tc>
                  <a:txBody>
                    <a:bodyPr/>
                    <a:lstStyle/>
                    <a:p>
                      <a:pPr marL="0" indent="0" fontAlgn="base">
                        <a:buNone/>
                      </a:pPr>
                      <a:r>
                        <a:rPr lang="en-GB" sz="1100" dirty="0" smtClean="0"/>
                        <a:t>often dodging snipers on the way,/ or struggling up sometimes eleven flights of stairs with water</a:t>
                      </a:r>
                      <a:endParaRPr lang="en-GB" sz="1100" dirty="0"/>
                    </a:p>
                  </a:txBody>
                  <a:tcPr/>
                </a:tc>
                <a:tc>
                  <a:txBody>
                    <a:bodyPr/>
                    <a:lstStyle/>
                    <a:p>
                      <a:endParaRPr lang="en-GB" sz="1100"/>
                    </a:p>
                  </a:txBody>
                  <a:tcPr/>
                </a:tc>
                <a:tc>
                  <a:txBody>
                    <a:bodyPr/>
                    <a:lstStyle/>
                    <a:p>
                      <a:r>
                        <a:rPr lang="en-GB" sz="1100" dirty="0" smtClean="0"/>
                        <a:t>Dodging snipers, struggling up</a:t>
                      </a:r>
                      <a:endParaRPr lang="en-GB" sz="1100" dirty="0"/>
                    </a:p>
                  </a:txBody>
                  <a:tcPr/>
                </a:tc>
                <a:extLst>
                  <a:ext uri="{0D108BD9-81ED-4DB2-BD59-A6C34878D82A}">
                    <a16:rowId xmlns:a16="http://schemas.microsoft.com/office/drawing/2014/main" val="10002"/>
                  </a:ext>
                </a:extLst>
              </a:tr>
              <a:tr h="637822">
                <a:tc>
                  <a:txBody>
                    <a:bodyPr/>
                    <a:lstStyle/>
                    <a:p>
                      <a:pPr marL="0" indent="0" fontAlgn="base">
                        <a:buNone/>
                      </a:pPr>
                      <a:r>
                        <a:rPr lang="en-GB" sz="1100" dirty="0" smtClean="0"/>
                        <a:t>All takes the evening air with a strollers stride,/no torches guide them, but they don’t collide</a:t>
                      </a:r>
                    </a:p>
                    <a:p>
                      <a:endParaRPr lang="en-GB" sz="1100" dirty="0"/>
                    </a:p>
                  </a:txBody>
                  <a:tcPr/>
                </a:tc>
                <a:tc>
                  <a:txBody>
                    <a:bodyPr/>
                    <a:lstStyle/>
                    <a:p>
                      <a:r>
                        <a:rPr lang="en-GB" sz="1100" dirty="0" smtClean="0"/>
                        <a:t>Relaxed scene</a:t>
                      </a:r>
                      <a:r>
                        <a:rPr lang="en-GB" sz="1100" baseline="0" dirty="0" smtClean="0"/>
                        <a:t> in night time  - used to it.</a:t>
                      </a:r>
                      <a:endParaRPr lang="en-GB" sz="1100" dirty="0"/>
                    </a:p>
                  </a:txBody>
                  <a:tcPr/>
                </a:tc>
                <a:tc>
                  <a:txBody>
                    <a:bodyPr/>
                    <a:lstStyle/>
                    <a:p>
                      <a:endParaRPr lang="en-GB" sz="1100"/>
                    </a:p>
                  </a:txBody>
                  <a:tcPr/>
                </a:tc>
                <a:extLst>
                  <a:ext uri="{0D108BD9-81ED-4DB2-BD59-A6C34878D82A}">
                    <a16:rowId xmlns:a16="http://schemas.microsoft.com/office/drawing/2014/main" val="10003"/>
                  </a:ext>
                </a:extLst>
              </a:tr>
              <a:tr h="637822">
                <a:tc>
                  <a:txBody>
                    <a:bodyPr/>
                    <a:lstStyle/>
                    <a:p>
                      <a:pPr marL="0" indent="0" fontAlgn="base">
                        <a:buNone/>
                      </a:pPr>
                      <a:r>
                        <a:rPr lang="en-GB" sz="1100" dirty="0" smtClean="0"/>
                        <a:t>, in 1992/Serb mortars massacred the </a:t>
                      </a:r>
                      <a:r>
                        <a:rPr lang="en-GB" sz="1100" dirty="0" err="1" smtClean="0"/>
                        <a:t>breadshop</a:t>
                      </a:r>
                      <a:r>
                        <a:rPr lang="en-GB" sz="1100" dirty="0" smtClean="0"/>
                        <a:t> queue/and blood-dunked crusts of shredded bread</a:t>
                      </a:r>
                    </a:p>
                    <a:p>
                      <a:pPr marL="0" indent="0" fontAlgn="base">
                        <a:buNone/>
                      </a:pPr>
                      <a:r>
                        <a:rPr lang="en-GB" sz="1100" dirty="0" smtClean="0"/>
                        <a:t>lay on this pavement with the broken dead.</a:t>
                      </a:r>
                    </a:p>
                    <a:p>
                      <a:endParaRPr lang="en-GB" sz="1100" dirty="0"/>
                    </a:p>
                  </a:txBody>
                  <a:tcPr/>
                </a:tc>
                <a:tc>
                  <a:txBody>
                    <a:bodyPr/>
                    <a:lstStyle/>
                    <a:p>
                      <a:r>
                        <a:rPr lang="en-GB" sz="1100" dirty="0" smtClean="0"/>
                        <a:t>Horror intrudes setting is scene</a:t>
                      </a:r>
                      <a:r>
                        <a:rPr lang="en-GB" sz="1100" baseline="0" dirty="0" smtClean="0"/>
                        <a:t> in harsh reality</a:t>
                      </a:r>
                      <a:endParaRPr lang="en-GB" sz="1100" dirty="0"/>
                    </a:p>
                  </a:txBody>
                  <a:tcPr/>
                </a:tc>
                <a:tc>
                  <a:txBody>
                    <a:bodyPr/>
                    <a:lstStyle/>
                    <a:p>
                      <a:endParaRPr lang="en-GB" sz="1100"/>
                    </a:p>
                  </a:txBody>
                  <a:tcPr/>
                </a:tc>
                <a:extLst>
                  <a:ext uri="{0D108BD9-81ED-4DB2-BD59-A6C34878D82A}">
                    <a16:rowId xmlns:a16="http://schemas.microsoft.com/office/drawing/2014/main" val="10004"/>
                  </a:ext>
                </a:extLst>
              </a:tr>
              <a:tr h="637822">
                <a:tc>
                  <a:txBody>
                    <a:bodyPr/>
                    <a:lstStyle/>
                    <a:p>
                      <a:pPr marL="0" indent="0" fontAlgn="base">
                        <a:buNone/>
                      </a:pPr>
                      <a:r>
                        <a:rPr lang="en-GB" sz="1100" dirty="0" smtClean="0"/>
                        <a:t>though now even the smallest clouds have cleared away,</a:t>
                      </a:r>
                    </a:p>
                    <a:p>
                      <a:pPr marL="0" indent="0" fontAlgn="base">
                        <a:buNone/>
                      </a:pPr>
                      <a:r>
                        <a:rPr lang="en-GB" sz="1100" dirty="0" smtClean="0"/>
                        <a:t>leaving the Sarajevo star-filled evening sky</a:t>
                      </a:r>
                    </a:p>
                    <a:p>
                      <a:endParaRPr lang="en-GB" sz="1100" dirty="0"/>
                    </a:p>
                  </a:txBody>
                  <a:tcPr/>
                </a:tc>
                <a:tc>
                  <a:txBody>
                    <a:bodyPr/>
                    <a:lstStyle/>
                    <a:p>
                      <a:endParaRPr lang="en-GB" sz="1100" dirty="0"/>
                    </a:p>
                  </a:txBody>
                  <a:tcPr/>
                </a:tc>
                <a:tc>
                  <a:txBody>
                    <a:bodyPr/>
                    <a:lstStyle/>
                    <a:p>
                      <a:r>
                        <a:rPr lang="en-GB" sz="1100" dirty="0" smtClean="0"/>
                        <a:t>Though now</a:t>
                      </a:r>
                    </a:p>
                    <a:p>
                      <a:r>
                        <a:rPr lang="en-GB" sz="1100" dirty="0" smtClean="0"/>
                        <a:t>Even the smallest</a:t>
                      </a:r>
                    </a:p>
                    <a:p>
                      <a:r>
                        <a:rPr lang="en-GB" sz="1100" dirty="0" smtClean="0"/>
                        <a:t>Star-filled evening sky</a:t>
                      </a:r>
                      <a:endParaRPr lang="en-GB" sz="1100" dirty="0"/>
                    </a:p>
                  </a:txBody>
                  <a:tcPr/>
                </a:tc>
                <a:extLst>
                  <a:ext uri="{0D108BD9-81ED-4DB2-BD59-A6C34878D82A}">
                    <a16:rowId xmlns:a16="http://schemas.microsoft.com/office/drawing/2014/main" val="10005"/>
                  </a:ext>
                </a:extLst>
              </a:tr>
              <a:tr h="6378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smtClean="0"/>
                        <a:t>in a candlelit café</a:t>
                      </a:r>
                    </a:p>
                    <a:p>
                      <a:endParaRPr lang="en-GB" sz="1100" dirty="0"/>
                    </a:p>
                  </a:txBody>
                  <a:tcPr/>
                </a:tc>
                <a:tc>
                  <a:txBody>
                    <a:bodyPr/>
                    <a:lstStyle/>
                    <a:p>
                      <a:r>
                        <a:rPr lang="en-GB" sz="1100" dirty="0" smtClean="0"/>
                        <a:t>A note of romance – ironic because the candles will be due to the lack</a:t>
                      </a:r>
                      <a:r>
                        <a:rPr lang="en-GB" sz="1100" baseline="0" dirty="0" smtClean="0"/>
                        <a:t> of electricity</a:t>
                      </a:r>
                      <a:endParaRPr lang="en-GB" sz="1100" dirty="0"/>
                    </a:p>
                  </a:txBody>
                  <a:tcPr/>
                </a:tc>
                <a:tc>
                  <a:txBody>
                    <a:bodyPr/>
                    <a:lstStyle/>
                    <a:p>
                      <a:endParaRPr lang="en-GB" sz="1100"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8274178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153400" cy="1371600"/>
          </a:xfrm>
        </p:spPr>
        <p:txBody>
          <a:bodyPr>
            <a:normAutofit/>
          </a:bodyPr>
          <a:lstStyle/>
          <a:p>
            <a:r>
              <a:rPr lang="en-GB" dirty="0" smtClean="0"/>
              <a:t>Character: find text to illustrate these ideas</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33490397"/>
              </p:ext>
            </p:extLst>
          </p:nvPr>
        </p:nvGraphicFramePr>
        <p:xfrm>
          <a:off x="457200" y="1752600"/>
          <a:ext cx="7620000" cy="466852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tblGrid>
              <a:tr h="370840">
                <a:tc>
                  <a:txBody>
                    <a:bodyPr/>
                    <a:lstStyle/>
                    <a:p>
                      <a:r>
                        <a:rPr lang="en-GB" dirty="0" smtClean="0"/>
                        <a:t>Observer</a:t>
                      </a:r>
                      <a:endParaRPr lang="en-GB" dirty="0"/>
                    </a:p>
                  </a:txBody>
                  <a:tcPr/>
                </a:tc>
                <a:tc>
                  <a:txBody>
                    <a:bodyPr/>
                    <a:lstStyle/>
                    <a:p>
                      <a:r>
                        <a:rPr lang="en-GB" dirty="0" smtClean="0"/>
                        <a:t>Townsfolk</a:t>
                      </a:r>
                      <a:endParaRPr lang="en-GB" dirty="0"/>
                    </a:p>
                  </a:txBody>
                  <a:tcPr/>
                </a:tc>
                <a:tc>
                  <a:txBody>
                    <a:bodyPr/>
                    <a:lstStyle/>
                    <a:p>
                      <a:r>
                        <a:rPr lang="en-GB" dirty="0" smtClean="0"/>
                        <a:t>Boy and Girl</a:t>
                      </a:r>
                      <a:endParaRPr lang="en-GB" dirty="0"/>
                    </a:p>
                  </a:txBody>
                  <a:tcPr/>
                </a:tc>
                <a:tc>
                  <a:txBody>
                    <a:bodyPr/>
                    <a:lstStyle/>
                    <a:p>
                      <a:r>
                        <a:rPr lang="en-GB" dirty="0" smtClean="0"/>
                        <a:t>Dead in bread queue</a:t>
                      </a:r>
                      <a:endParaRPr lang="en-GB" dirty="0"/>
                    </a:p>
                  </a:txBody>
                  <a:tcPr/>
                </a:tc>
                <a:extLst>
                  <a:ext uri="{0D108BD9-81ED-4DB2-BD59-A6C34878D82A}">
                    <a16:rowId xmlns:a16="http://schemas.microsoft.com/office/drawing/2014/main" val="10000"/>
                  </a:ext>
                </a:extLst>
              </a:tr>
              <a:tr h="370840">
                <a:tc>
                  <a:txBody>
                    <a:bodyPr/>
                    <a:lstStyle/>
                    <a:p>
                      <a:r>
                        <a:rPr lang="en-GB" dirty="0" smtClean="0"/>
                        <a:t>Speaking to the reader</a:t>
                      </a:r>
                      <a:endParaRPr lang="en-GB" dirty="0"/>
                    </a:p>
                  </a:txBody>
                  <a:tcPr/>
                </a:tc>
                <a:tc>
                  <a:txBody>
                    <a:bodyPr/>
                    <a:lstStyle/>
                    <a:p>
                      <a:r>
                        <a:rPr lang="en-GB" dirty="0" smtClean="0"/>
                        <a:t>Difficult life</a:t>
                      </a:r>
                      <a:endParaRPr lang="en-GB" dirty="0"/>
                    </a:p>
                  </a:txBody>
                  <a:tcPr/>
                </a:tc>
                <a:tc>
                  <a:txBody>
                    <a:bodyPr/>
                    <a:lstStyle/>
                    <a:p>
                      <a:r>
                        <a:rPr lang="en-GB" dirty="0" smtClean="0"/>
                        <a:t>Love is unspoken and unexplained</a:t>
                      </a:r>
                      <a:endParaRPr lang="en-GB" dirty="0"/>
                    </a:p>
                  </a:txBody>
                  <a:tcPr/>
                </a:tc>
                <a:tc>
                  <a:txBody>
                    <a:bodyPr/>
                    <a:lstStyle/>
                    <a:p>
                      <a:r>
                        <a:rPr lang="en-GB" dirty="0" smtClean="0"/>
                        <a:t>Massacred</a:t>
                      </a:r>
                      <a:endParaRPr lang="en-GB" dirty="0"/>
                    </a:p>
                  </a:txBody>
                  <a:tcPr/>
                </a:tc>
                <a:extLst>
                  <a:ext uri="{0D108BD9-81ED-4DB2-BD59-A6C34878D82A}">
                    <a16:rowId xmlns:a16="http://schemas.microsoft.com/office/drawing/2014/main" val="10001"/>
                  </a:ext>
                </a:extLst>
              </a:tr>
              <a:tr h="370840">
                <a:tc>
                  <a:txBody>
                    <a:bodyPr/>
                    <a:lstStyle/>
                    <a:p>
                      <a:r>
                        <a:rPr lang="en-GB" dirty="0" smtClean="0"/>
                        <a:t>Affirms presence a the scene</a:t>
                      </a:r>
                      <a:endParaRPr lang="en-GB" dirty="0"/>
                    </a:p>
                  </a:txBody>
                  <a:tcPr/>
                </a:tc>
                <a:tc>
                  <a:txBody>
                    <a:bodyPr/>
                    <a:lstStyle/>
                    <a:p>
                      <a:r>
                        <a:rPr lang="en-GB" dirty="0" smtClean="0"/>
                        <a:t>Many races in harmony</a:t>
                      </a:r>
                      <a:endParaRPr lang="en-GB" dirty="0"/>
                    </a:p>
                  </a:txBody>
                  <a:tcPr/>
                </a:tc>
                <a:tc>
                  <a:txBody>
                    <a:bodyPr/>
                    <a:lstStyle/>
                    <a:p>
                      <a:r>
                        <a:rPr lang="en-GB" dirty="0" smtClean="0"/>
                        <a:t>Romantic</a:t>
                      </a:r>
                      <a:endParaRPr lang="en-GB" dirty="0"/>
                    </a:p>
                  </a:txBody>
                  <a:tcPr/>
                </a:tc>
                <a:tc>
                  <a:txBody>
                    <a:bodyPr/>
                    <a:lstStyle/>
                    <a:p>
                      <a:r>
                        <a:rPr lang="en-GB" dirty="0" smtClean="0"/>
                        <a:t>Broken dead</a:t>
                      </a:r>
                      <a:endParaRPr lang="en-GB" dirty="0"/>
                    </a:p>
                  </a:txBody>
                  <a:tcPr/>
                </a:tc>
                <a:extLst>
                  <a:ext uri="{0D108BD9-81ED-4DB2-BD59-A6C34878D82A}">
                    <a16:rowId xmlns:a16="http://schemas.microsoft.com/office/drawing/2014/main" val="10002"/>
                  </a:ext>
                </a:extLst>
              </a:tr>
              <a:tr h="370840">
                <a:tc>
                  <a:txBody>
                    <a:bodyPr/>
                    <a:lstStyle/>
                    <a:p>
                      <a:r>
                        <a:rPr lang="en-GB" dirty="0" smtClean="0"/>
                        <a:t>Direct description – little</a:t>
                      </a:r>
                      <a:r>
                        <a:rPr lang="en-GB" baseline="0" dirty="0" smtClean="0"/>
                        <a:t> overt “poetry”</a:t>
                      </a:r>
                      <a:endParaRPr lang="en-GB" dirty="0"/>
                    </a:p>
                  </a:txBody>
                  <a:tcPr/>
                </a:tc>
                <a:tc>
                  <a:txBody>
                    <a:bodyPr/>
                    <a:lstStyle/>
                    <a:p>
                      <a:r>
                        <a:rPr lang="en-GB" dirty="0" smtClean="0"/>
                        <a:t>Walking peacefully – seem untroubled</a:t>
                      </a:r>
                      <a:endParaRPr lang="en-GB" dirty="0"/>
                    </a:p>
                  </a:txBody>
                  <a:tcPr/>
                </a:tc>
                <a:tc>
                  <a:txBody>
                    <a:bodyPr/>
                    <a:lstStyle/>
                    <a:p>
                      <a:r>
                        <a:rPr lang="en-GB" dirty="0" smtClean="0"/>
                        <a:t>Equated to the beauty of the stars</a:t>
                      </a:r>
                      <a:endParaRPr lang="en-GB" dirty="0"/>
                    </a:p>
                  </a:txBody>
                  <a:tcPr/>
                </a:tc>
                <a:tc>
                  <a:txBody>
                    <a:bodyPr/>
                    <a:lstStyle/>
                    <a:p>
                      <a:endParaRPr lang="en-GB"/>
                    </a:p>
                  </a:txBody>
                  <a:tcPr/>
                </a:tc>
                <a:extLst>
                  <a:ext uri="{0D108BD9-81ED-4DB2-BD59-A6C34878D82A}">
                    <a16:rowId xmlns:a16="http://schemas.microsoft.com/office/drawing/2014/main" val="10003"/>
                  </a:ext>
                </a:extLst>
              </a:tr>
              <a:tr h="370840">
                <a:tc>
                  <a:txBody>
                    <a:bodyPr/>
                    <a:lstStyle/>
                    <a:p>
                      <a:endParaRPr lang="en-GB"/>
                    </a:p>
                  </a:txBody>
                  <a:tcPr/>
                </a:tc>
                <a:tc>
                  <a:txBody>
                    <a:bodyPr/>
                    <a:lstStyle/>
                    <a:p>
                      <a:r>
                        <a:rPr lang="en-GB" dirty="0" smtClean="0"/>
                        <a:t>Adapting all materials to their life</a:t>
                      </a:r>
                      <a:endParaRPr lang="en-GB" dirty="0"/>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10004"/>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311763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ACTION</a:t>
            </a:r>
            <a:endParaRPr lang="en-GB" dirty="0"/>
          </a:p>
        </p:txBody>
      </p:sp>
      <p:sp>
        <p:nvSpPr>
          <p:cNvPr id="3" name="Content Placeholder 2"/>
          <p:cNvSpPr>
            <a:spLocks noGrp="1"/>
          </p:cNvSpPr>
          <p:nvPr>
            <p:ph idx="1"/>
          </p:nvPr>
        </p:nvSpPr>
        <p:spPr/>
        <p:txBody>
          <a:bodyPr/>
          <a:lstStyle/>
          <a:p>
            <a:r>
              <a:rPr lang="en-GB" dirty="0" smtClean="0"/>
              <a:t>Look at the verbs of action in the opening of </a:t>
            </a:r>
            <a:r>
              <a:rPr lang="en-GB" u="sng" dirty="0" smtClean="0"/>
              <a:t>Stanza 1:</a:t>
            </a:r>
            <a:r>
              <a:rPr lang="en-GB" dirty="0" smtClean="0"/>
              <a:t> </a:t>
            </a:r>
            <a:r>
              <a:rPr lang="en-GB" i="1" dirty="0" smtClean="0"/>
              <a:t>queuing, queuing, rationed, wheel home, dodging, struggling</a:t>
            </a:r>
            <a:r>
              <a:rPr lang="en-GB" dirty="0" smtClean="0"/>
              <a:t>.  What sort of action  is suggested by this lexis?</a:t>
            </a:r>
          </a:p>
          <a:p>
            <a:endParaRPr lang="en-GB" dirty="0"/>
          </a:p>
          <a:p>
            <a:r>
              <a:rPr lang="en-GB" dirty="0" smtClean="0"/>
              <a:t>Then look at these words from a little later in the poem: </a:t>
            </a:r>
            <a:r>
              <a:rPr lang="en-GB" i="1" dirty="0" smtClean="0"/>
              <a:t>strolling, stroller’s stride, don’t collide, flirtatious, tender radar. </a:t>
            </a:r>
            <a:r>
              <a:rPr lang="en-GB" dirty="0" smtClean="0"/>
              <a:t> What do you notice about this set of words and how does it affect the “feel” of the poem?</a:t>
            </a:r>
          </a:p>
          <a:p>
            <a:endParaRPr lang="en-GB" dirty="0"/>
          </a:p>
          <a:p>
            <a:r>
              <a:rPr lang="en-GB" dirty="0" smtClean="0">
                <a:solidFill>
                  <a:schemeClr val="tx2">
                    <a:lumMod val="75000"/>
                  </a:schemeClr>
                </a:solidFill>
              </a:rPr>
              <a:t>TASK: In stanza 2, find similar examples of the juxtaposition of ideas of war and ideas of love shown by the choice of language.</a:t>
            </a:r>
            <a:endParaRPr lang="en-GB" dirty="0">
              <a:solidFill>
                <a:schemeClr val="tx2">
                  <a:lumMod val="75000"/>
                </a:schemeClr>
              </a:solidFill>
            </a:endParaRPr>
          </a:p>
        </p:txBody>
      </p:sp>
    </p:spTree>
    <p:extLst>
      <p:ext uri="{BB962C8B-B14F-4D97-AF65-F5344CB8AC3E}">
        <p14:creationId xmlns:p14="http://schemas.microsoft.com/office/powerpoint/2010/main" val="24862378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STYLE</a:t>
            </a:r>
            <a:endParaRPr lang="en-GB" dirty="0"/>
          </a:p>
        </p:txBody>
      </p:sp>
      <p:sp>
        <p:nvSpPr>
          <p:cNvPr id="3" name="Content Placeholder 2"/>
          <p:cNvSpPr>
            <a:spLocks noGrp="1"/>
          </p:cNvSpPr>
          <p:nvPr>
            <p:ph idx="1"/>
          </p:nvPr>
        </p:nvSpPr>
        <p:spPr/>
        <p:txBody>
          <a:bodyPr/>
          <a:lstStyle/>
          <a:p>
            <a:r>
              <a:rPr lang="en-GB" dirty="0" smtClean="0"/>
              <a:t>You have read 3 poems thus far – Disabled, -Out, out and Unknown Girl.  What do you notice about the language chosen here?</a:t>
            </a:r>
          </a:p>
          <a:p>
            <a:r>
              <a:rPr lang="en-GB" dirty="0" smtClean="0"/>
              <a:t>Harrison was working as a war correspondent poet in Sarajevo in 1992.  How might his language reflect that he is writing news in poetic form?</a:t>
            </a:r>
          </a:p>
          <a:p>
            <a:r>
              <a:rPr lang="en-GB" dirty="0" smtClean="0"/>
              <a:t>Look at the sentence length.  Why do you think Harrison is telling his story in such long sentences?</a:t>
            </a:r>
          </a:p>
          <a:p>
            <a:r>
              <a:rPr lang="en-GB" dirty="0" smtClean="0"/>
              <a:t>Each couplet rhymes.  How might this reflect the message of the poem?</a:t>
            </a:r>
          </a:p>
          <a:p>
            <a:r>
              <a:rPr lang="en-GB" dirty="0" smtClean="0"/>
              <a:t>There is much enjambment which allows the poem to feel almost like natural speech.  Why might this be?</a:t>
            </a:r>
            <a:endParaRPr lang="en-GB" dirty="0"/>
          </a:p>
        </p:txBody>
      </p:sp>
    </p:spTree>
    <p:extLst>
      <p:ext uri="{BB962C8B-B14F-4D97-AF65-F5344CB8AC3E}">
        <p14:creationId xmlns:p14="http://schemas.microsoft.com/office/powerpoint/2010/main" val="2406959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IDEAS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Questions need to be asked?</a:t>
            </a:r>
          </a:p>
          <a:p>
            <a:endParaRPr lang="en-GB" dirty="0" smtClean="0"/>
          </a:p>
          <a:p>
            <a:r>
              <a:rPr lang="en-GB" dirty="0" smtClean="0"/>
              <a:t>Who or what are the bright lights of Sarajevo?</a:t>
            </a:r>
          </a:p>
          <a:p>
            <a:endParaRPr lang="en-GB" dirty="0"/>
          </a:p>
          <a:p>
            <a:r>
              <a:rPr lang="en-GB" dirty="0" smtClean="0"/>
              <a:t>Civil war sets people against themselves and family against family.  How does Harrison gently show the reader that this behaviour is not being seen in Sarajevo?</a:t>
            </a:r>
          </a:p>
          <a:p>
            <a:endParaRPr lang="en-GB" dirty="0"/>
          </a:p>
          <a:p>
            <a:r>
              <a:rPr lang="en-GB" dirty="0" smtClean="0"/>
              <a:t>What might be the significance of the water in the mortar holes?  </a:t>
            </a:r>
          </a:p>
          <a:p>
            <a:r>
              <a:rPr lang="en-GB" dirty="0" smtClean="0"/>
              <a:t>What is Harrison suggesting here?</a:t>
            </a:r>
          </a:p>
          <a:p>
            <a:endParaRPr lang="en-GB" dirty="0"/>
          </a:p>
          <a:p>
            <a:r>
              <a:rPr lang="en-GB" dirty="0" smtClean="0"/>
              <a:t>Wha</a:t>
            </a:r>
            <a:r>
              <a:rPr lang="en-GB" dirty="0"/>
              <a:t>t</a:t>
            </a:r>
            <a:r>
              <a:rPr lang="en-GB" dirty="0" smtClean="0"/>
              <a:t> is Harrison’s final message in this poem concerning the war?</a:t>
            </a:r>
            <a:endParaRPr lang="en-GB" dirty="0"/>
          </a:p>
        </p:txBody>
      </p:sp>
    </p:spTree>
    <p:extLst>
      <p:ext uri="{BB962C8B-B14F-4D97-AF65-F5344CB8AC3E}">
        <p14:creationId xmlns:p14="http://schemas.microsoft.com/office/powerpoint/2010/main" val="39338168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Potential essay q?</a:t>
            </a:r>
            <a:endParaRPr lang="en-GB" dirty="0"/>
          </a:p>
        </p:txBody>
      </p:sp>
      <p:sp>
        <p:nvSpPr>
          <p:cNvPr id="4" name="Rectangle 3"/>
          <p:cNvSpPr/>
          <p:nvPr/>
        </p:nvSpPr>
        <p:spPr>
          <a:xfrm>
            <a:off x="2286000" y="1981200"/>
            <a:ext cx="4572000" cy="3416320"/>
          </a:xfrm>
          <a:prstGeom prst="rect">
            <a:avLst/>
          </a:prstGeom>
          <a:ln>
            <a:solidFill>
              <a:schemeClr val="accent2"/>
            </a:solidFill>
          </a:ln>
        </p:spPr>
        <p:txBody>
          <a:bodyPr>
            <a:spAutoFit/>
          </a:bodyPr>
          <a:lstStyle/>
          <a:p>
            <a:pPr>
              <a:spcAft>
                <a:spcPts val="0"/>
              </a:spcAft>
            </a:pPr>
            <a:r>
              <a:rPr lang="en-GB" dirty="0">
                <a:latin typeface="Calibri" panose="020F0502020204030204" pitchFamily="34" charset="0"/>
                <a:ea typeface="Calibri" panose="020F0502020204030204" pitchFamily="34" charset="0"/>
              </a:rPr>
              <a:t>How does the writer create feelings of </a:t>
            </a:r>
            <a:r>
              <a:rPr lang="en-GB" dirty="0" smtClean="0">
                <a:latin typeface="Calibri" panose="020F0502020204030204" pitchFamily="34" charset="0"/>
                <a:ea typeface="Calibri" panose="020F0502020204030204" pitchFamily="34" charset="0"/>
              </a:rPr>
              <a:t>love in the poem?</a:t>
            </a:r>
            <a:endParaRPr lang="en-GB" dirty="0">
              <a:latin typeface="Calibri" panose="020F0502020204030204" pitchFamily="34" charset="0"/>
              <a:ea typeface="Calibri" panose="020F0502020204030204" pitchFamily="34" charset="0"/>
            </a:endParaRPr>
          </a:p>
          <a:p>
            <a:pPr>
              <a:spcAft>
                <a:spcPts val="0"/>
              </a:spcAft>
            </a:pPr>
            <a:r>
              <a:rPr lang="en-GB" dirty="0">
                <a:latin typeface="Calibri" panose="020F0502020204030204" pitchFamily="34" charset="0"/>
                <a:ea typeface="Calibri" panose="020F0502020204030204" pitchFamily="34" charset="0"/>
              </a:rPr>
              <a:t> </a:t>
            </a:r>
          </a:p>
          <a:p>
            <a:pPr>
              <a:spcAft>
                <a:spcPts val="0"/>
              </a:spcAft>
            </a:pPr>
            <a:r>
              <a:rPr lang="en-GB" dirty="0">
                <a:latin typeface="Calibri" panose="020F0502020204030204" pitchFamily="34" charset="0"/>
                <a:ea typeface="Calibri" panose="020F0502020204030204" pitchFamily="34" charset="0"/>
              </a:rPr>
              <a:t>In your answer, you should write about: </a:t>
            </a:r>
          </a:p>
          <a:p>
            <a:pPr>
              <a:spcAft>
                <a:spcPts val="0"/>
              </a:spcAft>
            </a:pPr>
            <a:r>
              <a:rPr lang="en-GB" dirty="0">
                <a:latin typeface="Calibri" panose="020F0502020204030204" pitchFamily="34" charset="0"/>
                <a:ea typeface="Calibri" panose="020F0502020204030204" pitchFamily="34" charset="0"/>
              </a:rPr>
              <a:t>• the setting of the poem</a:t>
            </a:r>
          </a:p>
          <a:p>
            <a:pPr>
              <a:spcAft>
                <a:spcPts val="0"/>
              </a:spcAft>
            </a:pPr>
            <a:r>
              <a:rPr lang="en-GB" dirty="0">
                <a:latin typeface="Calibri" panose="020F0502020204030204" pitchFamily="34" charset="0"/>
                <a:ea typeface="Calibri" panose="020F0502020204030204" pitchFamily="34" charset="0"/>
              </a:rPr>
              <a:t>• the effect </a:t>
            </a:r>
            <a:r>
              <a:rPr lang="en-GB" dirty="0" smtClean="0">
                <a:latin typeface="Calibri" panose="020F0502020204030204" pitchFamily="34" charset="0"/>
                <a:ea typeface="Calibri" panose="020F0502020204030204" pitchFamily="34" charset="0"/>
              </a:rPr>
              <a:t>war</a:t>
            </a:r>
            <a:endParaRPr lang="en-GB" dirty="0">
              <a:latin typeface="Calibri" panose="020F0502020204030204" pitchFamily="34" charset="0"/>
              <a:ea typeface="Calibri" panose="020F0502020204030204" pitchFamily="34" charset="0"/>
            </a:endParaRPr>
          </a:p>
          <a:p>
            <a:pPr>
              <a:spcAft>
                <a:spcPts val="0"/>
              </a:spcAft>
            </a:pPr>
            <a:r>
              <a:rPr lang="en-GB" dirty="0">
                <a:latin typeface="Calibri" panose="020F0502020204030204" pitchFamily="34" charset="0"/>
                <a:ea typeface="Calibri" panose="020F0502020204030204" pitchFamily="34" charset="0"/>
              </a:rPr>
              <a:t>• the use of language and structure.</a:t>
            </a:r>
          </a:p>
          <a:p>
            <a:pPr>
              <a:spcAft>
                <a:spcPts val="0"/>
              </a:spcAft>
            </a:pPr>
            <a:r>
              <a:rPr lang="en-GB" dirty="0">
                <a:latin typeface="Calibri" panose="020F0502020204030204" pitchFamily="34" charset="0"/>
                <a:ea typeface="Calibri" panose="020F0502020204030204" pitchFamily="34" charset="0"/>
              </a:rPr>
              <a:t> </a:t>
            </a:r>
          </a:p>
          <a:p>
            <a:pPr>
              <a:spcAft>
                <a:spcPts val="0"/>
              </a:spcAft>
            </a:pPr>
            <a:r>
              <a:rPr lang="en-GB" dirty="0">
                <a:latin typeface="Calibri" panose="020F0502020204030204" pitchFamily="34" charset="0"/>
                <a:ea typeface="Calibri" panose="020F0502020204030204" pitchFamily="34" charset="0"/>
              </a:rPr>
              <a:t>You should support your answer with close reference to the passage, including  brief quotations.</a:t>
            </a:r>
          </a:p>
          <a:p>
            <a:pPr>
              <a:spcAft>
                <a:spcPts val="0"/>
              </a:spcAft>
            </a:pPr>
            <a:r>
              <a:rPr lang="en-GB" dirty="0">
                <a:latin typeface="Calibri" panose="020F0502020204030204" pitchFamily="34" charset="0"/>
                <a:ea typeface="Calibri" panose="020F0502020204030204" pitchFamily="34" charset="0"/>
              </a:rPr>
              <a:t>(30)</a:t>
            </a:r>
          </a:p>
        </p:txBody>
      </p:sp>
    </p:spTree>
    <p:extLst>
      <p:ext uri="{BB962C8B-B14F-4D97-AF65-F5344CB8AC3E}">
        <p14:creationId xmlns:p14="http://schemas.microsoft.com/office/powerpoint/2010/main" val="2813279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&amp; war / love /relationships?</a:t>
            </a:r>
            <a:endParaRPr lang="en-GB" dirty="0"/>
          </a:p>
        </p:txBody>
      </p:sp>
      <p:sp>
        <p:nvSpPr>
          <p:cNvPr id="3" name="Footer Placeholder 2"/>
          <p:cNvSpPr>
            <a:spLocks noGrp="1"/>
          </p:cNvSpPr>
          <p:nvPr>
            <p:ph type="ftr" sz="quarter" idx="11"/>
          </p:nvPr>
        </p:nvSpPr>
        <p:spPr/>
        <p:txBody>
          <a:bodyPr/>
          <a:lstStyle/>
          <a:p>
            <a:r>
              <a:rPr lang="en-GB" smtClean="0"/>
              <a:t>Jonathan Peel JLS 2016</a:t>
            </a:r>
            <a:endParaRPr lang="en-GB"/>
          </a:p>
        </p:txBody>
      </p:sp>
      <p:sp>
        <p:nvSpPr>
          <p:cNvPr id="5" name="TextBox 4"/>
          <p:cNvSpPr txBox="1"/>
          <p:nvPr/>
        </p:nvSpPr>
        <p:spPr>
          <a:xfrm>
            <a:off x="228600" y="1524318"/>
            <a:ext cx="7543800" cy="6463308"/>
          </a:xfrm>
          <a:prstGeom prst="rect">
            <a:avLst/>
          </a:prstGeom>
          <a:noFill/>
        </p:spPr>
        <p:txBody>
          <a:bodyPr wrap="square" rtlCol="0">
            <a:spAutoFit/>
          </a:bodyPr>
          <a:lstStyle/>
          <a:p>
            <a:pPr marL="342900" indent="-342900">
              <a:buAutoNum type="arabicPeriod"/>
            </a:pPr>
            <a:r>
              <a:rPr lang="en-GB" dirty="0" smtClean="0"/>
              <a:t>Intro – answer question</a:t>
            </a:r>
          </a:p>
          <a:p>
            <a:endParaRPr lang="en-GB" dirty="0" smtClean="0"/>
          </a:p>
          <a:p>
            <a:r>
              <a:rPr lang="en-GB" b="1" dirty="0"/>
              <a:t>War</a:t>
            </a:r>
            <a:r>
              <a:rPr lang="en-GB" dirty="0" smtClean="0"/>
              <a:t> is presented as a prominent feature of life in Sarajevo.  Despite this, the poem suggests that </a:t>
            </a:r>
            <a:r>
              <a:rPr lang="en-GB" b="1" dirty="0" smtClean="0"/>
              <a:t>love and relationships </a:t>
            </a:r>
            <a:r>
              <a:rPr lang="en-GB" dirty="0" smtClean="0"/>
              <a:t>can not only survive but thrive in even the most difficult situations.</a:t>
            </a:r>
          </a:p>
          <a:p>
            <a:endParaRPr lang="en-GB" dirty="0"/>
          </a:p>
          <a:p>
            <a:r>
              <a:rPr lang="en-GB" dirty="0" smtClean="0"/>
              <a:t>2. TITLE – The ‘Bright lights’ in the title immediately suggest that S is a war zone, the bombs lighting up the sky.  However, this could also suggest the allure of the city, a positive, vibrant place to be.</a:t>
            </a:r>
          </a:p>
          <a:p>
            <a:endParaRPr lang="en-GB" dirty="0"/>
          </a:p>
          <a:p>
            <a:r>
              <a:rPr lang="en-GB" dirty="0" smtClean="0"/>
              <a:t>3. In the first stanza Harrison emphasises the never ending threat of war.  The use of </a:t>
            </a:r>
            <a:r>
              <a:rPr lang="en-GB" dirty="0" err="1" smtClean="0"/>
              <a:t>enjambement</a:t>
            </a:r>
            <a:r>
              <a:rPr lang="en-GB" dirty="0" smtClean="0"/>
              <a:t> and lack of full stops highlights that everyday life is very stressful because of the imminent threat of war.  Everyday items such as bread and water are ‘rationed’, and everyone, including mothers with ‘prams’ have to get on with their life.  The rhyme scheme and use of </a:t>
            </a:r>
            <a:r>
              <a:rPr lang="en-GB" dirty="0" err="1" smtClean="0"/>
              <a:t>silbilance</a:t>
            </a:r>
            <a:r>
              <a:rPr lang="en-GB" dirty="0" smtClean="0"/>
              <a:t> suggests the negativity that pervades everything people do.</a:t>
            </a:r>
          </a:p>
          <a:p>
            <a:endParaRPr lang="en-GB" dirty="0" smtClean="0"/>
          </a:p>
          <a:p>
            <a:endParaRPr lang="en-GB" dirty="0"/>
          </a:p>
          <a:p>
            <a:endParaRPr lang="en-GB" dirty="0" smtClean="0"/>
          </a:p>
          <a:p>
            <a:endParaRPr lang="en-GB" dirty="0"/>
          </a:p>
          <a:p>
            <a:endParaRPr lang="en-GB" dirty="0"/>
          </a:p>
          <a:p>
            <a:endParaRPr lang="en-GB" dirty="0"/>
          </a:p>
        </p:txBody>
      </p:sp>
      <mc:AlternateContent xmlns:mc="http://schemas.openxmlformats.org/markup-compatibility/2006">
        <mc:Choice xmlns:p14="http://schemas.microsoft.com/office/powerpoint/2010/main" Requires="p14">
          <p:contentPart p14:bwMode="auto" r:id="rId2">
            <p14:nvContentPartPr>
              <p14:cNvPr id="6" name="Ink 5"/>
              <p14:cNvContentPartPr/>
              <p14:nvPr/>
            </p14:nvContentPartPr>
            <p14:xfrm>
              <a:off x="1720475" y="4423862"/>
              <a:ext cx="580680" cy="74160"/>
            </p14:xfrm>
          </p:contentPart>
        </mc:Choice>
        <mc:Fallback>
          <p:pic>
            <p:nvPicPr>
              <p:cNvPr id="6" name="Ink 5"/>
              <p:cNvPicPr/>
              <p:nvPr/>
            </p:nvPicPr>
            <p:blipFill>
              <a:blip r:embed="rId3"/>
              <a:stretch>
                <a:fillRect/>
              </a:stretch>
            </p:blipFill>
            <p:spPr>
              <a:xfrm>
                <a:off x="1648475" y="4279862"/>
                <a:ext cx="724680" cy="36216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7" name="Ink 6"/>
              <p14:cNvContentPartPr/>
              <p14:nvPr/>
            </p14:nvContentPartPr>
            <p14:xfrm>
              <a:off x="7364195" y="4482182"/>
              <a:ext cx="423360" cy="31320"/>
            </p14:xfrm>
          </p:contentPart>
        </mc:Choice>
        <mc:Fallback>
          <p:pic>
            <p:nvPicPr>
              <p:cNvPr id="7" name="Ink 6"/>
              <p:cNvPicPr/>
              <p:nvPr/>
            </p:nvPicPr>
            <p:blipFill>
              <a:blip r:embed="rId5"/>
              <a:stretch>
                <a:fillRect/>
              </a:stretch>
            </p:blipFill>
            <p:spPr>
              <a:xfrm>
                <a:off x="7292195" y="4338182"/>
                <a:ext cx="567360" cy="31932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8" name="Ink 7"/>
              <p14:cNvContentPartPr/>
              <p14:nvPr/>
            </p14:nvContentPartPr>
            <p14:xfrm>
              <a:off x="1563155" y="4662902"/>
              <a:ext cx="1190160" cy="66600"/>
            </p14:xfrm>
          </p:contentPart>
        </mc:Choice>
        <mc:Fallback>
          <p:pic>
            <p:nvPicPr>
              <p:cNvPr id="8" name="Ink 7"/>
              <p:cNvPicPr/>
              <p:nvPr/>
            </p:nvPicPr>
            <p:blipFill>
              <a:blip r:embed="rId7"/>
              <a:stretch>
                <a:fillRect/>
              </a:stretch>
            </p:blipFill>
            <p:spPr>
              <a:xfrm>
                <a:off x="1491155" y="4518902"/>
                <a:ext cx="1334160" cy="3546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9" name="Ink 8"/>
              <p14:cNvContentPartPr/>
              <p14:nvPr/>
            </p14:nvContentPartPr>
            <p14:xfrm>
              <a:off x="4149035" y="4689902"/>
              <a:ext cx="934560" cy="157320"/>
            </p14:xfrm>
          </p:contentPart>
        </mc:Choice>
        <mc:Fallback>
          <p:pic>
            <p:nvPicPr>
              <p:cNvPr id="9" name="Ink 8"/>
              <p:cNvPicPr/>
              <p:nvPr/>
            </p:nvPicPr>
            <p:blipFill>
              <a:blip r:embed="rId9"/>
              <a:stretch>
                <a:fillRect/>
              </a:stretch>
            </p:blipFill>
            <p:spPr>
              <a:xfrm>
                <a:off x="4077035" y="4545902"/>
                <a:ext cx="1078560" cy="44532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10" name="Ink 9"/>
              <p14:cNvContentPartPr/>
              <p14:nvPr/>
            </p14:nvContentPartPr>
            <p14:xfrm>
              <a:off x="5781275" y="4955582"/>
              <a:ext cx="462600" cy="118080"/>
            </p14:xfrm>
          </p:contentPart>
        </mc:Choice>
        <mc:Fallback>
          <p:pic>
            <p:nvPicPr>
              <p:cNvPr id="10" name="Ink 9"/>
              <p:cNvPicPr/>
              <p:nvPr/>
            </p:nvPicPr>
            <p:blipFill>
              <a:blip r:embed="rId11"/>
              <a:stretch>
                <a:fillRect/>
              </a:stretch>
            </p:blipFill>
            <p:spPr>
              <a:xfrm>
                <a:off x="5709275" y="4811582"/>
                <a:ext cx="606600" cy="40608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11" name="Ink 10"/>
              <p14:cNvContentPartPr/>
              <p14:nvPr/>
            </p14:nvContentPartPr>
            <p14:xfrm>
              <a:off x="1887875" y="5240702"/>
              <a:ext cx="521280" cy="59400"/>
            </p14:xfrm>
          </p:contentPart>
        </mc:Choice>
        <mc:Fallback>
          <p:pic>
            <p:nvPicPr>
              <p:cNvPr id="11" name="Ink 10"/>
              <p:cNvPicPr/>
              <p:nvPr/>
            </p:nvPicPr>
            <p:blipFill>
              <a:blip r:embed="rId13"/>
              <a:stretch>
                <a:fillRect/>
              </a:stretch>
            </p:blipFill>
            <p:spPr>
              <a:xfrm>
                <a:off x="1815875" y="5096702"/>
                <a:ext cx="665280" cy="34740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12" name="Ink 11"/>
              <p14:cNvContentPartPr/>
              <p14:nvPr/>
            </p14:nvContentPartPr>
            <p14:xfrm>
              <a:off x="2930075" y="5150342"/>
              <a:ext cx="600480" cy="100440"/>
            </p14:xfrm>
          </p:contentPart>
        </mc:Choice>
        <mc:Fallback>
          <p:pic>
            <p:nvPicPr>
              <p:cNvPr id="12" name="Ink 11"/>
              <p:cNvPicPr/>
              <p:nvPr/>
            </p:nvPicPr>
            <p:blipFill>
              <a:blip r:embed="rId15"/>
              <a:stretch>
                <a:fillRect/>
              </a:stretch>
            </p:blipFill>
            <p:spPr>
              <a:xfrm>
                <a:off x="2858075" y="5006342"/>
                <a:ext cx="744480" cy="38844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13" name="Ink 12"/>
              <p14:cNvContentPartPr/>
              <p14:nvPr/>
            </p14:nvContentPartPr>
            <p14:xfrm>
              <a:off x="4100075" y="5211182"/>
              <a:ext cx="550800" cy="118440"/>
            </p14:xfrm>
          </p:contentPart>
        </mc:Choice>
        <mc:Fallback>
          <p:pic>
            <p:nvPicPr>
              <p:cNvPr id="13" name="Ink 12"/>
              <p:cNvPicPr/>
              <p:nvPr/>
            </p:nvPicPr>
            <p:blipFill>
              <a:blip r:embed="rId17"/>
              <a:stretch>
                <a:fillRect/>
              </a:stretch>
            </p:blipFill>
            <p:spPr>
              <a:xfrm>
                <a:off x="4028075" y="5067182"/>
                <a:ext cx="694800" cy="40644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14" name="Ink 13"/>
              <p14:cNvContentPartPr/>
              <p14:nvPr/>
            </p14:nvContentPartPr>
            <p14:xfrm>
              <a:off x="1760075" y="5584862"/>
              <a:ext cx="590040" cy="79920"/>
            </p14:xfrm>
          </p:contentPart>
        </mc:Choice>
        <mc:Fallback>
          <p:pic>
            <p:nvPicPr>
              <p:cNvPr id="14" name="Ink 13"/>
              <p:cNvPicPr/>
              <p:nvPr/>
            </p:nvPicPr>
            <p:blipFill>
              <a:blip r:embed="rId19"/>
              <a:stretch>
                <a:fillRect/>
              </a:stretch>
            </p:blipFill>
            <p:spPr>
              <a:xfrm>
                <a:off x="1688075" y="5440862"/>
                <a:ext cx="734040" cy="36792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15" name="Ink 14"/>
              <p14:cNvContentPartPr/>
              <p14:nvPr/>
            </p14:nvContentPartPr>
            <p14:xfrm>
              <a:off x="5968115" y="5525822"/>
              <a:ext cx="1514520" cy="122400"/>
            </p14:xfrm>
          </p:contentPart>
        </mc:Choice>
        <mc:Fallback>
          <p:pic>
            <p:nvPicPr>
              <p:cNvPr id="15" name="Ink 14"/>
              <p:cNvPicPr/>
              <p:nvPr/>
            </p:nvPicPr>
            <p:blipFill>
              <a:blip r:embed="rId21"/>
              <a:stretch>
                <a:fillRect/>
              </a:stretch>
            </p:blipFill>
            <p:spPr>
              <a:xfrm>
                <a:off x="5896115" y="5381822"/>
                <a:ext cx="1658520" cy="41040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16" name="Ink 15"/>
              <p14:cNvContentPartPr/>
              <p14:nvPr/>
            </p14:nvContentPartPr>
            <p14:xfrm>
              <a:off x="1553435" y="5771702"/>
              <a:ext cx="836280" cy="39600"/>
            </p14:xfrm>
          </p:contentPart>
        </mc:Choice>
        <mc:Fallback>
          <p:pic>
            <p:nvPicPr>
              <p:cNvPr id="16" name="Ink 15"/>
              <p:cNvPicPr/>
              <p:nvPr/>
            </p:nvPicPr>
            <p:blipFill>
              <a:blip r:embed="rId23"/>
              <a:stretch>
                <a:fillRect/>
              </a:stretch>
            </p:blipFill>
            <p:spPr>
              <a:xfrm>
                <a:off x="1481435" y="5627702"/>
                <a:ext cx="980280" cy="327600"/>
              </a:xfrm>
              <a:prstGeom prst="rect">
                <a:avLst/>
              </a:prstGeom>
            </p:spPr>
          </p:pic>
        </mc:Fallback>
      </mc:AlternateContent>
    </p:spTree>
    <p:extLst>
      <p:ext uri="{BB962C8B-B14F-4D97-AF65-F5344CB8AC3E}">
        <p14:creationId xmlns:p14="http://schemas.microsoft.com/office/powerpoint/2010/main" val="2466521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Jonathan Peel JLS 2016</a:t>
            </a:r>
            <a:endParaRPr lang="en-GB"/>
          </a:p>
        </p:txBody>
      </p:sp>
      <p:sp>
        <p:nvSpPr>
          <p:cNvPr id="3" name="Rectangle 2"/>
          <p:cNvSpPr/>
          <p:nvPr/>
        </p:nvSpPr>
        <p:spPr>
          <a:xfrm>
            <a:off x="990600" y="838200"/>
            <a:ext cx="7239000" cy="5355312"/>
          </a:xfrm>
          <a:prstGeom prst="rect">
            <a:avLst/>
          </a:prstGeom>
        </p:spPr>
        <p:txBody>
          <a:bodyPr wrap="square">
            <a:spAutoFit/>
          </a:bodyPr>
          <a:lstStyle/>
          <a:p>
            <a:r>
              <a:rPr lang="en-GB" dirty="0" smtClean="0"/>
              <a:t>4. Towards the end of the first stanza, the mood shifts away from the threat of war towards human relationships.  This </a:t>
            </a:r>
            <a:r>
              <a:rPr lang="en-GB" dirty="0" err="1" smtClean="0"/>
              <a:t>volta</a:t>
            </a:r>
            <a:r>
              <a:rPr lang="en-GB" dirty="0" smtClean="0"/>
              <a:t> highlights how love can survive even in the dark.  Harrison’s use of the lexicon of war ‘radar’, shows how the two opposites can co-exist.  The tone is light-hearted, emphasising the normal aspects of new relationship.</a:t>
            </a:r>
          </a:p>
          <a:p>
            <a:endParaRPr lang="en-GB" dirty="0"/>
          </a:p>
          <a:p>
            <a:r>
              <a:rPr lang="en-GB" dirty="0" smtClean="0"/>
              <a:t>5. The omniscient speaker ‘I see’ begins stanza 2 with ‘and’, highlighting that love carries on.  The use of imagery associated with light continues, from ‘lighter to a cigarette’, to ‘match-flare test’.  Harrison is perhaps suggesting that there is hope – light always prevails.  This romantic imagery is then shockingly juxtaposed with the horrific details of a ‘massacre’, made even more shocking that it happened doing an everyday, essential activity.  The use of alliteration ‘</a:t>
            </a:r>
            <a:r>
              <a:rPr lang="en-GB" dirty="0" err="1" smtClean="0"/>
              <a:t>motars</a:t>
            </a:r>
            <a:r>
              <a:rPr lang="en-GB" dirty="0" smtClean="0"/>
              <a:t> massacred’ and assonance ‘blood-dunked bread’, emphasises the horror of war.</a:t>
            </a:r>
          </a:p>
          <a:p>
            <a:endParaRPr lang="en-GB" dirty="0"/>
          </a:p>
          <a:p>
            <a:r>
              <a:rPr lang="en-GB" dirty="0" smtClean="0"/>
              <a:t>6. The tone shifts back towards hopefulness, the rain perhaps washing away the spilt blood.  Line 37 is longer, the pathetic fallacy of the clouds….</a:t>
            </a:r>
            <a:endParaRPr lang="en-GB" dirty="0"/>
          </a:p>
        </p:txBody>
      </p:sp>
      <mc:AlternateContent xmlns:mc="http://schemas.openxmlformats.org/markup-compatibility/2006">
        <mc:Choice xmlns:p14="http://schemas.microsoft.com/office/powerpoint/2010/main" Requires="p14">
          <p:contentPart p14:bwMode="auto" r:id="rId2">
            <p14:nvContentPartPr>
              <p14:cNvPr id="4" name="Ink 3"/>
              <p14:cNvContentPartPr/>
              <p14:nvPr/>
            </p14:nvContentPartPr>
            <p14:xfrm>
              <a:off x="3755915" y="1041437"/>
              <a:ext cx="964080" cy="20520"/>
            </p14:xfrm>
          </p:contentPart>
        </mc:Choice>
        <mc:Fallback>
          <p:pic>
            <p:nvPicPr>
              <p:cNvPr id="4" name="Ink 3"/>
              <p:cNvPicPr/>
              <p:nvPr/>
            </p:nvPicPr>
            <p:blipFill>
              <a:blip r:embed="rId3"/>
              <a:stretch>
                <a:fillRect/>
              </a:stretch>
            </p:blipFill>
            <p:spPr>
              <a:xfrm>
                <a:off x="3683915" y="897437"/>
                <a:ext cx="1108080" cy="30852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5" name="Ink 4"/>
              <p14:cNvContentPartPr/>
              <p14:nvPr/>
            </p14:nvContentPartPr>
            <p14:xfrm>
              <a:off x="5427395" y="1081397"/>
              <a:ext cx="501840" cy="29880"/>
            </p14:xfrm>
          </p:contentPart>
        </mc:Choice>
        <mc:Fallback>
          <p:pic>
            <p:nvPicPr>
              <p:cNvPr id="5" name="Ink 4"/>
              <p:cNvPicPr/>
              <p:nvPr/>
            </p:nvPicPr>
            <p:blipFill>
              <a:blip r:embed="rId5"/>
              <a:stretch>
                <a:fillRect/>
              </a:stretch>
            </p:blipFill>
            <p:spPr>
              <a:xfrm>
                <a:off x="5355395" y="937397"/>
                <a:ext cx="645840" cy="31788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6" name="Ink 5"/>
              <p14:cNvContentPartPr/>
              <p14:nvPr/>
            </p14:nvContentPartPr>
            <p14:xfrm>
              <a:off x="6135155" y="1177517"/>
              <a:ext cx="393840" cy="81360"/>
            </p14:xfrm>
          </p:contentPart>
        </mc:Choice>
        <mc:Fallback>
          <p:pic>
            <p:nvPicPr>
              <p:cNvPr id="6" name="Ink 5"/>
              <p:cNvPicPr/>
              <p:nvPr/>
            </p:nvPicPr>
            <p:blipFill>
              <a:blip r:embed="rId7"/>
              <a:stretch>
                <a:fillRect/>
              </a:stretch>
            </p:blipFill>
            <p:spPr>
              <a:xfrm>
                <a:off x="6063155" y="1033517"/>
                <a:ext cx="537840" cy="36936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7" name="Ink 6"/>
              <p14:cNvContentPartPr/>
              <p14:nvPr/>
            </p14:nvContentPartPr>
            <p14:xfrm>
              <a:off x="6872795" y="1533917"/>
              <a:ext cx="501840" cy="196920"/>
            </p14:xfrm>
          </p:contentPart>
        </mc:Choice>
        <mc:Fallback>
          <p:pic>
            <p:nvPicPr>
              <p:cNvPr id="7" name="Ink 6"/>
              <p:cNvPicPr/>
              <p:nvPr/>
            </p:nvPicPr>
            <p:blipFill>
              <a:blip r:embed="rId9"/>
              <a:stretch>
                <a:fillRect/>
              </a:stretch>
            </p:blipFill>
            <p:spPr>
              <a:xfrm>
                <a:off x="6800795" y="1389917"/>
                <a:ext cx="645840" cy="48492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8" name="Ink 7"/>
              <p14:cNvContentPartPr/>
              <p14:nvPr/>
            </p14:nvContentPartPr>
            <p14:xfrm>
              <a:off x="1582955" y="1828757"/>
              <a:ext cx="619920" cy="69120"/>
            </p14:xfrm>
          </p:contentPart>
        </mc:Choice>
        <mc:Fallback>
          <p:pic>
            <p:nvPicPr>
              <p:cNvPr id="8" name="Ink 7"/>
              <p:cNvPicPr/>
              <p:nvPr/>
            </p:nvPicPr>
            <p:blipFill>
              <a:blip r:embed="rId11"/>
              <a:stretch>
                <a:fillRect/>
              </a:stretch>
            </p:blipFill>
            <p:spPr>
              <a:xfrm>
                <a:off x="1510955" y="1684757"/>
                <a:ext cx="763920" cy="35712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9" name="Ink 8"/>
              <p14:cNvContentPartPr/>
              <p14:nvPr/>
            </p14:nvContentPartPr>
            <p14:xfrm>
              <a:off x="1838555" y="2979317"/>
              <a:ext cx="360" cy="360"/>
            </p14:xfrm>
          </p:contentPart>
        </mc:Choice>
        <mc:Fallback>
          <p:pic>
            <p:nvPicPr>
              <p:cNvPr id="9" name="Ink 8"/>
              <p:cNvPicPr/>
              <p:nvPr/>
            </p:nvPicPr>
            <p:blipFill>
              <a:blip r:embed="rId13"/>
              <a:stretch>
                <a:fillRect/>
              </a:stretch>
            </p:blipFill>
            <p:spPr>
              <a:xfrm>
                <a:off x="1766555" y="2835317"/>
                <a:ext cx="144360" cy="28836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10" name="Ink 9"/>
              <p14:cNvContentPartPr/>
              <p14:nvPr/>
            </p14:nvContentPartPr>
            <p14:xfrm>
              <a:off x="1848635" y="2441117"/>
              <a:ext cx="1760040" cy="392400"/>
            </p14:xfrm>
          </p:contentPart>
        </mc:Choice>
        <mc:Fallback>
          <p:pic>
            <p:nvPicPr>
              <p:cNvPr id="10" name="Ink 9"/>
              <p:cNvPicPr/>
              <p:nvPr/>
            </p:nvPicPr>
            <p:blipFill>
              <a:blip r:embed="rId15"/>
              <a:stretch>
                <a:fillRect/>
              </a:stretch>
            </p:blipFill>
            <p:spPr>
              <a:xfrm>
                <a:off x="1776635" y="2297117"/>
                <a:ext cx="1904040" cy="68040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11" name="Ink 10"/>
              <p14:cNvContentPartPr/>
              <p14:nvPr/>
            </p14:nvContentPartPr>
            <p14:xfrm>
              <a:off x="4945715" y="2585837"/>
              <a:ext cx="1013040" cy="129960"/>
            </p14:xfrm>
          </p:contentPart>
        </mc:Choice>
        <mc:Fallback>
          <p:pic>
            <p:nvPicPr>
              <p:cNvPr id="11" name="Ink 10"/>
              <p:cNvPicPr/>
              <p:nvPr/>
            </p:nvPicPr>
            <p:blipFill>
              <a:blip r:embed="rId17"/>
              <a:stretch>
                <a:fillRect/>
              </a:stretch>
            </p:blipFill>
            <p:spPr>
              <a:xfrm>
                <a:off x="4873715" y="2441837"/>
                <a:ext cx="1157040" cy="41796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12" name="Ink 11"/>
              <p14:cNvContentPartPr/>
              <p14:nvPr/>
            </p14:nvContentPartPr>
            <p14:xfrm>
              <a:off x="6184475" y="2595557"/>
              <a:ext cx="688680" cy="44640"/>
            </p14:xfrm>
          </p:contentPart>
        </mc:Choice>
        <mc:Fallback>
          <p:pic>
            <p:nvPicPr>
              <p:cNvPr id="12" name="Ink 11"/>
              <p:cNvPicPr/>
              <p:nvPr/>
            </p:nvPicPr>
            <p:blipFill>
              <a:blip r:embed="rId19"/>
              <a:stretch>
                <a:fillRect/>
              </a:stretch>
            </p:blipFill>
            <p:spPr>
              <a:xfrm>
                <a:off x="6112475" y="2451557"/>
                <a:ext cx="832680" cy="33264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13" name="Ink 12"/>
              <p14:cNvContentPartPr/>
              <p14:nvPr/>
            </p14:nvContentPartPr>
            <p14:xfrm>
              <a:off x="1179755" y="2959517"/>
              <a:ext cx="285480" cy="11520"/>
            </p14:xfrm>
          </p:contentPart>
        </mc:Choice>
        <mc:Fallback>
          <p:pic>
            <p:nvPicPr>
              <p:cNvPr id="13" name="Ink 12"/>
              <p:cNvPicPr/>
              <p:nvPr/>
            </p:nvPicPr>
            <p:blipFill>
              <a:blip r:embed="rId21"/>
              <a:stretch>
                <a:fillRect/>
              </a:stretch>
            </p:blipFill>
            <p:spPr>
              <a:xfrm>
                <a:off x="1107755" y="2815517"/>
                <a:ext cx="429480" cy="29952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14" name="Ink 13"/>
              <p14:cNvContentPartPr/>
              <p14:nvPr/>
            </p14:nvContentPartPr>
            <p14:xfrm>
              <a:off x="6213995" y="2920277"/>
              <a:ext cx="757440" cy="52920"/>
            </p14:xfrm>
          </p:contentPart>
        </mc:Choice>
        <mc:Fallback>
          <p:pic>
            <p:nvPicPr>
              <p:cNvPr id="14" name="Ink 13"/>
              <p:cNvPicPr/>
              <p:nvPr/>
            </p:nvPicPr>
            <p:blipFill>
              <a:blip r:embed="rId23"/>
              <a:stretch>
                <a:fillRect/>
              </a:stretch>
            </p:blipFill>
            <p:spPr>
              <a:xfrm>
                <a:off x="6141995" y="2776277"/>
                <a:ext cx="901440" cy="34092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15" name="Ink 14"/>
              <p14:cNvContentPartPr/>
              <p14:nvPr/>
            </p14:nvContentPartPr>
            <p14:xfrm>
              <a:off x="4906475" y="3064277"/>
              <a:ext cx="1848600" cy="339120"/>
            </p14:xfrm>
          </p:contentPart>
        </mc:Choice>
        <mc:Fallback>
          <p:pic>
            <p:nvPicPr>
              <p:cNvPr id="15" name="Ink 14"/>
              <p:cNvPicPr/>
              <p:nvPr/>
            </p:nvPicPr>
            <p:blipFill>
              <a:blip r:embed="rId25"/>
              <a:stretch>
                <a:fillRect/>
              </a:stretch>
            </p:blipFill>
            <p:spPr>
              <a:xfrm>
                <a:off x="4834475" y="2920277"/>
                <a:ext cx="1992600" cy="62712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16" name="Ink 15"/>
              <p14:cNvContentPartPr/>
              <p14:nvPr/>
            </p14:nvContentPartPr>
            <p14:xfrm>
              <a:off x="7383995" y="3146357"/>
              <a:ext cx="894960" cy="49320"/>
            </p14:xfrm>
          </p:contentPart>
        </mc:Choice>
        <mc:Fallback>
          <p:pic>
            <p:nvPicPr>
              <p:cNvPr id="16" name="Ink 15"/>
              <p:cNvPicPr/>
              <p:nvPr/>
            </p:nvPicPr>
            <p:blipFill>
              <a:blip r:embed="rId27"/>
              <a:stretch>
                <a:fillRect/>
              </a:stretch>
            </p:blipFill>
            <p:spPr>
              <a:xfrm>
                <a:off x="7311995" y="3002357"/>
                <a:ext cx="1038960" cy="33732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17" name="Ink 16"/>
              <p14:cNvContentPartPr/>
              <p14:nvPr/>
            </p14:nvContentPartPr>
            <p14:xfrm>
              <a:off x="1140515" y="3529757"/>
              <a:ext cx="609840" cy="98640"/>
            </p14:xfrm>
          </p:contentPart>
        </mc:Choice>
        <mc:Fallback>
          <p:pic>
            <p:nvPicPr>
              <p:cNvPr id="17" name="Ink 16"/>
              <p:cNvPicPr/>
              <p:nvPr/>
            </p:nvPicPr>
            <p:blipFill>
              <a:blip r:embed="rId29"/>
              <a:stretch>
                <a:fillRect/>
              </a:stretch>
            </p:blipFill>
            <p:spPr>
              <a:xfrm>
                <a:off x="1068515" y="3385757"/>
                <a:ext cx="753840" cy="38664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18" name="Ink 17"/>
              <p14:cNvContentPartPr/>
              <p14:nvPr/>
            </p14:nvContentPartPr>
            <p14:xfrm>
              <a:off x="4218155" y="3765917"/>
              <a:ext cx="737640" cy="137880"/>
            </p14:xfrm>
          </p:contentPart>
        </mc:Choice>
        <mc:Fallback>
          <p:pic>
            <p:nvPicPr>
              <p:cNvPr id="18" name="Ink 17"/>
              <p:cNvPicPr/>
              <p:nvPr/>
            </p:nvPicPr>
            <p:blipFill>
              <a:blip r:embed="rId31"/>
              <a:stretch>
                <a:fillRect/>
              </a:stretch>
            </p:blipFill>
            <p:spPr>
              <a:xfrm>
                <a:off x="4146155" y="3621917"/>
                <a:ext cx="881640" cy="42588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19" name="Ink 18"/>
              <p14:cNvContentPartPr/>
              <p14:nvPr/>
            </p14:nvContentPartPr>
            <p14:xfrm>
              <a:off x="6617195" y="3765917"/>
              <a:ext cx="727920" cy="49320"/>
            </p14:xfrm>
          </p:contentPart>
        </mc:Choice>
        <mc:Fallback>
          <p:pic>
            <p:nvPicPr>
              <p:cNvPr id="19" name="Ink 18"/>
              <p:cNvPicPr/>
              <p:nvPr/>
            </p:nvPicPr>
            <p:blipFill>
              <a:blip r:embed="rId33"/>
              <a:stretch>
                <a:fillRect/>
              </a:stretch>
            </p:blipFill>
            <p:spPr>
              <a:xfrm>
                <a:off x="6545195" y="3621917"/>
                <a:ext cx="871920" cy="33732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20" name="Ink 19"/>
              <p14:cNvContentPartPr/>
              <p14:nvPr/>
            </p14:nvContentPartPr>
            <p14:xfrm>
              <a:off x="3569075" y="3991277"/>
              <a:ext cx="757440" cy="60120"/>
            </p14:xfrm>
          </p:contentPart>
        </mc:Choice>
        <mc:Fallback>
          <p:pic>
            <p:nvPicPr>
              <p:cNvPr id="20" name="Ink 19"/>
              <p:cNvPicPr/>
              <p:nvPr/>
            </p:nvPicPr>
            <p:blipFill>
              <a:blip r:embed="rId35"/>
              <a:stretch>
                <a:fillRect/>
              </a:stretch>
            </p:blipFill>
            <p:spPr>
              <a:xfrm>
                <a:off x="3497075" y="3847277"/>
                <a:ext cx="901440" cy="34812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21" name="Ink 20"/>
              <p14:cNvContentPartPr/>
              <p14:nvPr/>
            </p14:nvContentPartPr>
            <p14:xfrm>
              <a:off x="2192435" y="4630997"/>
              <a:ext cx="1868760" cy="78840"/>
            </p14:xfrm>
          </p:contentPart>
        </mc:Choice>
        <mc:Fallback>
          <p:pic>
            <p:nvPicPr>
              <p:cNvPr id="21" name="Ink 20"/>
              <p:cNvPicPr/>
              <p:nvPr/>
            </p:nvPicPr>
            <p:blipFill>
              <a:blip r:embed="rId37"/>
              <a:stretch>
                <a:fillRect/>
              </a:stretch>
            </p:blipFill>
            <p:spPr>
              <a:xfrm>
                <a:off x="2120435" y="4486997"/>
                <a:ext cx="2012760" cy="36684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22" name="Ink 21"/>
              <p14:cNvContentPartPr/>
              <p14:nvPr/>
            </p14:nvContentPartPr>
            <p14:xfrm>
              <a:off x="1101275" y="4607237"/>
              <a:ext cx="1081800" cy="33840"/>
            </p14:xfrm>
          </p:contentPart>
        </mc:Choice>
        <mc:Fallback>
          <p:pic>
            <p:nvPicPr>
              <p:cNvPr id="22" name="Ink 21"/>
              <p:cNvPicPr/>
              <p:nvPr/>
            </p:nvPicPr>
            <p:blipFill>
              <a:blip r:embed="rId39"/>
              <a:stretch>
                <a:fillRect/>
              </a:stretch>
            </p:blipFill>
            <p:spPr>
              <a:xfrm>
                <a:off x="1029275" y="4463237"/>
                <a:ext cx="1225800" cy="32184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23" name="Ink 22"/>
              <p14:cNvContentPartPr/>
              <p14:nvPr/>
            </p14:nvContentPartPr>
            <p14:xfrm>
              <a:off x="4798115" y="4537037"/>
              <a:ext cx="1052280" cy="123840"/>
            </p14:xfrm>
          </p:contentPart>
        </mc:Choice>
        <mc:Fallback>
          <p:pic>
            <p:nvPicPr>
              <p:cNvPr id="23" name="Ink 22"/>
              <p:cNvPicPr/>
              <p:nvPr/>
            </p:nvPicPr>
            <p:blipFill>
              <a:blip r:embed="rId41"/>
              <a:stretch>
                <a:fillRect/>
              </a:stretch>
            </p:blipFill>
            <p:spPr>
              <a:xfrm>
                <a:off x="4726115" y="4393037"/>
                <a:ext cx="1196280" cy="41184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24" name="Ink 23"/>
              <p14:cNvContentPartPr/>
              <p14:nvPr/>
            </p14:nvContentPartPr>
            <p14:xfrm>
              <a:off x="6056675" y="4393397"/>
              <a:ext cx="1711080" cy="277200"/>
            </p14:xfrm>
          </p:contentPart>
        </mc:Choice>
        <mc:Fallback>
          <p:pic>
            <p:nvPicPr>
              <p:cNvPr id="24" name="Ink 23"/>
              <p:cNvPicPr/>
              <p:nvPr/>
            </p:nvPicPr>
            <p:blipFill>
              <a:blip r:embed="rId43"/>
              <a:stretch>
                <a:fillRect/>
              </a:stretch>
            </p:blipFill>
            <p:spPr>
              <a:xfrm>
                <a:off x="5984675" y="4249397"/>
                <a:ext cx="1855080" cy="565200"/>
              </a:xfrm>
              <a:prstGeom prst="rect">
                <a:avLst/>
              </a:prstGeom>
            </p:spPr>
          </p:pic>
        </mc:Fallback>
      </mc:AlternateContent>
      <mc:AlternateContent xmlns:mc="http://schemas.openxmlformats.org/markup-compatibility/2006">
        <mc:Choice xmlns:p14="http://schemas.microsoft.com/office/powerpoint/2010/main" Requires="p14">
          <p:contentPart p14:bwMode="auto" r:id="rId44">
            <p14:nvContentPartPr>
              <p14:cNvPr id="25" name="Ink 24"/>
              <p14:cNvContentPartPr/>
              <p14:nvPr/>
            </p14:nvContentPartPr>
            <p14:xfrm>
              <a:off x="3736115" y="4817117"/>
              <a:ext cx="560880" cy="89640"/>
            </p14:xfrm>
          </p:contentPart>
        </mc:Choice>
        <mc:Fallback>
          <p:pic>
            <p:nvPicPr>
              <p:cNvPr id="25" name="Ink 24"/>
              <p:cNvPicPr/>
              <p:nvPr/>
            </p:nvPicPr>
            <p:blipFill>
              <a:blip r:embed="rId45"/>
              <a:stretch>
                <a:fillRect/>
              </a:stretch>
            </p:blipFill>
            <p:spPr>
              <a:xfrm>
                <a:off x="3664115" y="4673117"/>
                <a:ext cx="704880" cy="377640"/>
              </a:xfrm>
              <a:prstGeom prst="rect">
                <a:avLst/>
              </a:prstGeom>
            </p:spPr>
          </p:pic>
        </mc:Fallback>
      </mc:AlternateContent>
    </p:spTree>
    <p:extLst>
      <p:ext uri="{BB962C8B-B14F-4D97-AF65-F5344CB8AC3E}">
        <p14:creationId xmlns:p14="http://schemas.microsoft.com/office/powerpoint/2010/main" val="2708411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Jonathan Peel JLS 2016</a:t>
            </a:r>
            <a:endParaRPr lang="en-GB"/>
          </a:p>
        </p:txBody>
      </p:sp>
      <p:pic>
        <p:nvPicPr>
          <p:cNvPr id="3" name="Picture 2"/>
          <p:cNvPicPr>
            <a:picLocks noChangeAspect="1"/>
          </p:cNvPicPr>
          <p:nvPr/>
        </p:nvPicPr>
        <p:blipFill rotWithShape="1">
          <a:blip r:embed="rId2"/>
          <a:srcRect l="22288" t="11441" r="24728" b="7016"/>
          <a:stretch/>
        </p:blipFill>
        <p:spPr>
          <a:xfrm>
            <a:off x="149628" y="228600"/>
            <a:ext cx="4652102" cy="6657109"/>
          </a:xfrm>
          <a:prstGeom prst="rect">
            <a:avLst/>
          </a:prstGeom>
        </p:spPr>
      </p:pic>
    </p:spTree>
    <p:extLst>
      <p:ext uri="{BB962C8B-B14F-4D97-AF65-F5344CB8AC3E}">
        <p14:creationId xmlns:p14="http://schemas.microsoft.com/office/powerpoint/2010/main" val="1936131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8153400" cy="6248400"/>
          </a:xfrm>
        </p:spPr>
        <p:txBody>
          <a:bodyPr numCol="2">
            <a:normAutofit fontScale="55000" lnSpcReduction="20000"/>
          </a:bodyPr>
          <a:lstStyle/>
          <a:p>
            <a:pPr marL="0" indent="0" fontAlgn="base">
              <a:buNone/>
            </a:pPr>
            <a:r>
              <a:rPr lang="en-GB" dirty="0"/>
              <a:t>After the hours that </a:t>
            </a:r>
            <a:r>
              <a:rPr lang="en-GB" dirty="0" err="1"/>
              <a:t>Sarajevans</a:t>
            </a:r>
            <a:r>
              <a:rPr lang="en-GB" dirty="0"/>
              <a:t> pass</a:t>
            </a:r>
          </a:p>
          <a:p>
            <a:pPr marL="0" indent="0" fontAlgn="base">
              <a:buNone/>
            </a:pPr>
            <a:r>
              <a:rPr lang="en-GB" dirty="0"/>
              <a:t>Queuing with empty canisters of gas</a:t>
            </a:r>
          </a:p>
          <a:p>
            <a:pPr marL="0" indent="0" fontAlgn="base">
              <a:buNone/>
            </a:pPr>
            <a:r>
              <a:rPr lang="en-GB" dirty="0"/>
              <a:t>to get the refills they wheel home in prams,</a:t>
            </a:r>
          </a:p>
          <a:p>
            <a:pPr marL="0" indent="0" fontAlgn="base">
              <a:buNone/>
            </a:pPr>
            <a:r>
              <a:rPr lang="en-GB" dirty="0"/>
              <a:t>or queuing for the precious meagre grams</a:t>
            </a:r>
          </a:p>
          <a:p>
            <a:pPr marL="0" indent="0" fontAlgn="base">
              <a:buNone/>
            </a:pPr>
            <a:r>
              <a:rPr lang="en-GB" dirty="0"/>
              <a:t>of bread they’re rationed to each day,</a:t>
            </a:r>
          </a:p>
          <a:p>
            <a:pPr marL="0" indent="0" fontAlgn="base">
              <a:buNone/>
            </a:pPr>
            <a:r>
              <a:rPr lang="en-GB" dirty="0"/>
              <a:t>and often dodging snipers on the way,</a:t>
            </a:r>
          </a:p>
          <a:p>
            <a:pPr marL="0" indent="0" fontAlgn="base">
              <a:buNone/>
            </a:pPr>
            <a:r>
              <a:rPr lang="en-GB" dirty="0"/>
              <a:t>or struggling up sometimes eleven flights</a:t>
            </a:r>
          </a:p>
          <a:p>
            <a:pPr marL="0" indent="0" fontAlgn="base">
              <a:buNone/>
            </a:pPr>
            <a:r>
              <a:rPr lang="en-GB" dirty="0"/>
              <a:t>of stairs with water, then you’d think the nights</a:t>
            </a:r>
          </a:p>
          <a:p>
            <a:pPr marL="0" indent="0" fontAlgn="base">
              <a:buNone/>
            </a:pPr>
            <a:r>
              <a:rPr lang="en-GB" dirty="0"/>
              <a:t>of Sarajevo would be totally devoid</a:t>
            </a:r>
          </a:p>
          <a:p>
            <a:pPr marL="0" indent="0" fontAlgn="base">
              <a:buNone/>
            </a:pPr>
            <a:r>
              <a:rPr lang="en-GB" dirty="0"/>
              <a:t>of people walking streets Serb shells destroyed,</a:t>
            </a:r>
          </a:p>
          <a:p>
            <a:pPr marL="0" indent="0" fontAlgn="base">
              <a:buNone/>
            </a:pPr>
            <a:r>
              <a:rPr lang="en-GB" dirty="0"/>
              <a:t>but tonight in Sarajevo that’s just not the case–</a:t>
            </a:r>
          </a:p>
          <a:p>
            <a:pPr marL="0" indent="0" fontAlgn="base">
              <a:buNone/>
            </a:pPr>
            <a:r>
              <a:rPr lang="en-GB" dirty="0"/>
              <a:t>The young go walking at a strollers pace,</a:t>
            </a:r>
          </a:p>
          <a:p>
            <a:pPr marL="0" indent="0" fontAlgn="base">
              <a:buNone/>
            </a:pPr>
            <a:r>
              <a:rPr lang="en-GB" dirty="0"/>
              <a:t>black shapes impossible to mark</a:t>
            </a:r>
          </a:p>
          <a:p>
            <a:pPr marL="0" indent="0" fontAlgn="base">
              <a:buNone/>
            </a:pPr>
            <a:r>
              <a:rPr lang="en-GB" dirty="0"/>
              <a:t>as Muslim, Serb or Croat in such dark,</a:t>
            </a:r>
          </a:p>
          <a:p>
            <a:pPr marL="0" indent="0" fontAlgn="base">
              <a:buNone/>
            </a:pPr>
            <a:r>
              <a:rPr lang="en-GB" dirty="0"/>
              <a:t>in unlit streets you can’t distinguish who</a:t>
            </a:r>
          </a:p>
          <a:p>
            <a:pPr marL="0" indent="0" fontAlgn="base">
              <a:buNone/>
            </a:pPr>
            <a:r>
              <a:rPr lang="en-GB" dirty="0"/>
              <a:t>calls bread </a:t>
            </a:r>
            <a:r>
              <a:rPr lang="en-GB" i="1" dirty="0" err="1"/>
              <a:t>hjleb</a:t>
            </a:r>
            <a:r>
              <a:rPr lang="en-GB" i="1" dirty="0"/>
              <a:t> </a:t>
            </a:r>
            <a:r>
              <a:rPr lang="en-GB" dirty="0"/>
              <a:t>or </a:t>
            </a:r>
            <a:r>
              <a:rPr lang="en-GB" i="1" dirty="0" err="1"/>
              <a:t>hleb</a:t>
            </a:r>
            <a:r>
              <a:rPr lang="en-GB" i="1" dirty="0"/>
              <a:t> </a:t>
            </a:r>
            <a:r>
              <a:rPr lang="en-GB" dirty="0"/>
              <a:t>or calls it </a:t>
            </a:r>
            <a:r>
              <a:rPr lang="en-GB" i="1" dirty="0" err="1"/>
              <a:t>kruh</a:t>
            </a:r>
            <a:r>
              <a:rPr lang="en-GB" i="1" dirty="0"/>
              <a:t>, </a:t>
            </a:r>
            <a:endParaRPr lang="en-GB" dirty="0"/>
          </a:p>
          <a:p>
            <a:pPr marL="0" indent="0" fontAlgn="base">
              <a:buNone/>
            </a:pPr>
            <a:r>
              <a:rPr lang="en-GB" dirty="0"/>
              <a:t>All takes the evening air with a strollers stride,</a:t>
            </a:r>
          </a:p>
          <a:p>
            <a:pPr marL="0" indent="0" fontAlgn="base">
              <a:buNone/>
            </a:pPr>
            <a:r>
              <a:rPr lang="en-GB" dirty="0"/>
              <a:t>no torches guide them, but they don’t collide</a:t>
            </a:r>
          </a:p>
          <a:p>
            <a:pPr marL="0" indent="0" fontAlgn="base">
              <a:buNone/>
            </a:pPr>
            <a:r>
              <a:rPr lang="en-GB" dirty="0"/>
              <a:t>except as one of the flirtatious ploys</a:t>
            </a:r>
          </a:p>
          <a:p>
            <a:pPr marL="0" indent="0" fontAlgn="base">
              <a:buNone/>
            </a:pPr>
            <a:r>
              <a:rPr lang="en-GB" dirty="0"/>
              <a:t>when a girl’s dark shape is fancied by a boy’s.</a:t>
            </a:r>
          </a:p>
          <a:p>
            <a:pPr marL="0" indent="0" fontAlgn="base">
              <a:buNone/>
            </a:pPr>
            <a:r>
              <a:rPr lang="en-GB" dirty="0"/>
              <a:t>Then the tender radar of the tone of voice</a:t>
            </a:r>
          </a:p>
          <a:p>
            <a:pPr marL="0" indent="0" fontAlgn="base">
              <a:buNone/>
            </a:pPr>
            <a:r>
              <a:rPr lang="en-GB" dirty="0"/>
              <a:t>shows by its signals she approves his choice.</a:t>
            </a:r>
          </a:p>
          <a:p>
            <a:pPr marL="0" indent="0" fontAlgn="base">
              <a:buNone/>
            </a:pPr>
            <a:r>
              <a:rPr lang="en-GB" dirty="0"/>
              <a:t>Then </a:t>
            </a:r>
            <a:r>
              <a:rPr lang="en-GB" dirty="0" smtClean="0"/>
              <a:t>match </a:t>
            </a:r>
            <a:r>
              <a:rPr lang="en-GB" dirty="0"/>
              <a:t>or lighter to a cigarette</a:t>
            </a:r>
          </a:p>
          <a:p>
            <a:pPr marL="0" indent="0" fontAlgn="base">
              <a:buNone/>
            </a:pPr>
            <a:r>
              <a:rPr lang="en-GB" dirty="0"/>
              <a:t>to check in her eyes if he’s made progress yet.</a:t>
            </a:r>
          </a:p>
          <a:p>
            <a:pPr marL="0" indent="0" fontAlgn="base">
              <a:buNone/>
            </a:pPr>
            <a:r>
              <a:rPr lang="en-GB" dirty="0"/>
              <a:t>And I see a pair who’ve certainly progressed</a:t>
            </a:r>
          </a:p>
          <a:p>
            <a:pPr marL="0" indent="0" fontAlgn="base">
              <a:buNone/>
            </a:pPr>
            <a:r>
              <a:rPr lang="en-GB" dirty="0"/>
              <a:t>beyond the tone of voice and match-lit flare test</a:t>
            </a:r>
          </a:p>
          <a:p>
            <a:pPr marL="0" indent="0" fontAlgn="base">
              <a:buNone/>
            </a:pPr>
            <a:r>
              <a:rPr lang="en-GB" dirty="0"/>
              <a:t>and he’s about, I think, to take her hand</a:t>
            </a:r>
          </a:p>
          <a:p>
            <a:pPr marL="0" indent="0" fontAlgn="base">
              <a:buNone/>
            </a:pPr>
            <a:r>
              <a:rPr lang="en-GB" dirty="0"/>
              <a:t>and lead her away from where they stand</a:t>
            </a:r>
          </a:p>
          <a:p>
            <a:pPr marL="0" indent="0" fontAlgn="base">
              <a:buNone/>
            </a:pPr>
            <a:r>
              <a:rPr lang="en-GB" dirty="0"/>
              <a:t>on two shells scars, where, in 1992</a:t>
            </a:r>
          </a:p>
          <a:p>
            <a:pPr marL="0" indent="0" fontAlgn="base">
              <a:buNone/>
            </a:pPr>
            <a:r>
              <a:rPr lang="en-GB" dirty="0"/>
              <a:t>Serb mortars massacred the </a:t>
            </a:r>
            <a:r>
              <a:rPr lang="en-GB" dirty="0" err="1"/>
              <a:t>breadshop</a:t>
            </a:r>
            <a:r>
              <a:rPr lang="en-GB" dirty="0"/>
              <a:t> queue</a:t>
            </a:r>
          </a:p>
          <a:p>
            <a:pPr marL="0" indent="0" fontAlgn="base">
              <a:buNone/>
            </a:pPr>
            <a:r>
              <a:rPr lang="en-GB" dirty="0"/>
              <a:t>and blood-dunked crusts of shredded bread</a:t>
            </a:r>
          </a:p>
          <a:p>
            <a:pPr marL="0" indent="0" fontAlgn="base">
              <a:buNone/>
            </a:pPr>
            <a:r>
              <a:rPr lang="en-GB" dirty="0"/>
              <a:t>lay on this pavement with the broken dead.</a:t>
            </a:r>
          </a:p>
          <a:p>
            <a:pPr marL="0" indent="0" fontAlgn="base">
              <a:buNone/>
            </a:pPr>
            <a:r>
              <a:rPr lang="en-GB" dirty="0"/>
              <a:t>And at their feet in holes made by the mortar</a:t>
            </a:r>
          </a:p>
          <a:p>
            <a:pPr marL="0" indent="0" fontAlgn="base">
              <a:buNone/>
            </a:pPr>
            <a:r>
              <a:rPr lang="en-GB" dirty="0"/>
              <a:t>that caused the massacre, now full of water</a:t>
            </a:r>
          </a:p>
          <a:p>
            <a:pPr marL="0" indent="0" fontAlgn="base">
              <a:buNone/>
            </a:pPr>
            <a:r>
              <a:rPr lang="en-GB" dirty="0"/>
              <a:t>from the rain that’s poured down half the day,</a:t>
            </a:r>
          </a:p>
          <a:p>
            <a:pPr marL="0" indent="0" fontAlgn="base">
              <a:buNone/>
            </a:pPr>
            <a:r>
              <a:rPr lang="en-GB" dirty="0"/>
              <a:t>though now even the smallest clouds have cleared away,</a:t>
            </a:r>
          </a:p>
          <a:p>
            <a:pPr marL="0" indent="0" fontAlgn="base">
              <a:buNone/>
            </a:pPr>
            <a:r>
              <a:rPr lang="en-GB" dirty="0"/>
              <a:t>leaving the Sarajevo star-filled evening sky</a:t>
            </a:r>
          </a:p>
          <a:p>
            <a:pPr marL="0" indent="0" fontAlgn="base">
              <a:buNone/>
            </a:pPr>
            <a:r>
              <a:rPr lang="en-GB" dirty="0"/>
              <a:t>ideally bright and clear for the bombers eye,</a:t>
            </a:r>
          </a:p>
          <a:p>
            <a:pPr marL="0" indent="0" fontAlgn="base">
              <a:buNone/>
            </a:pPr>
            <a:r>
              <a:rPr lang="en-GB" dirty="0"/>
              <a:t>in those two rain-full shell-holes the boy sees</a:t>
            </a:r>
          </a:p>
          <a:p>
            <a:pPr marL="0" indent="0" fontAlgn="base">
              <a:buNone/>
            </a:pPr>
            <a:r>
              <a:rPr lang="en-GB" dirty="0"/>
              <a:t>fragments of the splintered Pleiades,</a:t>
            </a:r>
          </a:p>
          <a:p>
            <a:pPr marL="0" indent="0" fontAlgn="base">
              <a:buNone/>
            </a:pPr>
            <a:r>
              <a:rPr lang="en-GB" dirty="0"/>
              <a:t>sprinkled on those death-deep, death-dark wells</a:t>
            </a:r>
          </a:p>
          <a:p>
            <a:pPr marL="0" indent="0" fontAlgn="base">
              <a:buNone/>
            </a:pPr>
            <a:r>
              <a:rPr lang="en-GB" dirty="0"/>
              <a:t>splashed on the pavement by Serb mortar shells.</a:t>
            </a:r>
          </a:p>
          <a:p>
            <a:pPr marL="0" indent="0" fontAlgn="base">
              <a:buNone/>
            </a:pPr>
            <a:r>
              <a:rPr lang="en-GB" dirty="0"/>
              <a:t>The dark boy-shape leads dark-girl shape away</a:t>
            </a:r>
          </a:p>
          <a:p>
            <a:pPr marL="0" indent="0" fontAlgn="base">
              <a:buNone/>
            </a:pPr>
            <a:r>
              <a:rPr lang="en-GB" dirty="0"/>
              <a:t>to share one coffee in a candlelit café</a:t>
            </a:r>
          </a:p>
          <a:p>
            <a:pPr marL="0" indent="0" fontAlgn="base">
              <a:buNone/>
            </a:pPr>
            <a:r>
              <a:rPr lang="en-GB" dirty="0"/>
              <a:t>until the curfew, and he holds her hand</a:t>
            </a:r>
          </a:p>
          <a:p>
            <a:pPr marL="0" indent="0" fontAlgn="base">
              <a:buNone/>
            </a:pPr>
            <a:r>
              <a:rPr lang="en-GB" dirty="0"/>
              <a:t>behind AID flour-sacks refilled with sand</a:t>
            </a:r>
            <a:r>
              <a:rPr lang="en-GB" dirty="0" smtClean="0"/>
              <a:t>.</a:t>
            </a:r>
          </a:p>
          <a:p>
            <a:pPr marL="0" indent="0" fontAlgn="base">
              <a:buNone/>
            </a:pPr>
            <a:endParaRPr lang="en-GB" dirty="0"/>
          </a:p>
          <a:p>
            <a:pPr marL="0" indent="0" fontAlgn="base">
              <a:buNone/>
            </a:pPr>
            <a:r>
              <a:rPr lang="en-GB" dirty="0" smtClean="0"/>
              <a:t>Tony Harrison</a:t>
            </a:r>
            <a:endParaRPr lang="en-GB" dirty="0"/>
          </a:p>
          <a:p>
            <a:endParaRPr lang="en-GB" dirty="0"/>
          </a:p>
        </p:txBody>
      </p:sp>
    </p:spTree>
    <p:extLst>
      <p:ext uri="{BB962C8B-B14F-4D97-AF65-F5344CB8AC3E}">
        <p14:creationId xmlns:p14="http://schemas.microsoft.com/office/powerpoint/2010/main" val="23434659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Read the poem silently.  </a:t>
            </a:r>
          </a:p>
          <a:p>
            <a:endParaRPr lang="en-GB" dirty="0" smtClean="0"/>
          </a:p>
          <a:p>
            <a:r>
              <a:rPr lang="en-GB" dirty="0" smtClean="0"/>
              <a:t>As you read, remember to feel the text in your mouth.  You can still “speak” the words without talking.</a:t>
            </a:r>
          </a:p>
          <a:p>
            <a:endParaRPr lang="en-GB" dirty="0"/>
          </a:p>
          <a:p>
            <a:r>
              <a:rPr lang="en-GB" dirty="0" smtClean="0"/>
              <a:t>With a pencil underline or ring anything you find interesting.</a:t>
            </a:r>
          </a:p>
          <a:p>
            <a:endParaRPr lang="en-GB" dirty="0"/>
          </a:p>
          <a:p>
            <a:r>
              <a:rPr lang="en-GB" dirty="0" smtClean="0"/>
              <a:t>Pause</a:t>
            </a:r>
          </a:p>
          <a:p>
            <a:endParaRPr lang="en-GB" dirty="0"/>
          </a:p>
          <a:p>
            <a:r>
              <a:rPr lang="en-GB" dirty="0" smtClean="0"/>
              <a:t>Read it again, and this time let yourself dwell on points of interest.  Annotate the poem in front of you. </a:t>
            </a:r>
          </a:p>
          <a:p>
            <a:endParaRPr lang="en-GB" dirty="0" smtClean="0"/>
          </a:p>
          <a:p>
            <a:r>
              <a:rPr lang="en-GB" dirty="0" smtClean="0"/>
              <a:t>What stands out?  Let’s talk.</a:t>
            </a:r>
            <a:endParaRPr lang="en-GB" dirty="0"/>
          </a:p>
        </p:txBody>
      </p:sp>
    </p:spTree>
    <p:extLst>
      <p:ext uri="{BB962C8B-B14F-4D97-AF65-F5344CB8AC3E}">
        <p14:creationId xmlns:p14="http://schemas.microsoft.com/office/powerpoint/2010/main" val="3933947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a:t>
            </a:r>
            <a:endParaRPr lang="en-GB" dirty="0"/>
          </a:p>
        </p:txBody>
      </p:sp>
      <p:sp>
        <p:nvSpPr>
          <p:cNvPr id="3" name="Content Placeholder 2"/>
          <p:cNvSpPr>
            <a:spLocks noGrp="1"/>
          </p:cNvSpPr>
          <p:nvPr>
            <p:ph idx="1"/>
          </p:nvPr>
        </p:nvSpPr>
        <p:spPr>
          <a:xfrm>
            <a:off x="457200" y="1752601"/>
            <a:ext cx="7620000" cy="685800"/>
          </a:xfrm>
        </p:spPr>
        <p:txBody>
          <a:bodyPr/>
          <a:lstStyle/>
          <a:p>
            <a:r>
              <a:rPr lang="en-GB" dirty="0" smtClean="0"/>
              <a:t>In simple terms, what is this poem about?</a:t>
            </a:r>
          </a:p>
          <a:p>
            <a:endParaRPr lang="en-GB" dirty="0"/>
          </a:p>
          <a:p>
            <a:endParaRPr lang="en-GB" dirty="0" smtClean="0"/>
          </a:p>
          <a:p>
            <a:endParaRPr lang="en-GB" dirty="0"/>
          </a:p>
        </p:txBody>
      </p:sp>
      <p:sp>
        <p:nvSpPr>
          <p:cNvPr id="5" name="TextBox 4"/>
          <p:cNvSpPr txBox="1"/>
          <p:nvPr/>
        </p:nvSpPr>
        <p:spPr>
          <a:xfrm>
            <a:off x="838200" y="2895600"/>
            <a:ext cx="184731" cy="369332"/>
          </a:xfrm>
          <a:prstGeom prst="rect">
            <a:avLst/>
          </a:prstGeom>
          <a:noFill/>
        </p:spPr>
        <p:txBody>
          <a:bodyPr wrap="none" rtlCol="0">
            <a:spAutoFit/>
          </a:bodyPr>
          <a:lstStyle/>
          <a:p>
            <a:endParaRPr lang="en-GB" dirty="0"/>
          </a:p>
        </p:txBody>
      </p:sp>
      <p:sp>
        <p:nvSpPr>
          <p:cNvPr id="7" name="Rectangle 6"/>
          <p:cNvSpPr/>
          <p:nvPr/>
        </p:nvSpPr>
        <p:spPr>
          <a:xfrm>
            <a:off x="1447800" y="2666684"/>
            <a:ext cx="4572000" cy="2246769"/>
          </a:xfrm>
          <a:prstGeom prst="rect">
            <a:avLst/>
          </a:prstGeom>
        </p:spPr>
        <p:txBody>
          <a:bodyPr>
            <a:spAutoFit/>
          </a:bodyPr>
          <a:lstStyle/>
          <a:p>
            <a:pPr lvl="0">
              <a:spcBef>
                <a:spcPct val="20000"/>
              </a:spcBef>
              <a:spcAft>
                <a:spcPts val="600"/>
              </a:spcAft>
            </a:pPr>
            <a:r>
              <a:rPr lang="en-GB" sz="2000" b="1" dirty="0">
                <a:solidFill>
                  <a:prstClr val="black"/>
                </a:solidFill>
              </a:rPr>
              <a:t>During the Bosnian civil war in 1992 Sarajevo was besieged.  This poem is written by an observer who notices a young couple among the detritus of war.  One night, in the most unlikely circumstances, love is triumphant.</a:t>
            </a:r>
          </a:p>
        </p:txBody>
      </p:sp>
    </p:spTree>
    <p:extLst>
      <p:ext uri="{BB962C8B-B14F-4D97-AF65-F5344CB8AC3E}">
        <p14:creationId xmlns:p14="http://schemas.microsoft.com/office/powerpoint/2010/main" val="244595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124200" y="914400"/>
            <a:ext cx="2591025" cy="963251"/>
          </a:xfrm>
          <a:prstGeom prst="rect">
            <a:avLst/>
          </a:prstGeom>
        </p:spPr>
      </p:pic>
      <p:sp>
        <p:nvSpPr>
          <p:cNvPr id="5" name="Rectangle 4"/>
          <p:cNvSpPr/>
          <p:nvPr/>
        </p:nvSpPr>
        <p:spPr>
          <a:xfrm>
            <a:off x="3810000" y="2286000"/>
            <a:ext cx="902811" cy="369332"/>
          </a:xfrm>
          <a:prstGeom prst="rect">
            <a:avLst/>
          </a:prstGeom>
        </p:spPr>
        <p:txBody>
          <a:bodyPr wrap="none">
            <a:spAutoFit/>
          </a:bodyPr>
          <a:lstStyle/>
          <a:p>
            <a:r>
              <a:rPr lang="en-GB" dirty="0"/>
              <a:t>Setting</a:t>
            </a:r>
          </a:p>
        </p:txBody>
      </p:sp>
      <p:sp>
        <p:nvSpPr>
          <p:cNvPr id="6" name="Rectangle 5"/>
          <p:cNvSpPr/>
          <p:nvPr/>
        </p:nvSpPr>
        <p:spPr>
          <a:xfrm>
            <a:off x="3662523" y="3101388"/>
            <a:ext cx="1197764" cy="369332"/>
          </a:xfrm>
          <a:prstGeom prst="rect">
            <a:avLst/>
          </a:prstGeom>
        </p:spPr>
        <p:txBody>
          <a:bodyPr wrap="none">
            <a:spAutoFit/>
          </a:bodyPr>
          <a:lstStyle/>
          <a:p>
            <a:r>
              <a:rPr lang="en-GB" dirty="0"/>
              <a:t>Character</a:t>
            </a:r>
          </a:p>
        </p:txBody>
      </p:sp>
      <p:sp>
        <p:nvSpPr>
          <p:cNvPr id="7" name="Rectangle 6"/>
          <p:cNvSpPr/>
          <p:nvPr/>
        </p:nvSpPr>
        <p:spPr>
          <a:xfrm>
            <a:off x="3803587" y="4114800"/>
            <a:ext cx="1056700" cy="369332"/>
          </a:xfrm>
          <a:prstGeom prst="rect">
            <a:avLst/>
          </a:prstGeom>
        </p:spPr>
        <p:txBody>
          <a:bodyPr wrap="none">
            <a:spAutoFit/>
          </a:bodyPr>
          <a:lstStyle/>
          <a:p>
            <a:r>
              <a:rPr lang="en-GB" dirty="0"/>
              <a:t>ACTION</a:t>
            </a:r>
          </a:p>
        </p:txBody>
      </p:sp>
      <p:sp>
        <p:nvSpPr>
          <p:cNvPr id="8" name="Rectangle 7"/>
          <p:cNvSpPr/>
          <p:nvPr/>
        </p:nvSpPr>
        <p:spPr>
          <a:xfrm>
            <a:off x="3835648" y="5128212"/>
            <a:ext cx="877163" cy="369332"/>
          </a:xfrm>
          <a:prstGeom prst="rect">
            <a:avLst/>
          </a:prstGeom>
        </p:spPr>
        <p:txBody>
          <a:bodyPr wrap="none">
            <a:spAutoFit/>
          </a:bodyPr>
          <a:lstStyle/>
          <a:p>
            <a:r>
              <a:rPr lang="en-GB" dirty="0"/>
              <a:t>IDEAS</a:t>
            </a:r>
          </a:p>
        </p:txBody>
      </p:sp>
    </p:spTree>
    <p:extLst>
      <p:ext uri="{BB962C8B-B14F-4D97-AF65-F5344CB8AC3E}">
        <p14:creationId xmlns:p14="http://schemas.microsoft.com/office/powerpoint/2010/main" val="323211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ppt_x"/>
                                          </p:val>
                                        </p:tav>
                                        <p:tav tm="100000">
                                          <p:val>
                                            <p:strVal val="#ppt_x"/>
                                          </p:val>
                                        </p:tav>
                                      </p:tavLst>
                                    </p:anim>
                                    <p:anim calcmode="lin" valueType="num">
                                      <p:cBhvr additive="base">
                                        <p:cTn id="1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 Setting</a:t>
            </a:r>
            <a:endParaRPr lang="en-GB" dirty="0"/>
          </a:p>
        </p:txBody>
      </p:sp>
      <p:sp>
        <p:nvSpPr>
          <p:cNvPr id="3" name="Content Placeholder 2"/>
          <p:cNvSpPr>
            <a:spLocks noGrp="1"/>
          </p:cNvSpPr>
          <p:nvPr>
            <p:ph idx="1"/>
          </p:nvPr>
        </p:nvSpPr>
        <p:spPr/>
        <p:txBody>
          <a:bodyPr/>
          <a:lstStyle/>
          <a:p>
            <a:r>
              <a:rPr lang="en-GB" dirty="0" smtClean="0"/>
              <a:t>Answer these questions:</a:t>
            </a:r>
          </a:p>
          <a:p>
            <a:endParaRPr lang="en-GB" dirty="0"/>
          </a:p>
          <a:p>
            <a:r>
              <a:rPr lang="en-GB" dirty="0" smtClean="0"/>
              <a:t>Where is the poem set?</a:t>
            </a:r>
          </a:p>
          <a:p>
            <a:r>
              <a:rPr lang="en-GB" dirty="0" smtClean="0"/>
              <a:t>What time of day is it?</a:t>
            </a:r>
          </a:p>
          <a:p>
            <a:r>
              <a:rPr lang="en-GB" dirty="0" smtClean="0"/>
              <a:t>When is it?</a:t>
            </a:r>
          </a:p>
          <a:p>
            <a:r>
              <a:rPr lang="en-GB" dirty="0" smtClean="0"/>
              <a:t>What is the prevailing atmosphere?</a:t>
            </a:r>
          </a:p>
          <a:p>
            <a:endParaRPr lang="en-GB" dirty="0"/>
          </a:p>
          <a:p>
            <a:r>
              <a:rPr lang="en-GB" dirty="0" smtClean="0"/>
              <a:t>For each, find an example and explain the choice of language.</a:t>
            </a:r>
            <a:endParaRPr lang="en-GB" dirty="0"/>
          </a:p>
        </p:txBody>
      </p:sp>
    </p:spTree>
    <p:extLst>
      <p:ext uri="{BB962C8B-B14F-4D97-AF65-F5344CB8AC3E}">
        <p14:creationId xmlns:p14="http://schemas.microsoft.com/office/powerpoint/2010/main" val="5261877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91</TotalTime>
  <Words>1246</Words>
  <Application>Microsoft Office PowerPoint</Application>
  <PresentationFormat>On-screen Show (4:3)</PresentationFormat>
  <Paragraphs>170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Arial Black</vt:lpstr>
      <vt:lpstr>Calibri</vt:lpstr>
      <vt:lpstr>Essential</vt:lpstr>
      <vt:lpstr>Bright Lights of Sarajevo: Edexcel IGCSE Anthology B</vt:lpstr>
      <vt:lpstr>How &amp; war / love /relationships?</vt:lpstr>
      <vt:lpstr>PowerPoint Presentation</vt:lpstr>
      <vt:lpstr>PowerPoint Presentation</vt:lpstr>
      <vt:lpstr>PowerPoint Presentation</vt:lpstr>
      <vt:lpstr>1</vt:lpstr>
      <vt:lpstr>2</vt:lpstr>
      <vt:lpstr>PowerPoint Presentation</vt:lpstr>
      <vt:lpstr>3: Setting</vt:lpstr>
      <vt:lpstr>IDEAS – and find more of your own.</vt:lpstr>
      <vt:lpstr>Character: find text to illustrate these ideas</vt:lpstr>
      <vt:lpstr>ACTION</vt:lpstr>
      <vt:lpstr>STYLE</vt:lpstr>
      <vt:lpstr>IDEAS</vt:lpstr>
      <vt:lpstr>Potential essay 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Bright Lights of Sarajevo: Edexcel IGCSE Anthology B</dc:title>
  <dc:creator>jonathan.peel</dc:creator>
  <cp:lastModifiedBy>Ballantyne H C</cp:lastModifiedBy>
  <cp:revision>11</cp:revision>
  <dcterms:created xsi:type="dcterms:W3CDTF">2016-08-17T12:41:31Z</dcterms:created>
  <dcterms:modified xsi:type="dcterms:W3CDTF">2020-01-29T09:44:20Z</dcterms:modified>
</cp:coreProperties>
</file>