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1"/>
  </p:notesMasterIdLst>
  <p:sldIdLst>
    <p:sldId id="256" r:id="rId2"/>
    <p:sldId id="275" r:id="rId3"/>
    <p:sldId id="257" r:id="rId4"/>
    <p:sldId id="261" r:id="rId5"/>
    <p:sldId id="262" r:id="rId6"/>
    <p:sldId id="266" r:id="rId7"/>
    <p:sldId id="274" r:id="rId8"/>
    <p:sldId id="263" r:id="rId9"/>
    <p:sldId id="264" r:id="rId10"/>
    <p:sldId id="268" r:id="rId11"/>
    <p:sldId id="267" r:id="rId12"/>
    <p:sldId id="269" r:id="rId13"/>
    <p:sldId id="270" r:id="rId14"/>
    <p:sldId id="271" r:id="rId15"/>
    <p:sldId id="272" r:id="rId16"/>
    <p:sldId id="276" r:id="rId17"/>
    <p:sldId id="273" r:id="rId18"/>
    <p:sldId id="258" r:id="rId19"/>
    <p:sldId id="259"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D10C74-E3F4-1240-8DFD-69BAA4BFBB13}" v="27" dt="2024-09-03T20:39:02.6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247"/>
    <p:restoredTop sz="94687"/>
  </p:normalViewPr>
  <p:slideViewPr>
    <p:cSldViewPr snapToGrid="0">
      <p:cViewPr varScale="1">
        <p:scale>
          <a:sx n="102" d="100"/>
          <a:sy n="102" d="100"/>
        </p:scale>
        <p:origin x="192" y="2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B61E33-B85A-CB4B-BA0F-6A15B84CD215}" type="datetimeFigureOut">
              <a:rPr lang="en-GB" smtClean="0"/>
              <a:t>26/09/2024</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7034C6-3005-EE4D-88E5-DFD30E41F3C9}" type="slidenum">
              <a:rPr lang="en-GB" smtClean="0"/>
              <a:t>‹#›</a:t>
            </a:fld>
            <a:endParaRPr lang="en-GB" dirty="0"/>
          </a:p>
        </p:txBody>
      </p:sp>
    </p:spTree>
    <p:extLst>
      <p:ext uri="{BB962C8B-B14F-4D97-AF65-F5344CB8AC3E}">
        <p14:creationId xmlns:p14="http://schemas.microsoft.com/office/powerpoint/2010/main" val="2102415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27034C6-3005-EE4D-88E5-DFD30E41F3C9}" type="slidenum">
              <a:rPr lang="en-GB" smtClean="0"/>
              <a:t>13</a:t>
            </a:fld>
            <a:endParaRPr lang="en-GB" dirty="0"/>
          </a:p>
        </p:txBody>
      </p:sp>
    </p:spTree>
    <p:extLst>
      <p:ext uri="{BB962C8B-B14F-4D97-AF65-F5344CB8AC3E}">
        <p14:creationId xmlns:p14="http://schemas.microsoft.com/office/powerpoint/2010/main" val="38358636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GB"/>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a:t>9/26/24</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a:t>9/26/24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GB"/>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a:pPr/>
              <a:t>9/26/24</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GB"/>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a:pPr/>
              <a:t>9/26/24</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GB"/>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a:pPr/>
              <a:t>9/26/24</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GB"/>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a:t>9/26/24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GB"/>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dirty="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dirty="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dirty="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a:t>9/26/24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9/26/24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a:pPr/>
              <a:t>9/26/24</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9/26/24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GB"/>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a:pPr/>
              <a:t>9/26/24</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a:t>9/26/24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GB"/>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a:t>9/26/24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a:t>9/26/24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a:t>9/26/24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GB"/>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a:t>9/26/24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a:t>9/26/24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a:pPr/>
              <a:t>9/26/24</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EF67A-4F54-C234-B46B-DFBDBE27D402}"/>
              </a:ext>
            </a:extLst>
          </p:cNvPr>
          <p:cNvSpPr>
            <a:spLocks noGrp="1"/>
          </p:cNvSpPr>
          <p:nvPr>
            <p:ph type="ctrTitle"/>
          </p:nvPr>
        </p:nvSpPr>
        <p:spPr/>
        <p:txBody>
          <a:bodyPr>
            <a:noAutofit/>
          </a:bodyPr>
          <a:lstStyle/>
          <a:p>
            <a:r>
              <a:rPr lang="en-GB" sz="3600" b="1" dirty="0">
                <a:effectLst/>
                <a:latin typeface="Helvetica Neue" panose="02000503000000020004" pitchFamily="2" charset="0"/>
              </a:rPr>
              <a:t>‘Sense of place is always important in American literature’</a:t>
            </a:r>
            <a:br>
              <a:rPr lang="en-GB" sz="3600" dirty="0">
                <a:effectLst/>
                <a:latin typeface="Helvetica Neue" panose="02000503000000020004" pitchFamily="2" charset="0"/>
              </a:rPr>
            </a:br>
            <a:endParaRPr lang="en-US" sz="3600" dirty="0"/>
          </a:p>
        </p:txBody>
      </p:sp>
      <p:sp>
        <p:nvSpPr>
          <p:cNvPr id="3" name="Subtitle 2">
            <a:extLst>
              <a:ext uri="{FF2B5EF4-FFF2-40B4-BE49-F238E27FC236}">
                <a16:creationId xmlns:a16="http://schemas.microsoft.com/office/drawing/2014/main" id="{DC8927B4-AA6E-466B-9697-6C55AB2DAAFA}"/>
              </a:ext>
            </a:extLst>
          </p:cNvPr>
          <p:cNvSpPr>
            <a:spLocks noGrp="1"/>
          </p:cNvSpPr>
          <p:nvPr>
            <p:ph type="subTitle" idx="1"/>
          </p:nvPr>
        </p:nvSpPr>
        <p:spPr/>
        <p:txBody>
          <a:bodyPr/>
          <a:lstStyle/>
          <a:p>
            <a:r>
              <a:rPr lang="en-GB" b="1" dirty="0">
                <a:solidFill>
                  <a:srgbClr val="DDE809"/>
                </a:solidFill>
                <a:effectLst/>
                <a:latin typeface="Graphik" panose="020B0503030202060203" pitchFamily="34" charset="77"/>
              </a:rPr>
              <a:t>English </a:t>
            </a:r>
            <a:r>
              <a:rPr lang="en-GB" b="1" dirty="0">
                <a:solidFill>
                  <a:srgbClr val="DDE809"/>
                </a:solidFill>
                <a:latin typeface="Graphik" panose="020B0503030202060203" pitchFamily="34" charset="77"/>
              </a:rPr>
              <a:t>Li</a:t>
            </a:r>
            <a:r>
              <a:rPr lang="en-GB" b="1" dirty="0">
                <a:solidFill>
                  <a:srgbClr val="DDE809"/>
                </a:solidFill>
                <a:effectLst/>
                <a:latin typeface="Graphik" panose="020B0503030202060203" pitchFamily="34" charset="77"/>
              </a:rPr>
              <a:t>terature covering ‘The Great Gatsby’ by F. Scott Fitzgerald and Passing by Nella Larsen</a:t>
            </a:r>
            <a:endParaRPr lang="en-GB" dirty="0">
              <a:solidFill>
                <a:srgbClr val="DDE809"/>
              </a:solidFill>
              <a:effectLst/>
              <a:latin typeface="Graphik" panose="020B0503030202060203" pitchFamily="34" charset="77"/>
            </a:endParaRPr>
          </a:p>
          <a:p>
            <a:endParaRPr lang="en-US" dirty="0"/>
          </a:p>
        </p:txBody>
      </p:sp>
    </p:spTree>
    <p:extLst>
      <p:ext uri="{BB962C8B-B14F-4D97-AF65-F5344CB8AC3E}">
        <p14:creationId xmlns:p14="http://schemas.microsoft.com/office/powerpoint/2010/main" val="2704529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21016-9F46-4DAE-BE76-510F0AF1A60F}"/>
              </a:ext>
            </a:extLst>
          </p:cNvPr>
          <p:cNvSpPr>
            <a:spLocks noGrp="1"/>
          </p:cNvSpPr>
          <p:nvPr>
            <p:ph type="title"/>
          </p:nvPr>
        </p:nvSpPr>
        <p:spPr/>
        <p:txBody>
          <a:bodyPr/>
          <a:lstStyle/>
          <a:p>
            <a:r>
              <a:rPr lang="en-US" dirty="0"/>
              <a:t>AO4 THE GREAT GATSBY WITH PASSING </a:t>
            </a:r>
          </a:p>
        </p:txBody>
      </p:sp>
      <p:sp>
        <p:nvSpPr>
          <p:cNvPr id="3" name="Content Placeholder 2">
            <a:extLst>
              <a:ext uri="{FF2B5EF4-FFF2-40B4-BE49-F238E27FC236}">
                <a16:creationId xmlns:a16="http://schemas.microsoft.com/office/drawing/2014/main" id="{E24CE39C-8003-7F8A-B0F7-B758714FF336}"/>
              </a:ext>
            </a:extLst>
          </p:cNvPr>
          <p:cNvSpPr>
            <a:spLocks noGrp="1"/>
          </p:cNvSpPr>
          <p:nvPr>
            <p:ph idx="1"/>
          </p:nvPr>
        </p:nvSpPr>
        <p:spPr>
          <a:xfrm>
            <a:off x="685800" y="2194560"/>
            <a:ext cx="10820400" cy="4894729"/>
          </a:xfrm>
        </p:spPr>
        <p:txBody>
          <a:bodyPr>
            <a:normAutofit fontScale="47500" lnSpcReduction="20000"/>
          </a:bodyPr>
          <a:lstStyle/>
          <a:p>
            <a:pPr marL="0" indent="0">
              <a:buNone/>
            </a:pPr>
            <a:r>
              <a:rPr lang="en-GB" sz="3800" b="1" dirty="0">
                <a:latin typeface="Helvetica" pitchFamily="2" charset="0"/>
              </a:rPr>
              <a:t>The Great Gatsby:</a:t>
            </a:r>
            <a:r>
              <a:rPr lang="en-GB" sz="3800" dirty="0">
                <a:latin typeface="Helvetica" pitchFamily="2" charset="0"/>
              </a:rPr>
              <a:t> Fitzgerald uses the locations symbolically to reflect the personality traits of the characters and the broader themes of the novel. Gatsby's mansion, for example, symbolises his desire for wealth, status, and acceptance. It is a physical example of his dreams, built to attract Daisy and show-off his success. However, the emptiness of the mansion after Gatsby’s death represents Gatsby’s isolation and the impossibility of attaining his dream.</a:t>
            </a:r>
          </a:p>
          <a:p>
            <a:pPr marL="0" indent="0">
              <a:buNone/>
            </a:pPr>
            <a:r>
              <a:rPr lang="en-GB" sz="3800" b="1" dirty="0">
                <a:latin typeface="Helvetica" pitchFamily="2" charset="0"/>
              </a:rPr>
              <a:t>Passing:</a:t>
            </a:r>
            <a:r>
              <a:rPr lang="en-GB" sz="3800" dirty="0">
                <a:latin typeface="Helvetica" pitchFamily="2" charset="0"/>
              </a:rPr>
              <a:t> Nella Larsen uses location symbolically to reflect, what the characters want society to accept and the reality of societal expectations. Clare's movement between the white and black worlds highlights her internal conflict between her racial identity and her desire for social acceptance. The places she is seen symbolise the different aspects of her identity. For Irene, the stability and familiarity of her home in Harlem represent her desire for order, contrasting with Clare’s unpredictability and the chaos she brings into Irene’s life.</a:t>
            </a:r>
          </a:p>
          <a:p>
            <a:pPr marL="0" indent="0">
              <a:buNone/>
            </a:pPr>
            <a:r>
              <a:rPr lang="en-GB" sz="3800" b="1" dirty="0">
                <a:latin typeface="Helvetica" pitchFamily="2" charset="0"/>
              </a:rPr>
              <a:t>The Great Gatsby:</a:t>
            </a:r>
            <a:r>
              <a:rPr lang="en-GB" sz="3800" dirty="0">
                <a:latin typeface="Helvetica" pitchFamily="2" charset="0"/>
              </a:rPr>
              <a:t> Gender roles and expectations are also tied to sense of place. Daisy’s home in East Egg is a symbol of traditional female roles, where she is expected to be a wife and mother. In contrast, the freedom of New York City allows Daisy to temporarily escape these roles and be free. The sense of place reflects the contrast between societal expectations and personal desires, especially for female characters.</a:t>
            </a:r>
          </a:p>
          <a:p>
            <a:pPr marL="0" indent="0">
              <a:buNone/>
            </a:pPr>
            <a:r>
              <a:rPr lang="en-GB" sz="3800" b="1" dirty="0">
                <a:latin typeface="Helvetica" pitchFamily="2" charset="0"/>
              </a:rPr>
              <a:t>Passing: </a:t>
            </a:r>
            <a:r>
              <a:rPr lang="en-GB" sz="3800" dirty="0">
                <a:latin typeface="Helvetica" pitchFamily="2" charset="0"/>
              </a:rPr>
              <a:t>Harlem, as a community represents family, stability and the traditional female roles. Clare’s presence in downtown Manhattan at social gatherings, represents her rejection of her pursuit of personal freedom. </a:t>
            </a:r>
            <a:endParaRPr lang="en-GB" sz="3400" dirty="0"/>
          </a:p>
          <a:p>
            <a:pPr marL="0" indent="0">
              <a:buNone/>
            </a:pPr>
            <a:endParaRPr lang="en-US" b="1" dirty="0"/>
          </a:p>
        </p:txBody>
      </p:sp>
    </p:spTree>
    <p:extLst>
      <p:ext uri="{BB962C8B-B14F-4D97-AF65-F5344CB8AC3E}">
        <p14:creationId xmlns:p14="http://schemas.microsoft.com/office/powerpoint/2010/main" val="2214678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21016-9F46-4DAE-BE76-510F0AF1A60F}"/>
              </a:ext>
            </a:extLst>
          </p:cNvPr>
          <p:cNvSpPr>
            <a:spLocks noGrp="1"/>
          </p:cNvSpPr>
          <p:nvPr>
            <p:ph type="title"/>
          </p:nvPr>
        </p:nvSpPr>
        <p:spPr/>
        <p:txBody>
          <a:bodyPr/>
          <a:lstStyle/>
          <a:p>
            <a:r>
              <a:rPr lang="en-US" dirty="0"/>
              <a:t>AO4 THE GREAT GATSBY WITH PASSING </a:t>
            </a:r>
          </a:p>
        </p:txBody>
      </p:sp>
      <p:sp>
        <p:nvSpPr>
          <p:cNvPr id="3" name="Content Placeholder 2">
            <a:extLst>
              <a:ext uri="{FF2B5EF4-FFF2-40B4-BE49-F238E27FC236}">
                <a16:creationId xmlns:a16="http://schemas.microsoft.com/office/drawing/2014/main" id="{E24CE39C-8003-7F8A-B0F7-B758714FF336}"/>
              </a:ext>
            </a:extLst>
          </p:cNvPr>
          <p:cNvSpPr>
            <a:spLocks noGrp="1"/>
          </p:cNvSpPr>
          <p:nvPr>
            <p:ph idx="1"/>
          </p:nvPr>
        </p:nvSpPr>
        <p:spPr/>
        <p:txBody>
          <a:bodyPr>
            <a:normAutofit fontScale="92500"/>
          </a:bodyPr>
          <a:lstStyle/>
          <a:p>
            <a:r>
              <a:rPr lang="en-US" b="1" dirty="0">
                <a:latin typeface="Helvetica" pitchFamily="2" charset="0"/>
              </a:rPr>
              <a:t>Race:</a:t>
            </a:r>
            <a:r>
              <a:rPr lang="en-US" dirty="0">
                <a:latin typeface="Helvetica" pitchFamily="2" charset="0"/>
              </a:rPr>
              <a:t> Passing was originally said to be ‘the blackened version of Gatsby’ this is because of the immense similarities between both Passing and The Great Gatsby however in Passing there is more emphasis on race. It is questioned however that some characters in The Great Gatsby such as Jordan and Gasby himself may be passing as white.</a:t>
            </a:r>
          </a:p>
          <a:p>
            <a:r>
              <a:rPr lang="en-GB" b="0" u="none" strike="noStrike" dirty="0">
                <a:effectLst/>
                <a:latin typeface="Helvetica" pitchFamily="2" charset="0"/>
              </a:rPr>
              <a:t>The Great Gatsby does focu</a:t>
            </a:r>
            <a:r>
              <a:rPr lang="en-GB" dirty="0">
                <a:latin typeface="Helvetica" pitchFamily="2" charset="0"/>
              </a:rPr>
              <a:t>s on the theme of race</a:t>
            </a:r>
            <a:r>
              <a:rPr lang="en-GB" b="0" u="none" strike="noStrike" dirty="0">
                <a:effectLst/>
                <a:latin typeface="Helvetica" pitchFamily="2" charset="0"/>
              </a:rPr>
              <a:t>. While Fitzgerald's novel draws more attention towards themes of class, the American dream, and the pursuit of wealth, race is addressed more subtly, often through the attitudes and comments of characters like Tom Buchanan.</a:t>
            </a:r>
            <a:endParaRPr lang="en-US" dirty="0">
              <a:latin typeface="Helvetica" pitchFamily="2" charset="0"/>
            </a:endParaRPr>
          </a:p>
          <a:p>
            <a:r>
              <a:rPr lang="en-GB" b="0" u="none" strike="noStrike" dirty="0">
                <a:effectLst/>
                <a:latin typeface="Helvetica" pitchFamily="2" charset="0"/>
              </a:rPr>
              <a:t>In contrast, Passing has race as the main theme of its story. The novellas main topics are focused around racial identity and the act of "passing," where light-skinned African Americans present themselves as white, to a racially segregated society. Nella Larsen focuses on the characters of Clare and Irene. The narrative explores how racial identity influences their relationships and personal choices.</a:t>
            </a:r>
          </a:p>
        </p:txBody>
      </p:sp>
    </p:spTree>
    <p:extLst>
      <p:ext uri="{BB962C8B-B14F-4D97-AF65-F5344CB8AC3E}">
        <p14:creationId xmlns:p14="http://schemas.microsoft.com/office/powerpoint/2010/main" val="912420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21016-9F46-4DAE-BE76-510F0AF1A60F}"/>
              </a:ext>
            </a:extLst>
          </p:cNvPr>
          <p:cNvSpPr>
            <a:spLocks noGrp="1"/>
          </p:cNvSpPr>
          <p:nvPr>
            <p:ph type="title"/>
          </p:nvPr>
        </p:nvSpPr>
        <p:spPr/>
        <p:txBody>
          <a:bodyPr/>
          <a:lstStyle/>
          <a:p>
            <a:r>
              <a:rPr lang="en-US" dirty="0"/>
              <a:t>AO4 THE GREAT GATSBY WITH PASSING </a:t>
            </a:r>
          </a:p>
        </p:txBody>
      </p:sp>
      <p:sp>
        <p:nvSpPr>
          <p:cNvPr id="3" name="Content Placeholder 2">
            <a:extLst>
              <a:ext uri="{FF2B5EF4-FFF2-40B4-BE49-F238E27FC236}">
                <a16:creationId xmlns:a16="http://schemas.microsoft.com/office/drawing/2014/main" id="{E24CE39C-8003-7F8A-B0F7-B758714FF336}"/>
              </a:ext>
            </a:extLst>
          </p:cNvPr>
          <p:cNvSpPr>
            <a:spLocks noGrp="1"/>
          </p:cNvSpPr>
          <p:nvPr>
            <p:ph idx="1"/>
          </p:nvPr>
        </p:nvSpPr>
        <p:spPr/>
        <p:txBody>
          <a:bodyPr>
            <a:normAutofit/>
          </a:bodyPr>
          <a:lstStyle/>
          <a:p>
            <a:pPr marL="0" indent="0">
              <a:buNone/>
            </a:pPr>
            <a:r>
              <a:rPr lang="en-GB" b="1" dirty="0">
                <a:latin typeface="Helvetica" pitchFamily="2" charset="0"/>
              </a:rPr>
              <a:t>The Great Gatsby:</a:t>
            </a:r>
            <a:r>
              <a:rPr lang="en-GB" dirty="0">
                <a:latin typeface="Helvetica" pitchFamily="2" charset="0"/>
              </a:rPr>
              <a:t> Despite the scale of Gatsby's parties and multiple networking opportunities, both Gatsby and Nick experience isolation. The novel portrays a level of detachment from society. Gatsby's mansion, despite its size and luxury, becomes a symbol of his loneliness, especially after the parties have ended. \</a:t>
            </a:r>
          </a:p>
          <a:p>
            <a:pPr marL="0" indent="0">
              <a:buNone/>
            </a:pPr>
            <a:r>
              <a:rPr lang="en-GB" b="1" dirty="0">
                <a:latin typeface="Helvetica" pitchFamily="2" charset="0"/>
              </a:rPr>
              <a:t>Passing:</a:t>
            </a:r>
            <a:r>
              <a:rPr lang="en-GB" dirty="0">
                <a:latin typeface="Helvetica" pitchFamily="2" charset="0"/>
              </a:rPr>
              <a:t> In Passing, location also represents a separation from society. Clare’s inability to fully belong to either the black or white community leaves her completely isolated, despite her attempts to connect with both worlds.</a:t>
            </a:r>
            <a:endParaRPr lang="en-US" b="1" dirty="0">
              <a:latin typeface="Helvetica" pitchFamily="2" charset="0"/>
            </a:endParaRPr>
          </a:p>
        </p:txBody>
      </p:sp>
    </p:spTree>
    <p:extLst>
      <p:ext uri="{BB962C8B-B14F-4D97-AF65-F5344CB8AC3E}">
        <p14:creationId xmlns:p14="http://schemas.microsoft.com/office/powerpoint/2010/main" val="107262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C82CA-8CD2-0CBB-4EB2-C6F618B60DAA}"/>
              </a:ext>
            </a:extLst>
          </p:cNvPr>
          <p:cNvSpPr>
            <a:spLocks noGrp="1"/>
          </p:cNvSpPr>
          <p:nvPr>
            <p:ph type="title"/>
          </p:nvPr>
        </p:nvSpPr>
        <p:spPr/>
        <p:txBody>
          <a:bodyPr/>
          <a:lstStyle/>
          <a:p>
            <a:r>
              <a:rPr lang="en-GB" dirty="0"/>
              <a:t>AO5 THE GREAT GATSBY</a:t>
            </a:r>
            <a:br>
              <a:rPr lang="en-GB" dirty="0"/>
            </a:br>
            <a:r>
              <a:rPr lang="en-GB" dirty="0"/>
              <a:t>CRITIC QUOTES</a:t>
            </a:r>
          </a:p>
        </p:txBody>
      </p:sp>
      <p:sp>
        <p:nvSpPr>
          <p:cNvPr id="3" name="Content Placeholder 2">
            <a:extLst>
              <a:ext uri="{FF2B5EF4-FFF2-40B4-BE49-F238E27FC236}">
                <a16:creationId xmlns:a16="http://schemas.microsoft.com/office/drawing/2014/main" id="{A1665579-A6FF-481C-5A3B-C6F13A6ED555}"/>
              </a:ext>
            </a:extLst>
          </p:cNvPr>
          <p:cNvSpPr>
            <a:spLocks noGrp="1"/>
          </p:cNvSpPr>
          <p:nvPr>
            <p:ph idx="1"/>
          </p:nvPr>
        </p:nvSpPr>
        <p:spPr/>
        <p:txBody>
          <a:bodyPr/>
          <a:lstStyle/>
          <a:p>
            <a:r>
              <a:rPr lang="en-GB" b="0" i="0" u="none" strike="noStrike" dirty="0">
                <a:effectLst/>
                <a:latin typeface="Helvetica" pitchFamily="2" charset="0"/>
              </a:rPr>
              <a:t>"The queer charm, colour, wonder and drama of a young and reckless world's- William Rose Bennet (1925) - the book in general</a:t>
            </a:r>
          </a:p>
          <a:p>
            <a:r>
              <a:rPr lang="en-GB" b="0" i="0" u="none" strike="noStrike" dirty="0">
                <a:effectLst/>
                <a:latin typeface="Helvetica" pitchFamily="2" charset="0"/>
              </a:rPr>
              <a:t>"Fitzgerald give us a meditation on some of this country's most central ideas... the quest for new life, the preoccupation with class, the hunger for riches”- Jonathan Yardley (2007) - the book in general</a:t>
            </a:r>
          </a:p>
          <a:p>
            <a:r>
              <a:rPr lang="en-GB" b="0" i="0" u="none" strike="noStrike" dirty="0">
                <a:effectLst/>
                <a:latin typeface="Helvetica" pitchFamily="2" charset="0"/>
              </a:rPr>
              <a:t>"Nick wants to portray Gatsby as 'great' and to ignore or edit anything that might undermine that image” - Claire Stocks (2007) - Nick Carraway</a:t>
            </a:r>
          </a:p>
          <a:p>
            <a:r>
              <a:rPr lang="en-GB" b="0" i="0" u="none" strike="noStrike" dirty="0">
                <a:effectLst/>
                <a:latin typeface="Helvetica" pitchFamily="2" charset="0"/>
              </a:rPr>
              <a:t>"Gatsby lives in the world of romantic energies and colours”</a:t>
            </a:r>
            <a:r>
              <a:rPr lang="en-GB" dirty="0">
                <a:latin typeface="Helvetica" pitchFamily="2" charset="0"/>
              </a:rPr>
              <a:t>- </a:t>
            </a:r>
            <a:r>
              <a:rPr lang="en-GB" b="0" i="0" u="none" strike="noStrike" dirty="0">
                <a:effectLst/>
                <a:latin typeface="Helvetica" pitchFamily="2" charset="0"/>
              </a:rPr>
              <a:t>Thomas Flanagan (2000) - Jay Gatsby. </a:t>
            </a:r>
          </a:p>
        </p:txBody>
      </p:sp>
    </p:spTree>
    <p:extLst>
      <p:ext uri="{BB962C8B-B14F-4D97-AF65-F5344CB8AC3E}">
        <p14:creationId xmlns:p14="http://schemas.microsoft.com/office/powerpoint/2010/main" val="29251744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6EAAC-C500-BF13-BA81-6F4366071C9F}"/>
              </a:ext>
            </a:extLst>
          </p:cNvPr>
          <p:cNvSpPr>
            <a:spLocks noGrp="1"/>
          </p:cNvSpPr>
          <p:nvPr>
            <p:ph type="title"/>
          </p:nvPr>
        </p:nvSpPr>
        <p:spPr/>
        <p:txBody>
          <a:bodyPr/>
          <a:lstStyle/>
          <a:p>
            <a:r>
              <a:rPr lang="en-GB" dirty="0"/>
              <a:t>A01 PASSING</a:t>
            </a:r>
          </a:p>
        </p:txBody>
      </p:sp>
      <p:sp>
        <p:nvSpPr>
          <p:cNvPr id="3" name="Content Placeholder 2">
            <a:extLst>
              <a:ext uri="{FF2B5EF4-FFF2-40B4-BE49-F238E27FC236}">
                <a16:creationId xmlns:a16="http://schemas.microsoft.com/office/drawing/2014/main" id="{E206C946-C487-9AD7-7A3F-7B0C3BF9A542}"/>
              </a:ext>
            </a:extLst>
          </p:cNvPr>
          <p:cNvSpPr>
            <a:spLocks noGrp="1"/>
          </p:cNvSpPr>
          <p:nvPr>
            <p:ph idx="1"/>
          </p:nvPr>
        </p:nvSpPr>
        <p:spPr/>
        <p:txBody>
          <a:bodyPr>
            <a:normAutofit lnSpcReduction="10000"/>
          </a:bodyPr>
          <a:lstStyle/>
          <a:p>
            <a:r>
              <a:rPr lang="en-GB" b="0" u="none" strike="noStrike" dirty="0">
                <a:effectLst/>
                <a:latin typeface="Helvetica" pitchFamily="2" charset="0"/>
              </a:rPr>
              <a:t>Clare, who passes as white, can access certain privileged areas because of the lightness of her dark skin. She can enter certain shops, that she wouldn’t be allowed to go in if she wasn’t passing. </a:t>
            </a:r>
            <a:r>
              <a:rPr lang="en-GB" dirty="0">
                <a:latin typeface="Helvetica" pitchFamily="2" charset="0"/>
              </a:rPr>
              <a:t>S</a:t>
            </a:r>
            <a:r>
              <a:rPr lang="en-GB" b="0" u="none" strike="noStrike" dirty="0">
                <a:effectLst/>
                <a:latin typeface="Helvetica" pitchFamily="2" charset="0"/>
              </a:rPr>
              <a:t>he also sees Irene in the ‘white only’ Drayton. This shows how unstable her sense of identity is. </a:t>
            </a:r>
          </a:p>
          <a:p>
            <a:r>
              <a:rPr lang="en-GB" b="0" u="none" strike="noStrike" dirty="0">
                <a:effectLst/>
                <a:latin typeface="Helvetica" pitchFamily="2" charset="0"/>
              </a:rPr>
              <a:t>Irene’s home is supposed to be her safe space where she feels in control. But as Clare starts showing up more, her home becomes tense. This shows how easily a sense of place can be disrupted.</a:t>
            </a:r>
          </a:p>
          <a:p>
            <a:r>
              <a:rPr lang="en-GB" b="0" u="none" strike="noStrike" dirty="0">
                <a:effectLst/>
                <a:latin typeface="Helvetica" pitchFamily="2" charset="0"/>
              </a:rPr>
              <a:t>Larsen uses different places in the novel to symbolise bigger ideas. For instance, the contrast between Harlem and the wealthier white neighbourhoods highlights the racial and social tensions that the characters deal with. Harlem encourages black culture and community, whereas the white spaces that Clare is seen, creates a loss of identity. This contrast of location highlights novel’s themes around race, identity, and social pressures to fit in.</a:t>
            </a:r>
            <a:endParaRPr lang="en-GB" dirty="0">
              <a:highlight>
                <a:srgbClr val="000000"/>
              </a:highlight>
              <a:latin typeface="Helvetica" pitchFamily="2" charset="0"/>
            </a:endParaRPr>
          </a:p>
        </p:txBody>
      </p:sp>
    </p:spTree>
    <p:extLst>
      <p:ext uri="{BB962C8B-B14F-4D97-AF65-F5344CB8AC3E}">
        <p14:creationId xmlns:p14="http://schemas.microsoft.com/office/powerpoint/2010/main" val="801875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2BE6D-710D-587F-6C2F-AB81F39E1C21}"/>
              </a:ext>
            </a:extLst>
          </p:cNvPr>
          <p:cNvSpPr>
            <a:spLocks noGrp="1"/>
          </p:cNvSpPr>
          <p:nvPr>
            <p:ph type="title"/>
          </p:nvPr>
        </p:nvSpPr>
        <p:spPr/>
        <p:txBody>
          <a:bodyPr/>
          <a:lstStyle/>
          <a:p>
            <a:r>
              <a:rPr lang="en-GB" dirty="0"/>
              <a:t>AO2 PASSING</a:t>
            </a:r>
          </a:p>
        </p:txBody>
      </p:sp>
      <p:sp>
        <p:nvSpPr>
          <p:cNvPr id="3" name="Content Placeholder 2">
            <a:extLst>
              <a:ext uri="{FF2B5EF4-FFF2-40B4-BE49-F238E27FC236}">
                <a16:creationId xmlns:a16="http://schemas.microsoft.com/office/drawing/2014/main" id="{2ED48A54-B752-1399-94EA-B668D7973670}"/>
              </a:ext>
            </a:extLst>
          </p:cNvPr>
          <p:cNvSpPr>
            <a:spLocks noGrp="1"/>
          </p:cNvSpPr>
          <p:nvPr>
            <p:ph idx="1"/>
          </p:nvPr>
        </p:nvSpPr>
        <p:spPr/>
        <p:txBody>
          <a:bodyPr>
            <a:normAutofit/>
          </a:bodyPr>
          <a:lstStyle/>
          <a:p>
            <a:r>
              <a:rPr lang="en-GB" b="0" u="none" strike="noStrike" dirty="0">
                <a:effectLst/>
                <a:latin typeface="Helvetica" pitchFamily="2" charset="0"/>
              </a:rPr>
              <a:t>Harlem represents a safe space for Irene, where she can fully embrace her identity as a woman of colour. This sense of belonging contrasts with other scenes in the novel, such as the Drayton Hotel. In both spaces characters need to be extremely careful when passing.</a:t>
            </a:r>
          </a:p>
          <a:p>
            <a:r>
              <a:rPr lang="en-GB" b="0" u="none" strike="noStrike" dirty="0">
                <a:effectLst/>
                <a:latin typeface="Helvetica" pitchFamily="2" charset="0"/>
              </a:rPr>
              <a:t>The characters of Irene and Clare are completely juxtaposed, Clare's luxurious apartment in Chicago is filled with expensive furniture, showing off her wealth however, it also feels cold and isolating. This shows Clare’s abandonment from her true self. On the other hand, Irene’s home in Harlem is warm and filled with reminders of her family and culture, it represents her strong connection to her identity.</a:t>
            </a:r>
          </a:p>
        </p:txBody>
      </p:sp>
    </p:spTree>
    <p:extLst>
      <p:ext uri="{BB962C8B-B14F-4D97-AF65-F5344CB8AC3E}">
        <p14:creationId xmlns:p14="http://schemas.microsoft.com/office/powerpoint/2010/main" val="2166495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98DE4-F11F-021A-2F28-598F7FBBC469}"/>
              </a:ext>
            </a:extLst>
          </p:cNvPr>
          <p:cNvSpPr>
            <a:spLocks noGrp="1"/>
          </p:cNvSpPr>
          <p:nvPr>
            <p:ph type="title"/>
          </p:nvPr>
        </p:nvSpPr>
        <p:spPr/>
        <p:txBody>
          <a:bodyPr/>
          <a:lstStyle/>
          <a:p>
            <a:r>
              <a:rPr lang="en-GB" dirty="0"/>
              <a:t>Quotes for Passing</a:t>
            </a:r>
          </a:p>
        </p:txBody>
      </p:sp>
      <p:sp>
        <p:nvSpPr>
          <p:cNvPr id="3" name="Content Placeholder 2">
            <a:extLst>
              <a:ext uri="{FF2B5EF4-FFF2-40B4-BE49-F238E27FC236}">
                <a16:creationId xmlns:a16="http://schemas.microsoft.com/office/drawing/2014/main" id="{C02A2948-6201-043F-B1CF-13D9F3101801}"/>
              </a:ext>
            </a:extLst>
          </p:cNvPr>
          <p:cNvSpPr>
            <a:spLocks noGrp="1"/>
          </p:cNvSpPr>
          <p:nvPr>
            <p:ph idx="1"/>
          </p:nvPr>
        </p:nvSpPr>
        <p:spPr/>
        <p:txBody>
          <a:bodyPr>
            <a:normAutofit lnSpcReduction="10000"/>
          </a:bodyPr>
          <a:lstStyle/>
          <a:p>
            <a:r>
              <a:rPr lang="en-GB" dirty="0">
                <a:latin typeface="Helvetica" pitchFamily="2" charset="0"/>
              </a:rPr>
              <a:t>“It was, she cried silently, enough to suffer as a woman, an individual, on one's own account, without having to suffer for the race as well.”</a:t>
            </a:r>
          </a:p>
          <a:p>
            <a:r>
              <a:rPr lang="en-GB" dirty="0">
                <a:latin typeface="Helvetica" pitchFamily="2" charset="0"/>
              </a:rPr>
              <a:t>“It was strange how, after a little while, she would forget that Clare was not a fellow member of her own race. That she was not, in fact, a white person.”</a:t>
            </a:r>
          </a:p>
          <a:p>
            <a:r>
              <a:rPr lang="en-GB" dirty="0">
                <a:latin typeface="Helvetica" pitchFamily="2" charset="0"/>
              </a:rPr>
              <a:t>“Security. Was it just a word? If not, then was it only by the sacrifice of other things, such as devotion to a person or to a cause, that one could secure it?”</a:t>
            </a:r>
          </a:p>
          <a:p>
            <a:r>
              <a:rPr lang="en-GB" dirty="0">
                <a:latin typeface="Helvetica" pitchFamily="2" charset="0"/>
              </a:rPr>
              <a:t>“In the dark little restaurant where Clare had arranged to meet her, they sat for some time over their tea, talking of unimportant things.”</a:t>
            </a:r>
          </a:p>
          <a:p>
            <a:r>
              <a:rPr lang="en-GB" dirty="0">
                <a:latin typeface="Helvetica" pitchFamily="2" charset="0"/>
              </a:rPr>
              <a:t>“You know, Clare, you’re a little theatrical. But that’s what makes you so attractive.”</a:t>
            </a:r>
          </a:p>
          <a:p>
            <a:r>
              <a:rPr lang="en-GB" dirty="0">
                <a:latin typeface="Helvetica" pitchFamily="2" charset="0"/>
              </a:rPr>
              <a:t>“Her words, her laughter, her looks, even her silences—all were part of the mosaic of Clare.”</a:t>
            </a:r>
          </a:p>
          <a:p>
            <a:endParaRPr lang="en-GB" dirty="0"/>
          </a:p>
        </p:txBody>
      </p:sp>
    </p:spTree>
    <p:extLst>
      <p:ext uri="{BB962C8B-B14F-4D97-AF65-F5344CB8AC3E}">
        <p14:creationId xmlns:p14="http://schemas.microsoft.com/office/powerpoint/2010/main" val="19813649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28FB2-7082-4497-A3E5-72B3E219B582}"/>
              </a:ext>
            </a:extLst>
          </p:cNvPr>
          <p:cNvSpPr>
            <a:spLocks noGrp="1"/>
          </p:cNvSpPr>
          <p:nvPr>
            <p:ph type="title"/>
          </p:nvPr>
        </p:nvSpPr>
        <p:spPr/>
        <p:txBody>
          <a:bodyPr/>
          <a:lstStyle/>
          <a:p>
            <a:r>
              <a:rPr lang="en-GB" dirty="0"/>
              <a:t>AO3 PASSING</a:t>
            </a:r>
          </a:p>
        </p:txBody>
      </p:sp>
      <p:sp>
        <p:nvSpPr>
          <p:cNvPr id="3" name="Content Placeholder 2">
            <a:extLst>
              <a:ext uri="{FF2B5EF4-FFF2-40B4-BE49-F238E27FC236}">
                <a16:creationId xmlns:a16="http://schemas.microsoft.com/office/drawing/2014/main" id="{8AC631DC-E175-66C3-2753-23929B86D4FA}"/>
              </a:ext>
            </a:extLst>
          </p:cNvPr>
          <p:cNvSpPr>
            <a:spLocks noGrp="1"/>
          </p:cNvSpPr>
          <p:nvPr>
            <p:ph idx="1"/>
          </p:nvPr>
        </p:nvSpPr>
        <p:spPr>
          <a:xfrm>
            <a:off x="685799" y="2194560"/>
            <a:ext cx="11046417" cy="4020259"/>
          </a:xfrm>
        </p:spPr>
        <p:txBody>
          <a:bodyPr>
            <a:normAutofit/>
          </a:bodyPr>
          <a:lstStyle/>
          <a:p>
            <a:pPr algn="l"/>
            <a:r>
              <a:rPr lang="en-GB" b="0" i="0" u="none" strike="noStrike" dirty="0">
                <a:effectLst/>
                <a:latin typeface="Helvetica" pitchFamily="2" charset="0"/>
              </a:rPr>
              <a:t>Clare’s ability to move between racial identities highlights the fine line between races. The novella reveals how the locations that the characters live are deeply tied to their identities and the pressures that they face.</a:t>
            </a:r>
          </a:p>
          <a:p>
            <a:pPr algn="l"/>
            <a:r>
              <a:rPr lang="en-GB" b="0" i="0" u="none" strike="noStrike" dirty="0">
                <a:effectLst/>
                <a:latin typeface="Helvetica" pitchFamily="2" charset="0"/>
              </a:rPr>
              <a:t>The way readers understand </a:t>
            </a:r>
            <a:r>
              <a:rPr lang="en-GB" i="0" dirty="0">
                <a:latin typeface="Helvetica" pitchFamily="2" charset="0"/>
              </a:rPr>
              <a:t>p</a:t>
            </a:r>
            <a:r>
              <a:rPr lang="en-GB" b="0" u="none" strike="noStrike" dirty="0">
                <a:effectLst/>
                <a:latin typeface="Helvetica" pitchFamily="2" charset="0"/>
              </a:rPr>
              <a:t>assing</a:t>
            </a:r>
            <a:r>
              <a:rPr lang="en-GB" b="0" i="0" u="none" strike="noStrike" dirty="0">
                <a:effectLst/>
                <a:latin typeface="Helvetica" pitchFamily="2" charset="0"/>
              </a:rPr>
              <a:t> may have changed over time. When the novella was first published, it was read in the context of the </a:t>
            </a:r>
            <a:r>
              <a:rPr lang="en-GB" dirty="0">
                <a:latin typeface="Helvetica" pitchFamily="2" charset="0"/>
              </a:rPr>
              <a:t>H</a:t>
            </a:r>
            <a:r>
              <a:rPr lang="en-GB" b="0" i="0" u="none" strike="noStrike" dirty="0">
                <a:effectLst/>
                <a:latin typeface="Helvetica" pitchFamily="2" charset="0"/>
              </a:rPr>
              <a:t>arlem </a:t>
            </a:r>
            <a:r>
              <a:rPr lang="en-GB" dirty="0">
                <a:latin typeface="Helvetica" pitchFamily="2" charset="0"/>
              </a:rPr>
              <a:t>r</a:t>
            </a:r>
            <a:r>
              <a:rPr lang="en-GB" b="0" i="0" u="none" strike="noStrike" dirty="0">
                <a:effectLst/>
                <a:latin typeface="Helvetica" pitchFamily="2" charset="0"/>
              </a:rPr>
              <a:t>enaissance. This was a time when artists and writers of colour were fighting against racial oppression. Modern readers, however, might interpret the novel differently, focusing more on the psychological aspects of the characters' lives or the challenging themes of race, class, and gender.</a:t>
            </a:r>
          </a:p>
        </p:txBody>
      </p:sp>
    </p:spTree>
    <p:extLst>
      <p:ext uri="{BB962C8B-B14F-4D97-AF65-F5344CB8AC3E}">
        <p14:creationId xmlns:p14="http://schemas.microsoft.com/office/powerpoint/2010/main" val="28117551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C486C-EEE1-FC01-7515-B4F3EB4AE0E2}"/>
              </a:ext>
            </a:extLst>
          </p:cNvPr>
          <p:cNvSpPr>
            <a:spLocks noGrp="1"/>
          </p:cNvSpPr>
          <p:nvPr>
            <p:ph type="title"/>
          </p:nvPr>
        </p:nvSpPr>
        <p:spPr/>
        <p:txBody>
          <a:bodyPr/>
          <a:lstStyle/>
          <a:p>
            <a:r>
              <a:rPr lang="en-US" dirty="0"/>
              <a:t>Context – Location </a:t>
            </a:r>
            <a:br>
              <a:rPr lang="en-US" dirty="0"/>
            </a:br>
            <a:r>
              <a:rPr lang="en-US" dirty="0"/>
              <a:t>passing</a:t>
            </a:r>
          </a:p>
        </p:txBody>
      </p:sp>
      <p:sp>
        <p:nvSpPr>
          <p:cNvPr id="3" name="Content Placeholder 2">
            <a:extLst>
              <a:ext uri="{FF2B5EF4-FFF2-40B4-BE49-F238E27FC236}">
                <a16:creationId xmlns:a16="http://schemas.microsoft.com/office/drawing/2014/main" id="{8B59AE11-F48E-039F-424D-669D53131CB7}"/>
              </a:ext>
            </a:extLst>
          </p:cNvPr>
          <p:cNvSpPr>
            <a:spLocks noGrp="1"/>
          </p:cNvSpPr>
          <p:nvPr>
            <p:ph idx="1"/>
          </p:nvPr>
        </p:nvSpPr>
        <p:spPr/>
        <p:txBody>
          <a:bodyPr>
            <a:normAutofit/>
          </a:bodyPr>
          <a:lstStyle/>
          <a:p>
            <a:r>
              <a:rPr lang="en-US" sz="1800" dirty="0">
                <a:latin typeface="Helvetica" pitchFamily="2" charset="0"/>
              </a:rPr>
              <a:t>Harlem is a place of freedom for African Americans during the Harlem renaissance.  Irene finds a comfort in Harlem as her racial identity is accepted and celebrated.</a:t>
            </a:r>
          </a:p>
          <a:p>
            <a:r>
              <a:rPr lang="en-US" sz="1800" dirty="0">
                <a:latin typeface="Helvetica" pitchFamily="2" charset="0"/>
              </a:rPr>
              <a:t>Chicago is Clare and Irene’s home-town, it represents their shared past and childhood memories. Clare’s departure from Chicago symbolises </a:t>
            </a:r>
            <a:r>
              <a:rPr lang="en-GB" sz="1800" dirty="0">
                <a:latin typeface="Helvetica" pitchFamily="2" charset="0"/>
              </a:rPr>
              <a:t>her</a:t>
            </a:r>
            <a:r>
              <a:rPr lang="en-US" sz="1800" dirty="0">
                <a:latin typeface="Helvetica" pitchFamily="2" charset="0"/>
              </a:rPr>
              <a:t> metaphorical escape from her own identity, however for Irene, Chicago is a place of childhood memories.</a:t>
            </a:r>
          </a:p>
          <a:p>
            <a:r>
              <a:rPr lang="en-US" sz="1800" dirty="0">
                <a:latin typeface="Helvetica" pitchFamily="2" charset="0"/>
              </a:rPr>
              <a:t>Upper Manhattan is the area that Irene lives with her family, it represents their middle-class lifestyle. It portrays Irene’s desires for stability in a controlled environment. </a:t>
            </a:r>
          </a:p>
          <a:p>
            <a:r>
              <a:rPr lang="en-US" sz="1800" dirty="0">
                <a:latin typeface="Helvetica" pitchFamily="2" charset="0"/>
              </a:rPr>
              <a:t>The Drayton Hotel is a place of both freedom and danger for characters who pass. Clare frequently visits places such as the ‘Drayton’ this shows her comfort with </a:t>
            </a:r>
            <a:r>
              <a:rPr lang="en-GB" sz="1800" dirty="0">
                <a:latin typeface="Helvetica" pitchFamily="2" charset="0"/>
              </a:rPr>
              <a:t>crossing</a:t>
            </a:r>
            <a:r>
              <a:rPr lang="en-US" sz="1800" dirty="0">
                <a:latin typeface="Helvetica" pitchFamily="2" charset="0"/>
              </a:rPr>
              <a:t> racial boundaries.</a:t>
            </a:r>
          </a:p>
        </p:txBody>
      </p:sp>
    </p:spTree>
    <p:extLst>
      <p:ext uri="{BB962C8B-B14F-4D97-AF65-F5344CB8AC3E}">
        <p14:creationId xmlns:p14="http://schemas.microsoft.com/office/powerpoint/2010/main" val="21285015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FE3A1-1BB0-384D-91C3-31E70691B81D}"/>
              </a:ext>
            </a:extLst>
          </p:cNvPr>
          <p:cNvSpPr>
            <a:spLocks noGrp="1"/>
          </p:cNvSpPr>
          <p:nvPr>
            <p:ph type="title"/>
          </p:nvPr>
        </p:nvSpPr>
        <p:spPr/>
        <p:txBody>
          <a:bodyPr/>
          <a:lstStyle/>
          <a:p>
            <a:r>
              <a:rPr lang="en-US" dirty="0"/>
              <a:t>Passing Critic quotes </a:t>
            </a:r>
          </a:p>
        </p:txBody>
      </p:sp>
      <p:sp>
        <p:nvSpPr>
          <p:cNvPr id="3" name="Content Placeholder 2">
            <a:extLst>
              <a:ext uri="{FF2B5EF4-FFF2-40B4-BE49-F238E27FC236}">
                <a16:creationId xmlns:a16="http://schemas.microsoft.com/office/drawing/2014/main" id="{83850052-0E90-1B7B-121B-75D714B4564A}"/>
              </a:ext>
            </a:extLst>
          </p:cNvPr>
          <p:cNvSpPr>
            <a:spLocks noGrp="1"/>
          </p:cNvSpPr>
          <p:nvPr>
            <p:ph idx="1"/>
          </p:nvPr>
        </p:nvSpPr>
        <p:spPr>
          <a:xfrm>
            <a:off x="685800" y="2194560"/>
            <a:ext cx="10820400" cy="4024125"/>
          </a:xfrm>
        </p:spPr>
        <p:txBody>
          <a:bodyPr>
            <a:normAutofit fontScale="77500" lnSpcReduction="20000"/>
          </a:bodyPr>
          <a:lstStyle/>
          <a:p>
            <a:r>
              <a:rPr lang="en-GB" b="0" i="0" u="none" strike="noStrike" dirty="0">
                <a:effectLst/>
                <a:highlight>
                  <a:srgbClr val="000000"/>
                </a:highlight>
                <a:latin typeface="hurme_no2-webfont"/>
              </a:rPr>
              <a:t>"although such dream-like ideals materialised on paper they failed to materialise in practise" (Rodrigues)’</a:t>
            </a:r>
          </a:p>
          <a:p>
            <a:r>
              <a:rPr lang="en-GB" b="0" i="0" u="none" strike="noStrike" dirty="0">
                <a:effectLst/>
                <a:highlight>
                  <a:srgbClr val="000000"/>
                </a:highlight>
                <a:latin typeface="hurme_no2-webfont"/>
              </a:rPr>
              <a:t>"regardless of how real or unstable the American dream is</a:t>
            </a:r>
            <a:r>
              <a:rPr lang="en-GB" dirty="0">
                <a:highlight>
                  <a:srgbClr val="000000"/>
                </a:highlight>
                <a:latin typeface="hurme_no2-webfont"/>
              </a:rPr>
              <a:t> </a:t>
            </a:r>
            <a:r>
              <a:rPr lang="en-GB" b="0" i="0" u="none" strike="noStrike" dirty="0">
                <a:effectLst/>
                <a:highlight>
                  <a:srgbClr val="000000"/>
                </a:highlight>
                <a:latin typeface="hurme_no2-webfont"/>
              </a:rPr>
              <a:t>the gap between white people and people of colour must collapse in order to come close to its meriting label." (Rodrigues)</a:t>
            </a:r>
          </a:p>
          <a:p>
            <a:r>
              <a:rPr lang="en-GB" b="0" i="0" u="none" strike="noStrike" dirty="0">
                <a:effectLst/>
                <a:highlight>
                  <a:srgbClr val="000000"/>
                </a:highlight>
                <a:latin typeface="hurme_no2-webfont"/>
              </a:rPr>
              <a:t>the picture I have of the American dream is</a:t>
            </a:r>
            <a:r>
              <a:rPr lang="en-GB" dirty="0">
                <a:highlight>
                  <a:srgbClr val="000000"/>
                </a:highlight>
                <a:latin typeface="hurme_no2-webfont"/>
              </a:rPr>
              <a:t> </a:t>
            </a:r>
            <a:r>
              <a:rPr lang="en-GB" b="0" i="0" u="none" strike="noStrike" dirty="0">
                <a:effectLst/>
                <a:highlight>
                  <a:srgbClr val="000000"/>
                </a:highlight>
                <a:latin typeface="hurme_no2-webfont"/>
              </a:rPr>
              <a:t>one of an illusion" (Gloria Naylor)</a:t>
            </a:r>
          </a:p>
          <a:p>
            <a:r>
              <a:rPr lang="en-GB" b="0" i="0" u="none" strike="noStrike" dirty="0">
                <a:effectLst/>
                <a:highlight>
                  <a:srgbClr val="000000"/>
                </a:highlight>
                <a:latin typeface="hurme_no2-webfont"/>
              </a:rPr>
              <a:t>Essentially, passing is a novel about two women whose choices were opposite and whose fates were strangely intertwined" (Bernstein)</a:t>
            </a:r>
          </a:p>
          <a:p>
            <a:r>
              <a:rPr lang="en-GB" b="0" i="0" u="none" strike="noStrike" dirty="0">
                <a:effectLst/>
                <a:highlight>
                  <a:srgbClr val="000000"/>
                </a:highlight>
                <a:latin typeface="hurme_no2-webfont"/>
              </a:rPr>
              <a:t>Larsen's protagonists assume false identities that ensure social survival</a:t>
            </a:r>
            <a:r>
              <a:rPr lang="en-GB" dirty="0">
                <a:highlight>
                  <a:srgbClr val="000000"/>
                </a:highlight>
                <a:latin typeface="hurme_no2-webfont"/>
              </a:rPr>
              <a:t> </a:t>
            </a:r>
            <a:r>
              <a:rPr lang="en-GB" b="0" i="0" u="none" strike="noStrike" dirty="0">
                <a:effectLst/>
                <a:highlight>
                  <a:srgbClr val="000000"/>
                </a:highlight>
                <a:latin typeface="hurme_no2-webfont"/>
              </a:rPr>
              <a:t>but result in psychological suicide" (Wall)</a:t>
            </a:r>
          </a:p>
          <a:p>
            <a:r>
              <a:rPr lang="en-GB" b="0" i="0" u="none" strike="noStrike" dirty="0">
                <a:effectLst/>
                <a:highlight>
                  <a:srgbClr val="000000"/>
                </a:highlight>
                <a:latin typeface="hurme_no2-webfont"/>
              </a:rPr>
              <a:t>in her whiteness, Clare is not free she has taken on an existence that assures her emotional and spiritual captivity" (Greenridge)</a:t>
            </a:r>
          </a:p>
          <a:p>
            <a:r>
              <a:rPr lang="en-GB" b="0" i="0" u="none" strike="noStrike" dirty="0">
                <a:effectLst/>
                <a:highlight>
                  <a:srgbClr val="000000"/>
                </a:highlight>
                <a:latin typeface="hurme_no2-webfont"/>
              </a:rPr>
              <a:t>"Irene Redfield is deeply invested in her sense of authenticity as a member of the black bourgeoisie" (Askew)</a:t>
            </a:r>
          </a:p>
          <a:p>
            <a:r>
              <a:rPr lang="en-GB" b="0" i="0" u="none" strike="noStrike" dirty="0">
                <a:effectLst/>
                <a:highlight>
                  <a:srgbClr val="000000"/>
                </a:highlight>
                <a:latin typeface="hurme_no2-webfont"/>
              </a:rPr>
              <a:t>Even after returning back across the colour line into the Black community Clare Kendry finds no peace, rest, loyalty" (Little) ​</a:t>
            </a:r>
          </a:p>
          <a:p>
            <a:r>
              <a:rPr lang="en-GB" b="0" i="0" u="none" strike="noStrike" dirty="0">
                <a:effectLst/>
                <a:highlight>
                  <a:srgbClr val="000000"/>
                </a:highlight>
                <a:latin typeface="hurme_no2-webfont"/>
              </a:rPr>
              <a:t>both possess a sense of pedigree that makes them feel superior to the main characters" (Charles Lewis about Irene and Nick)</a:t>
            </a:r>
            <a:endParaRPr lang="en-US" dirty="0">
              <a:highlight>
                <a:srgbClr val="000000"/>
              </a:highlight>
            </a:endParaRPr>
          </a:p>
        </p:txBody>
      </p:sp>
    </p:spTree>
    <p:extLst>
      <p:ext uri="{BB962C8B-B14F-4D97-AF65-F5344CB8AC3E}">
        <p14:creationId xmlns:p14="http://schemas.microsoft.com/office/powerpoint/2010/main" val="907144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CF611-1411-A3C0-EFC6-C338B3C509AB}"/>
              </a:ext>
            </a:extLst>
          </p:cNvPr>
          <p:cNvSpPr>
            <a:spLocks noGrp="1"/>
          </p:cNvSpPr>
          <p:nvPr>
            <p:ph type="title"/>
          </p:nvPr>
        </p:nvSpPr>
        <p:spPr/>
        <p:txBody>
          <a:bodyPr/>
          <a:lstStyle/>
          <a:p>
            <a:r>
              <a:rPr lang="en-GB" dirty="0"/>
              <a:t>meanings</a:t>
            </a:r>
          </a:p>
        </p:txBody>
      </p:sp>
      <p:sp>
        <p:nvSpPr>
          <p:cNvPr id="3" name="Content Placeholder 2">
            <a:extLst>
              <a:ext uri="{FF2B5EF4-FFF2-40B4-BE49-F238E27FC236}">
                <a16:creationId xmlns:a16="http://schemas.microsoft.com/office/drawing/2014/main" id="{4D827D8A-3D98-4639-D253-64546B2333E5}"/>
              </a:ext>
            </a:extLst>
          </p:cNvPr>
          <p:cNvSpPr>
            <a:spLocks noGrp="1"/>
          </p:cNvSpPr>
          <p:nvPr>
            <p:ph idx="1"/>
          </p:nvPr>
        </p:nvSpPr>
        <p:spPr/>
        <p:txBody>
          <a:bodyPr/>
          <a:lstStyle/>
          <a:p>
            <a:pPr algn="l">
              <a:buFont typeface="Arial" panose="020B0604020202020204" pitchFamily="34" charset="0"/>
              <a:buChar char="•"/>
            </a:pPr>
            <a:r>
              <a:rPr lang="en-GB" b="0" i="0" u="none" strike="noStrike" dirty="0">
                <a:effectLst/>
                <a:latin typeface="Open Sans" panose="020B0606030504020204" pitchFamily="34" charset="0"/>
              </a:rPr>
              <a:t>AO1: Articulate informed, personal and creative responses to literary texts, using associated concepts and terminology, and coherent, accurate written expression.</a:t>
            </a:r>
          </a:p>
          <a:p>
            <a:pPr algn="l">
              <a:buFont typeface="Arial" panose="020B0604020202020204" pitchFamily="34" charset="0"/>
              <a:buChar char="•"/>
            </a:pPr>
            <a:r>
              <a:rPr lang="en-GB" b="0" i="0" u="none" strike="noStrike" dirty="0">
                <a:effectLst/>
                <a:latin typeface="Open Sans" panose="020B0606030504020204" pitchFamily="34" charset="0"/>
              </a:rPr>
              <a:t>AO2: Analyse ways in which meanings are shaped in literary texts.</a:t>
            </a:r>
          </a:p>
          <a:p>
            <a:pPr algn="l">
              <a:buFont typeface="Arial" panose="020B0604020202020204" pitchFamily="34" charset="0"/>
              <a:buChar char="•"/>
            </a:pPr>
            <a:r>
              <a:rPr lang="en-GB" b="0" i="0" u="none" strike="noStrike" dirty="0">
                <a:effectLst/>
                <a:latin typeface="Open Sans" panose="020B0606030504020204" pitchFamily="34" charset="0"/>
              </a:rPr>
              <a:t>AO3: Demonstrate understanding of the significance and influence of the contexts in which literary texts are written and received.</a:t>
            </a:r>
          </a:p>
          <a:p>
            <a:pPr algn="l">
              <a:buFont typeface="Arial" panose="020B0604020202020204" pitchFamily="34" charset="0"/>
              <a:buChar char="•"/>
            </a:pPr>
            <a:r>
              <a:rPr lang="en-GB" b="0" i="0" u="none" strike="noStrike" dirty="0">
                <a:effectLst/>
                <a:latin typeface="Open Sans" panose="020B0606030504020204" pitchFamily="34" charset="0"/>
              </a:rPr>
              <a:t>AO4: Explore connections across literary texts.</a:t>
            </a:r>
          </a:p>
          <a:p>
            <a:pPr algn="l">
              <a:buFont typeface="Arial" panose="020B0604020202020204" pitchFamily="34" charset="0"/>
              <a:buChar char="•"/>
            </a:pPr>
            <a:r>
              <a:rPr lang="en-GB" b="0" i="0" u="none" strike="noStrike" dirty="0">
                <a:effectLst/>
                <a:latin typeface="Open Sans" panose="020B0606030504020204" pitchFamily="34" charset="0"/>
              </a:rPr>
              <a:t>AO5: Explore literary texts informed by different interpretations.</a:t>
            </a:r>
          </a:p>
          <a:p>
            <a:pPr marL="0" indent="0">
              <a:buNone/>
            </a:pPr>
            <a:endParaRPr lang="en-GB" dirty="0"/>
          </a:p>
        </p:txBody>
      </p:sp>
    </p:spTree>
    <p:extLst>
      <p:ext uri="{BB962C8B-B14F-4D97-AF65-F5344CB8AC3E}">
        <p14:creationId xmlns:p14="http://schemas.microsoft.com/office/powerpoint/2010/main" val="4100144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83A13-3751-87D5-4CCF-9068A3DB437C}"/>
              </a:ext>
            </a:extLst>
          </p:cNvPr>
          <p:cNvSpPr>
            <a:spLocks noGrp="1"/>
          </p:cNvSpPr>
          <p:nvPr>
            <p:ph type="title"/>
          </p:nvPr>
        </p:nvSpPr>
        <p:spPr>
          <a:xfrm>
            <a:off x="2712720" y="353470"/>
            <a:ext cx="8610600" cy="1293028"/>
          </a:xfrm>
        </p:spPr>
        <p:txBody>
          <a:bodyPr>
            <a:normAutofit/>
          </a:bodyPr>
          <a:lstStyle/>
          <a:p>
            <a:r>
              <a:rPr lang="en-GB" dirty="0">
                <a:effectLst/>
                <a:latin typeface="Helvetica Neue" panose="02000503000000020004" pitchFamily="2" charset="0"/>
              </a:rPr>
              <a:t>Context – Location</a:t>
            </a:r>
            <a:br>
              <a:rPr lang="en-GB" dirty="0">
                <a:effectLst/>
                <a:latin typeface="Helvetica Neue" panose="02000503000000020004" pitchFamily="2" charset="0"/>
              </a:rPr>
            </a:br>
            <a:r>
              <a:rPr lang="en-GB" dirty="0">
                <a:effectLst/>
                <a:latin typeface="Helvetica Neue" panose="02000503000000020004" pitchFamily="2" charset="0"/>
              </a:rPr>
              <a:t>THE GREAT Gatsby</a:t>
            </a:r>
            <a:endParaRPr lang="en-US" dirty="0"/>
          </a:p>
        </p:txBody>
      </p:sp>
      <p:sp>
        <p:nvSpPr>
          <p:cNvPr id="3" name="Content Placeholder 2">
            <a:extLst>
              <a:ext uri="{FF2B5EF4-FFF2-40B4-BE49-F238E27FC236}">
                <a16:creationId xmlns:a16="http://schemas.microsoft.com/office/drawing/2014/main" id="{E16DAC37-56D1-5F44-E912-E9F88ADD0FEE}"/>
              </a:ext>
            </a:extLst>
          </p:cNvPr>
          <p:cNvSpPr>
            <a:spLocks noGrp="1"/>
          </p:cNvSpPr>
          <p:nvPr>
            <p:ph idx="1"/>
          </p:nvPr>
        </p:nvSpPr>
        <p:spPr>
          <a:xfrm>
            <a:off x="685800" y="2212380"/>
            <a:ext cx="10820400" cy="4538166"/>
          </a:xfrm>
          <a:solidFill>
            <a:schemeClr val="bg1"/>
          </a:solidFill>
        </p:spPr>
        <p:txBody>
          <a:bodyPr/>
          <a:lstStyle/>
          <a:p>
            <a:pPr marL="0" indent="0">
              <a:buNone/>
            </a:pPr>
            <a:r>
              <a:rPr lang="en-US" dirty="0">
                <a:latin typeface="Helvetica" pitchFamily="2" charset="0"/>
              </a:rPr>
              <a:t>In The Great Gatsby, there are references to sense of place in terms of location as:</a:t>
            </a:r>
          </a:p>
          <a:p>
            <a:r>
              <a:rPr lang="en-US" dirty="0">
                <a:latin typeface="Helvetica" pitchFamily="2" charset="0"/>
              </a:rPr>
              <a:t>East Egg symbolises old money and inherited status. </a:t>
            </a:r>
            <a:r>
              <a:rPr lang="en-GB" b="0" i="0" dirty="0">
                <a:effectLst/>
                <a:latin typeface="Helvetica" pitchFamily="2" charset="0"/>
              </a:rPr>
              <a:t>It represents the wealthier, more elite part of Long Island, where characters such as Tom and Daisy Buchanan live. </a:t>
            </a:r>
            <a:endParaRPr lang="en-GB" b="0" i="0" u="none" strike="noStrike" dirty="0">
              <a:effectLst/>
              <a:latin typeface="Helvetica" pitchFamily="2" charset="0"/>
            </a:endParaRPr>
          </a:p>
          <a:p>
            <a:r>
              <a:rPr lang="en-GB" dirty="0">
                <a:latin typeface="Helvetica" pitchFamily="2" charset="0"/>
              </a:rPr>
              <a:t>West Egg </a:t>
            </a:r>
            <a:r>
              <a:rPr lang="en-GB" b="0" i="0" u="none" strike="noStrike" dirty="0">
                <a:effectLst/>
                <a:latin typeface="Helvetica" pitchFamily="2" charset="0"/>
              </a:rPr>
              <a:t>represents the pursuit of the American Dream, highlighting the era’s excessive materialism. This is where characters such as Gatsby and Nick live.</a:t>
            </a:r>
          </a:p>
          <a:p>
            <a:r>
              <a:rPr lang="en-GB" dirty="0">
                <a:latin typeface="Helvetica" pitchFamily="2" charset="0"/>
              </a:rPr>
              <a:t>The Valley of Ashes </a:t>
            </a:r>
            <a:r>
              <a:rPr lang="en-GB" b="0" i="0" u="none" strike="noStrike" dirty="0">
                <a:effectLst/>
                <a:latin typeface="Helvetica" pitchFamily="2" charset="0"/>
              </a:rPr>
              <a:t>represents the decay, poverty, and moral corruption hidden beneath the glamorous surface of society. It’s a desolate, industrial wasteland between the </a:t>
            </a:r>
            <a:r>
              <a:rPr lang="en-GB" dirty="0">
                <a:latin typeface="Helvetica" pitchFamily="2" charset="0"/>
              </a:rPr>
              <a:t>two </a:t>
            </a:r>
            <a:r>
              <a:rPr lang="en-GB" b="0" i="0" u="none" strike="noStrike" dirty="0">
                <a:effectLst/>
                <a:latin typeface="Helvetica" pitchFamily="2" charset="0"/>
              </a:rPr>
              <a:t>wealthy neighbourhoods.</a:t>
            </a:r>
            <a:endParaRPr lang="en-US" dirty="0">
              <a:latin typeface="+mj-lt"/>
            </a:endParaRPr>
          </a:p>
        </p:txBody>
      </p:sp>
    </p:spTree>
    <p:extLst>
      <p:ext uri="{BB962C8B-B14F-4D97-AF65-F5344CB8AC3E}">
        <p14:creationId xmlns:p14="http://schemas.microsoft.com/office/powerpoint/2010/main" val="2554955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0F250-FCC6-B569-1E81-A8518A3CA8CD}"/>
              </a:ext>
            </a:extLst>
          </p:cNvPr>
          <p:cNvSpPr>
            <a:spLocks noGrp="1"/>
          </p:cNvSpPr>
          <p:nvPr>
            <p:ph type="title"/>
          </p:nvPr>
        </p:nvSpPr>
        <p:spPr/>
        <p:txBody>
          <a:bodyPr/>
          <a:lstStyle/>
          <a:p>
            <a:r>
              <a:rPr lang="en-US" dirty="0"/>
              <a:t>A01 THE GREAT GATSBY</a:t>
            </a:r>
          </a:p>
        </p:txBody>
      </p:sp>
      <p:sp>
        <p:nvSpPr>
          <p:cNvPr id="3" name="Content Placeholder 2">
            <a:extLst>
              <a:ext uri="{FF2B5EF4-FFF2-40B4-BE49-F238E27FC236}">
                <a16:creationId xmlns:a16="http://schemas.microsoft.com/office/drawing/2014/main" id="{DF5F5DE4-EB69-48D9-D362-2D73DD4DCB0E}"/>
              </a:ext>
            </a:extLst>
          </p:cNvPr>
          <p:cNvSpPr>
            <a:spLocks noGrp="1"/>
          </p:cNvSpPr>
          <p:nvPr>
            <p:ph idx="1"/>
          </p:nvPr>
        </p:nvSpPr>
        <p:spPr/>
        <p:txBody>
          <a:bodyPr>
            <a:normAutofit/>
          </a:bodyPr>
          <a:lstStyle/>
          <a:p>
            <a:r>
              <a:rPr lang="en-GB" b="1" dirty="0">
                <a:latin typeface="Helvetica" pitchFamily="2" charset="0"/>
              </a:rPr>
              <a:t>The American dream and corruption</a:t>
            </a:r>
            <a:r>
              <a:rPr lang="en-GB" dirty="0">
                <a:latin typeface="Helvetica" pitchFamily="2" charset="0"/>
              </a:rPr>
              <a:t>: The Great Gatsby explores the disillusionment with the American Dream. Gatsby's rise from poverty to wealth is symbolic of this dream, but the novella shows how materialism and the pursuit of wealth that can lead to moral decay.</a:t>
            </a:r>
          </a:p>
          <a:p>
            <a:r>
              <a:rPr lang="en-GB" b="1" dirty="0">
                <a:latin typeface="Helvetica" pitchFamily="2" charset="0"/>
              </a:rPr>
              <a:t>Symbolism of the ‘green light’</a:t>
            </a:r>
            <a:r>
              <a:rPr lang="en-GB" dirty="0">
                <a:latin typeface="Helvetica" pitchFamily="2" charset="0"/>
              </a:rPr>
              <a:t>: The ‘green light’ at the end of Daisy Buchanan's dock symbolises Gatsby's unattainable dreams. It represents Gatsby's hope for a future with Daisy and the pursuit of an idealised past, which is, ultimately, completely unattainable.</a:t>
            </a:r>
          </a:p>
          <a:p>
            <a:r>
              <a:rPr lang="en-GB" b="1" dirty="0">
                <a:latin typeface="Helvetica" pitchFamily="2" charset="0"/>
              </a:rPr>
              <a:t>Morals</a:t>
            </a:r>
            <a:r>
              <a:rPr lang="en-GB" dirty="0">
                <a:latin typeface="Helvetica" pitchFamily="2" charset="0"/>
              </a:rPr>
              <a:t>: Characters like Tom and Daisy Buchanan represent the carelessness that is portrayed as common among the wealthy, whilst Gatsby’s implied illegal sale of alcohol during prohibition highlights the lengths to which individuals would go to achieve their desires.</a:t>
            </a:r>
            <a:endParaRPr lang="en-US" dirty="0">
              <a:latin typeface="Helvetica" pitchFamily="2" charset="0"/>
            </a:endParaRPr>
          </a:p>
        </p:txBody>
      </p:sp>
    </p:spTree>
    <p:extLst>
      <p:ext uri="{BB962C8B-B14F-4D97-AF65-F5344CB8AC3E}">
        <p14:creationId xmlns:p14="http://schemas.microsoft.com/office/powerpoint/2010/main" val="1193422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5141D-546D-D20C-E180-26A982AA7D01}"/>
              </a:ext>
            </a:extLst>
          </p:cNvPr>
          <p:cNvSpPr>
            <a:spLocks noGrp="1"/>
          </p:cNvSpPr>
          <p:nvPr>
            <p:ph type="title"/>
          </p:nvPr>
        </p:nvSpPr>
        <p:spPr/>
        <p:txBody>
          <a:bodyPr/>
          <a:lstStyle/>
          <a:p>
            <a:r>
              <a:rPr lang="en-US" dirty="0"/>
              <a:t>A02  THE GREAT GATSBY</a:t>
            </a:r>
          </a:p>
        </p:txBody>
      </p:sp>
      <p:sp>
        <p:nvSpPr>
          <p:cNvPr id="3" name="Content Placeholder 2">
            <a:extLst>
              <a:ext uri="{FF2B5EF4-FFF2-40B4-BE49-F238E27FC236}">
                <a16:creationId xmlns:a16="http://schemas.microsoft.com/office/drawing/2014/main" id="{918CD074-C900-75D8-8A89-03384886E267}"/>
              </a:ext>
            </a:extLst>
          </p:cNvPr>
          <p:cNvSpPr>
            <a:spLocks noGrp="1"/>
          </p:cNvSpPr>
          <p:nvPr>
            <p:ph idx="1"/>
          </p:nvPr>
        </p:nvSpPr>
        <p:spPr>
          <a:xfrm>
            <a:off x="685800" y="2926080"/>
            <a:ext cx="10820400" cy="4024125"/>
          </a:xfrm>
        </p:spPr>
        <p:txBody>
          <a:bodyPr>
            <a:normAutofit/>
          </a:bodyPr>
          <a:lstStyle/>
          <a:p>
            <a:r>
              <a:rPr lang="en-GB" b="1" dirty="0">
                <a:latin typeface="Helvetica" pitchFamily="2" charset="0"/>
              </a:rPr>
              <a:t>Symbolism</a:t>
            </a:r>
            <a:r>
              <a:rPr lang="en-GB" dirty="0">
                <a:latin typeface="Helvetica" pitchFamily="2" charset="0"/>
              </a:rPr>
              <a:t>: Fitzgerald uses recurring symbols, such as the ‘green light’, ‘the eyes of Dr T.J. Eckleburg’, and the ‘Valley of Ashes’, to represent deeper meanings in the novella such as Gatsby's strong love for Daisy, the eyes of god watching and the working class of America. These landmarks are placed throughout the narrative, to shape  the reader’s understanding of themes like the unattainability of the American Dream and the moral decay of society.</a:t>
            </a:r>
          </a:p>
          <a:p>
            <a:pPr marL="0" indent="0">
              <a:buNone/>
            </a:pPr>
            <a:endParaRPr lang="en-US" dirty="0"/>
          </a:p>
        </p:txBody>
      </p:sp>
    </p:spTree>
    <p:extLst>
      <p:ext uri="{BB962C8B-B14F-4D97-AF65-F5344CB8AC3E}">
        <p14:creationId xmlns:p14="http://schemas.microsoft.com/office/powerpoint/2010/main" val="2206996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27FE6-8208-C295-B66B-DA89EFA9331E}"/>
              </a:ext>
            </a:extLst>
          </p:cNvPr>
          <p:cNvSpPr>
            <a:spLocks noGrp="1"/>
          </p:cNvSpPr>
          <p:nvPr>
            <p:ph type="title"/>
          </p:nvPr>
        </p:nvSpPr>
        <p:spPr/>
        <p:txBody>
          <a:bodyPr/>
          <a:lstStyle/>
          <a:p>
            <a:r>
              <a:rPr lang="en-US" dirty="0"/>
              <a:t>AO2 THE GREAT GATSBY</a:t>
            </a:r>
          </a:p>
        </p:txBody>
      </p:sp>
      <p:sp>
        <p:nvSpPr>
          <p:cNvPr id="3" name="Content Placeholder 2">
            <a:extLst>
              <a:ext uri="{FF2B5EF4-FFF2-40B4-BE49-F238E27FC236}">
                <a16:creationId xmlns:a16="http://schemas.microsoft.com/office/drawing/2014/main" id="{65BBB78C-0978-13C7-EF71-8DE627FF59A4}"/>
              </a:ext>
            </a:extLst>
          </p:cNvPr>
          <p:cNvSpPr>
            <a:spLocks noGrp="1"/>
          </p:cNvSpPr>
          <p:nvPr>
            <p:ph idx="1"/>
          </p:nvPr>
        </p:nvSpPr>
        <p:spPr/>
        <p:txBody>
          <a:bodyPr>
            <a:normAutofit fontScale="92500" lnSpcReduction="10000"/>
          </a:bodyPr>
          <a:lstStyle/>
          <a:p>
            <a:r>
              <a:rPr lang="en-GB" b="1" i="0" u="none" strike="noStrike" dirty="0">
                <a:effectLst/>
                <a:latin typeface="Helvetica" pitchFamily="2" charset="0"/>
              </a:rPr>
              <a:t>Cultural context: modernism and disillusionment</a:t>
            </a:r>
          </a:p>
          <a:p>
            <a:r>
              <a:rPr lang="en-GB" b="1" dirty="0">
                <a:latin typeface="Helvetica" pitchFamily="2" charset="0"/>
              </a:rPr>
              <a:t>Modernism: </a:t>
            </a:r>
            <a:r>
              <a:rPr lang="en-GB" b="0" i="0" u="none" strike="noStrike" dirty="0">
                <a:effectLst/>
                <a:latin typeface="Helvetica" pitchFamily="2" charset="0"/>
              </a:rPr>
              <a:t>Literary modernism allowed writers to express themselves in more experimental ways than in the past, that occurred in the late 19</a:t>
            </a:r>
            <a:r>
              <a:rPr lang="en-GB" b="0" i="0" u="none" strike="noStrike" baseline="30000" dirty="0">
                <a:effectLst/>
                <a:latin typeface="Helvetica" pitchFamily="2" charset="0"/>
              </a:rPr>
              <a:t>th</a:t>
            </a:r>
            <a:r>
              <a:rPr lang="en-GB" b="0" i="0" u="none" strike="noStrike" dirty="0">
                <a:effectLst/>
                <a:latin typeface="Helvetica" pitchFamily="2" charset="0"/>
              </a:rPr>
              <a:t> century</a:t>
            </a:r>
            <a:r>
              <a:rPr lang="en-GB" dirty="0">
                <a:latin typeface="Helvetica" pitchFamily="2" charset="0"/>
              </a:rPr>
              <a:t>/ </a:t>
            </a:r>
            <a:r>
              <a:rPr lang="en-GB" b="0" i="0" u="none" strike="noStrike" dirty="0">
                <a:effectLst/>
                <a:latin typeface="Helvetica" pitchFamily="2" charset="0"/>
              </a:rPr>
              <a:t> early 20</a:t>
            </a:r>
            <a:r>
              <a:rPr lang="en-GB" b="0" i="0" u="none" strike="noStrike" baseline="30000" dirty="0">
                <a:effectLst/>
                <a:latin typeface="Helvetica" pitchFamily="2" charset="0"/>
              </a:rPr>
              <a:t>th</a:t>
            </a:r>
            <a:r>
              <a:rPr lang="en-GB" b="0" i="0" u="none" strike="noStrike" dirty="0">
                <a:effectLst/>
                <a:latin typeface="Helvetica" pitchFamily="2" charset="0"/>
              </a:rPr>
              <a:t> century (just after ww1).</a:t>
            </a:r>
          </a:p>
          <a:p>
            <a:r>
              <a:rPr lang="en-GB" b="1" i="0" u="none" strike="noStrike" dirty="0">
                <a:effectLst/>
                <a:latin typeface="Helvetica" pitchFamily="2" charset="0"/>
              </a:rPr>
              <a:t>Disillusionment: </a:t>
            </a:r>
            <a:r>
              <a:rPr lang="en-GB" b="0" i="0" u="none" strike="noStrike" dirty="0">
                <a:effectLst/>
                <a:latin typeface="Helvetica" pitchFamily="2" charset="0"/>
              </a:rPr>
              <a:t>when one holds an idealistic belief or expectation of something and experiences disappointment when they discover that it is not as good as they believed it to be.</a:t>
            </a:r>
          </a:p>
          <a:p>
            <a:r>
              <a:rPr lang="en-GB" b="1" dirty="0">
                <a:latin typeface="Helvetica" pitchFamily="2" charset="0"/>
              </a:rPr>
              <a:t>Modernist Literature: </a:t>
            </a:r>
            <a:r>
              <a:rPr lang="en-GB" dirty="0">
                <a:latin typeface="Helvetica" pitchFamily="2" charset="0"/>
              </a:rPr>
              <a:t>The Great Gatsby uses modernist techniques such as biased narration (through Nick) and a focus on the inner lives of characters. The novel's narrative structure, symbolism, and use of imagery are all reflective of modernist techniques.</a:t>
            </a:r>
          </a:p>
          <a:p>
            <a:r>
              <a:rPr lang="en-GB" b="1" dirty="0">
                <a:latin typeface="Helvetica" pitchFamily="2" charset="0"/>
              </a:rPr>
              <a:t>Disillusionment:</a:t>
            </a:r>
            <a:r>
              <a:rPr lang="en-GB" dirty="0">
                <a:latin typeface="Helvetica" pitchFamily="2" charset="0"/>
              </a:rPr>
              <a:t> The novel captures the sense of disillusionment that many felt after WW1. The hope of the American Dream is contrasted with the hollowness of the characters. Gatsby’s death represents the pointlessness of chasing an ideal that can never be attained.</a:t>
            </a:r>
            <a:endParaRPr lang="en-US" dirty="0">
              <a:latin typeface="Helvetica" pitchFamily="2" charset="0"/>
            </a:endParaRPr>
          </a:p>
        </p:txBody>
      </p:sp>
    </p:spTree>
    <p:extLst>
      <p:ext uri="{BB962C8B-B14F-4D97-AF65-F5344CB8AC3E}">
        <p14:creationId xmlns:p14="http://schemas.microsoft.com/office/powerpoint/2010/main" val="1202880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FE4C4-0A75-EB55-391B-996BE27F19B5}"/>
              </a:ext>
            </a:extLst>
          </p:cNvPr>
          <p:cNvSpPr>
            <a:spLocks noGrp="1"/>
          </p:cNvSpPr>
          <p:nvPr>
            <p:ph type="title"/>
          </p:nvPr>
        </p:nvSpPr>
        <p:spPr/>
        <p:txBody>
          <a:bodyPr/>
          <a:lstStyle/>
          <a:p>
            <a:r>
              <a:rPr lang="en-GB" dirty="0"/>
              <a:t>Quotes – THE GREAT GATSBY</a:t>
            </a:r>
          </a:p>
        </p:txBody>
      </p:sp>
      <p:sp>
        <p:nvSpPr>
          <p:cNvPr id="3" name="Content Placeholder 2">
            <a:extLst>
              <a:ext uri="{FF2B5EF4-FFF2-40B4-BE49-F238E27FC236}">
                <a16:creationId xmlns:a16="http://schemas.microsoft.com/office/drawing/2014/main" id="{374B3D52-0AE0-6A58-3A06-841A9CC610F0}"/>
              </a:ext>
            </a:extLst>
          </p:cNvPr>
          <p:cNvSpPr>
            <a:spLocks noGrp="1"/>
          </p:cNvSpPr>
          <p:nvPr>
            <p:ph idx="1"/>
          </p:nvPr>
        </p:nvSpPr>
        <p:spPr/>
        <p:txBody>
          <a:bodyPr>
            <a:noAutofit/>
          </a:bodyPr>
          <a:lstStyle/>
          <a:p>
            <a:pPr>
              <a:buFontTx/>
              <a:buChar char="-"/>
            </a:pPr>
            <a:r>
              <a:rPr lang="en-GB" sz="1100" b="0" i="0" u="none" strike="noStrike" dirty="0">
                <a:effectLst/>
                <a:latin typeface="Helvetica" pitchFamily="2" charset="0"/>
              </a:rPr>
              <a:t>"I lived at West Egg, the, well, the less fashionable of the two, though this is a most superficial tag to express the bizarre and not a little sinister contrast between them”- nick</a:t>
            </a:r>
          </a:p>
          <a:p>
            <a:pPr>
              <a:buFontTx/>
              <a:buChar char="-"/>
            </a:pPr>
            <a:r>
              <a:rPr lang="en-GB" sz="1100" b="0" i="0" u="none" strike="noStrike" dirty="0">
                <a:effectLst/>
                <a:latin typeface="Helvetica" pitchFamily="2" charset="0"/>
              </a:rPr>
              <a:t>"Two shining arrogant eyes had established dominance over his face and have him the appearance of always leaning aggressively forward. Not even the effeminate swank of his riding clothes could hide the enormous power of that body - he seemed to fill those glistening boots until he strained the top lacing, and you could see a great pack of muscle shifting when his shoulder moved under his thin coat. It was a body capable of enormous leverage - a cruel body.” – nicks description of Tom</a:t>
            </a:r>
          </a:p>
          <a:p>
            <a:pPr>
              <a:buFontTx/>
              <a:buChar char="-"/>
            </a:pPr>
            <a:r>
              <a:rPr lang="en-GB" sz="1100" b="0" i="0" u="none" strike="noStrike" dirty="0">
                <a:effectLst/>
                <a:latin typeface="Helvetica" pitchFamily="2" charset="0"/>
              </a:rPr>
              <a:t>"And I hope she'll be a fool - that's the best thing a girl can be in this world, a beautiful little fool” – Daisy about her daughter</a:t>
            </a:r>
          </a:p>
          <a:p>
            <a:pPr>
              <a:buFontTx/>
              <a:buChar char="-"/>
            </a:pPr>
            <a:r>
              <a:rPr lang="en-GB" sz="1100" b="0" i="0" u="none" strike="noStrike" dirty="0">
                <a:effectLst/>
                <a:latin typeface="Helvetica" pitchFamily="2" charset="0"/>
              </a:rPr>
              <a:t>"A fantastic farm where ashes grow like wheat into ridges and hills and grotesque gardens; where ashes take the forms of houses and chimneys and rising smoke and, finally, with a transcendent effort, of men who move dimly and already crumbling through the powdery air”</a:t>
            </a:r>
            <a:r>
              <a:rPr lang="en-GB" sz="1100" dirty="0">
                <a:latin typeface="Helvetica" pitchFamily="2" charset="0"/>
              </a:rPr>
              <a:t> – Nick describing Valley of ashes</a:t>
            </a:r>
          </a:p>
          <a:p>
            <a:pPr>
              <a:buFontTx/>
              <a:buChar char="-"/>
            </a:pPr>
            <a:r>
              <a:rPr lang="en-GB" sz="1100" b="0" i="0" u="none" strike="noStrike" dirty="0">
                <a:effectLst/>
                <a:latin typeface="Helvetica" pitchFamily="2" charset="0"/>
              </a:rPr>
              <a:t>"Their retinas are one yard high. They look out of no face, but, instead, from a pair of enormous yellow spectacles which pass over a non-existent nose” – Nick describing the eyes of T</a:t>
            </a:r>
            <a:r>
              <a:rPr lang="en-GB" sz="1100" dirty="0">
                <a:latin typeface="Helvetica" pitchFamily="2" charset="0"/>
              </a:rPr>
              <a:t>J Eckleburg</a:t>
            </a:r>
          </a:p>
          <a:p>
            <a:pPr>
              <a:buFontTx/>
              <a:buChar char="-"/>
            </a:pPr>
            <a:r>
              <a:rPr lang="en-GB" sz="1100" b="0" i="0" u="none" strike="noStrike" dirty="0">
                <a:effectLst/>
                <a:latin typeface="Helvetica" pitchFamily="2" charset="0"/>
              </a:rPr>
              <a:t>"I just slip it on sometimes when I don't care what I look like – Myrtal </a:t>
            </a:r>
          </a:p>
          <a:p>
            <a:pPr>
              <a:buFontTx/>
              <a:buChar char="-"/>
            </a:pPr>
            <a:r>
              <a:rPr lang="en-GB" sz="1100" b="0" i="0" u="none" strike="noStrike" dirty="0">
                <a:effectLst/>
                <a:latin typeface="Helvetica" pitchFamily="2" charset="0"/>
              </a:rPr>
              <a:t>“Daisy and Tom Buchanan's home is a grand, elaborate Georgian Colonial mansion in East Egg, characterized by its cheerful red-and-white exterior, extensive lawn, and numerous French windows that reflect gold. Inside, the house is bright and elegant, with rosy-coloured spaces and windows that integrate the outside grass and breeze into the interior, symbolizing wealth and openness, contrasting with the deceptive nature of its owners.”</a:t>
            </a:r>
            <a:r>
              <a:rPr lang="en-GB" sz="1100" dirty="0">
                <a:latin typeface="Helvetica" pitchFamily="2" charset="0"/>
              </a:rPr>
              <a:t> –Nick describing Tom and Daisy's house</a:t>
            </a:r>
          </a:p>
          <a:p>
            <a:pPr>
              <a:buFontTx/>
              <a:buChar char="-"/>
            </a:pPr>
            <a:r>
              <a:rPr lang="en-GB" sz="1100" b="0" i="0" u="none" strike="noStrike" dirty="0">
                <a:effectLst/>
                <a:latin typeface="Helvetica" pitchFamily="2" charset="0"/>
              </a:rPr>
              <a:t>"Civilization's going to pieces... It's up to us, who are the dominant race, to watch out or these other races will have control of things.”- Tom</a:t>
            </a:r>
          </a:p>
          <a:p>
            <a:pPr>
              <a:buFontTx/>
              <a:buChar char="-"/>
            </a:pPr>
            <a:r>
              <a:rPr lang="en-GB" sz="1100" b="0" i="0" u="none" strike="noStrike" dirty="0">
                <a:effectLst/>
                <a:latin typeface="Helvetica" pitchFamily="2" charset="0"/>
              </a:rPr>
              <a:t>"Tom's got some woman in New York.”- Jordan Baker</a:t>
            </a:r>
            <a:endParaRPr lang="en-GB" sz="1100" dirty="0">
              <a:latin typeface="Helvetica" pitchFamily="2" charset="0"/>
            </a:endParaRPr>
          </a:p>
          <a:p>
            <a:pPr>
              <a:buFontTx/>
              <a:buChar char="-"/>
            </a:pPr>
            <a:r>
              <a:rPr lang="en-GB" sz="1100" b="0" i="0" u="none" strike="noStrike" dirty="0">
                <a:effectLst/>
                <a:latin typeface="Helvetica" pitchFamily="2" charset="0"/>
              </a:rPr>
              <a:t>"I decided to go east and learn the bond business. Everybody I knew was in the bond business, so I supposed it could support one more single man.”- Nick</a:t>
            </a:r>
          </a:p>
          <a:p>
            <a:pPr>
              <a:buFontTx/>
              <a:buChar char="-"/>
            </a:pPr>
            <a:r>
              <a:rPr lang="en-GB" sz="1100" b="0" i="0" u="none" strike="noStrike" dirty="0">
                <a:effectLst/>
                <a:latin typeface="Helvetica" pitchFamily="2" charset="0"/>
              </a:rPr>
              <a:t>"He went to Oggsford College in England. You know Oggsford College?”-Wolfsheim describing Gatsby</a:t>
            </a:r>
            <a:endParaRPr lang="en-GB" sz="1100" dirty="0">
              <a:latin typeface="Helvetica" pitchFamily="2" charset="0"/>
            </a:endParaRPr>
          </a:p>
        </p:txBody>
      </p:sp>
    </p:spTree>
    <p:extLst>
      <p:ext uri="{BB962C8B-B14F-4D97-AF65-F5344CB8AC3E}">
        <p14:creationId xmlns:p14="http://schemas.microsoft.com/office/powerpoint/2010/main" val="1616064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9E096-2A76-9A9E-9A82-1752119A4C5A}"/>
              </a:ext>
            </a:extLst>
          </p:cNvPr>
          <p:cNvSpPr>
            <a:spLocks noGrp="1"/>
          </p:cNvSpPr>
          <p:nvPr>
            <p:ph type="title"/>
          </p:nvPr>
        </p:nvSpPr>
        <p:spPr/>
        <p:txBody>
          <a:bodyPr/>
          <a:lstStyle/>
          <a:p>
            <a:r>
              <a:rPr lang="en-US" dirty="0"/>
              <a:t>AO3 THE GREAT GATSBY</a:t>
            </a:r>
          </a:p>
        </p:txBody>
      </p:sp>
      <p:sp>
        <p:nvSpPr>
          <p:cNvPr id="3" name="Content Placeholder 2">
            <a:extLst>
              <a:ext uri="{FF2B5EF4-FFF2-40B4-BE49-F238E27FC236}">
                <a16:creationId xmlns:a16="http://schemas.microsoft.com/office/drawing/2014/main" id="{FF56E51D-4FCD-73C8-87E9-6DA8DD51B01C}"/>
              </a:ext>
            </a:extLst>
          </p:cNvPr>
          <p:cNvSpPr>
            <a:spLocks noGrp="1"/>
          </p:cNvSpPr>
          <p:nvPr>
            <p:ph idx="1"/>
          </p:nvPr>
        </p:nvSpPr>
        <p:spPr>
          <a:xfrm>
            <a:off x="685800" y="2194560"/>
            <a:ext cx="10820400" cy="4485939"/>
          </a:xfrm>
        </p:spPr>
        <p:txBody>
          <a:bodyPr>
            <a:normAutofit fontScale="85000" lnSpcReduction="20000"/>
          </a:bodyPr>
          <a:lstStyle/>
          <a:p>
            <a:pPr algn="l">
              <a:buFont typeface="Arial" panose="020B0604020202020204" pitchFamily="34" charset="0"/>
              <a:buChar char="•"/>
            </a:pPr>
            <a:r>
              <a:rPr lang="en-GB" sz="2600" b="1" dirty="0">
                <a:latin typeface="Helvetica" pitchFamily="2" charset="0"/>
              </a:rPr>
              <a:t>Economic success: </a:t>
            </a:r>
            <a:r>
              <a:rPr lang="en-GB" sz="2600" dirty="0">
                <a:latin typeface="Helvetica" pitchFamily="2" charset="0"/>
              </a:rPr>
              <a:t>The Great Gatsby is set during the 1920s, a period known for economic success and the Jazz Age. The end of WW1brought about a sense of relief and people strived for the idea of a ‘perfect life’. The American economy was rapidly excelling and this led to increased consumerism and the start of a wealthy class that could afford luxurious lifestyles. This enabled a sense of place in society for those rising to wealth.</a:t>
            </a:r>
          </a:p>
          <a:p>
            <a:pPr algn="l">
              <a:buFont typeface="Arial" panose="020B0604020202020204" pitchFamily="34" charset="0"/>
              <a:buChar char="•"/>
            </a:pPr>
            <a:r>
              <a:rPr lang="en-GB" sz="2600" b="1" u="none" strike="noStrike" dirty="0">
                <a:effectLst/>
                <a:latin typeface="Helvetica" pitchFamily="2" charset="0"/>
              </a:rPr>
              <a:t>Prohibition:</a:t>
            </a:r>
            <a:r>
              <a:rPr lang="en-GB" sz="2600" b="0" u="none" strike="noStrike" dirty="0">
                <a:effectLst/>
                <a:latin typeface="Helvetica" pitchFamily="2" charset="0"/>
              </a:rPr>
              <a:t> The 1920s were also influenced by Prohibition, which banned the production, transportation and sale of alcohol. This law led to the rise of ‘bootlegging’ and ‘speakeasies’, which are featured in Gatsby. It is assumed that Gatsby attained his fortune through ignoring the prohibition laws and this reflects the corrupt pursuit of wealth to gain status in society.</a:t>
            </a:r>
          </a:p>
          <a:p>
            <a:pPr algn="l">
              <a:buFont typeface="Arial" panose="020B0604020202020204" pitchFamily="34" charset="0"/>
              <a:buChar char="•"/>
            </a:pPr>
            <a:r>
              <a:rPr lang="en-GB" sz="2600" b="1" u="none" strike="noStrike" dirty="0">
                <a:effectLst/>
                <a:latin typeface="Helvetica" pitchFamily="2" charset="0"/>
              </a:rPr>
              <a:t>The American Dream:</a:t>
            </a:r>
            <a:r>
              <a:rPr lang="en-GB" sz="2600" b="0" u="none" strike="noStrike" dirty="0">
                <a:effectLst/>
                <a:latin typeface="Helvetica" pitchFamily="2" charset="0"/>
              </a:rPr>
              <a:t> The novel reflects on the concept of the ‘American Dream’, which is the idea that anyone, regardless of their background, can achieve success through hard work. However, Fitzgerald challenges this dream, to show how it has been corrupted by materialism and a desire for social status. Gatsby’s dream is ultimately impossible as Daisy is married to Tom already and she has everything material that she has ever desired.</a:t>
            </a:r>
          </a:p>
          <a:p>
            <a:endParaRPr lang="en-US" dirty="0"/>
          </a:p>
        </p:txBody>
      </p:sp>
    </p:spTree>
    <p:extLst>
      <p:ext uri="{BB962C8B-B14F-4D97-AF65-F5344CB8AC3E}">
        <p14:creationId xmlns:p14="http://schemas.microsoft.com/office/powerpoint/2010/main" val="63861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27FE6-8208-C295-B66B-DA89EFA9331E}"/>
              </a:ext>
            </a:extLst>
          </p:cNvPr>
          <p:cNvSpPr>
            <a:spLocks noGrp="1"/>
          </p:cNvSpPr>
          <p:nvPr>
            <p:ph type="title"/>
          </p:nvPr>
        </p:nvSpPr>
        <p:spPr/>
        <p:txBody>
          <a:bodyPr/>
          <a:lstStyle/>
          <a:p>
            <a:r>
              <a:rPr lang="en-US" dirty="0"/>
              <a:t>AO3 THE GREAT GATSBY</a:t>
            </a:r>
          </a:p>
        </p:txBody>
      </p:sp>
      <p:sp>
        <p:nvSpPr>
          <p:cNvPr id="3" name="Content Placeholder 2">
            <a:extLst>
              <a:ext uri="{FF2B5EF4-FFF2-40B4-BE49-F238E27FC236}">
                <a16:creationId xmlns:a16="http://schemas.microsoft.com/office/drawing/2014/main" id="{65BBB78C-0978-13C7-EF71-8DE627FF59A4}"/>
              </a:ext>
            </a:extLst>
          </p:cNvPr>
          <p:cNvSpPr>
            <a:spLocks noGrp="1"/>
          </p:cNvSpPr>
          <p:nvPr>
            <p:ph idx="1"/>
          </p:nvPr>
        </p:nvSpPr>
        <p:spPr/>
        <p:txBody>
          <a:bodyPr>
            <a:normAutofit/>
          </a:bodyPr>
          <a:lstStyle/>
          <a:p>
            <a:r>
              <a:rPr lang="en-GB" b="1" i="0" u="none" strike="noStrike" dirty="0">
                <a:effectLst/>
                <a:latin typeface="Helvetica" pitchFamily="2" charset="0"/>
              </a:rPr>
              <a:t>Initial and later recognition</a:t>
            </a:r>
          </a:p>
          <a:p>
            <a:r>
              <a:rPr lang="en-GB" b="1" dirty="0">
                <a:latin typeface="Helvetica" pitchFamily="2" charset="0"/>
              </a:rPr>
              <a:t>Initial view:</a:t>
            </a:r>
            <a:r>
              <a:rPr lang="en-GB" dirty="0">
                <a:latin typeface="Helvetica" pitchFamily="2" charset="0"/>
              </a:rPr>
              <a:t> When ’The Great Gatsby’ was first published in 1925, it received mixed reviews and was not an initial success. Critics didn’t appreciate its critique of the American Dream. The novel didn’t sell well during Fitzgerald’s lifetime, reflecting perhaps a lack of recognition of its deeper themes and meanings.</a:t>
            </a:r>
          </a:p>
          <a:p>
            <a:r>
              <a:rPr lang="en-GB" b="1" dirty="0">
                <a:latin typeface="Helvetica" pitchFamily="2" charset="0"/>
              </a:rPr>
              <a:t>After death recognition:</a:t>
            </a:r>
            <a:r>
              <a:rPr lang="en-GB" dirty="0">
                <a:latin typeface="Helvetica" pitchFamily="2" charset="0"/>
              </a:rPr>
              <a:t> After Fitzgerald’s death, The Great Gatsby gained recognition as an influential American novel. Its themes of idealism and disillusionment were better recognised after his death. Particularly, during the Great Depression and after WW2. </a:t>
            </a:r>
          </a:p>
        </p:txBody>
      </p:sp>
    </p:spTree>
    <p:extLst>
      <p:ext uri="{BB962C8B-B14F-4D97-AF65-F5344CB8AC3E}">
        <p14:creationId xmlns:p14="http://schemas.microsoft.com/office/powerpoint/2010/main" val="47612925"/>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Vapor Trail</Template>
  <TotalTime>3890</TotalTime>
  <Words>3089</Words>
  <Application>Microsoft Macintosh PowerPoint</Application>
  <PresentationFormat>Widescreen</PresentationFormat>
  <Paragraphs>95</Paragraphs>
  <Slides>19</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Aptos</vt:lpstr>
      <vt:lpstr>Arial</vt:lpstr>
      <vt:lpstr>Century Gothic</vt:lpstr>
      <vt:lpstr>Graphik</vt:lpstr>
      <vt:lpstr>Helvetica</vt:lpstr>
      <vt:lpstr>Helvetica Neue</vt:lpstr>
      <vt:lpstr>hurme_no2-webfont</vt:lpstr>
      <vt:lpstr>Open Sans</vt:lpstr>
      <vt:lpstr>Vapor Trail</vt:lpstr>
      <vt:lpstr>‘Sense of place is always important in American literature’ </vt:lpstr>
      <vt:lpstr>meanings</vt:lpstr>
      <vt:lpstr>Context – Location THE GREAT Gatsby</vt:lpstr>
      <vt:lpstr>A01 THE GREAT GATSBY</vt:lpstr>
      <vt:lpstr>A02  THE GREAT GATSBY</vt:lpstr>
      <vt:lpstr>AO2 THE GREAT GATSBY</vt:lpstr>
      <vt:lpstr>Quotes – THE GREAT GATSBY</vt:lpstr>
      <vt:lpstr>AO3 THE GREAT GATSBY</vt:lpstr>
      <vt:lpstr>AO3 THE GREAT GATSBY</vt:lpstr>
      <vt:lpstr>AO4 THE GREAT GATSBY WITH PASSING </vt:lpstr>
      <vt:lpstr>AO4 THE GREAT GATSBY WITH PASSING </vt:lpstr>
      <vt:lpstr>AO4 THE GREAT GATSBY WITH PASSING </vt:lpstr>
      <vt:lpstr>AO5 THE GREAT GATSBY CRITIC QUOTES</vt:lpstr>
      <vt:lpstr>A01 PASSING</vt:lpstr>
      <vt:lpstr>AO2 PASSING</vt:lpstr>
      <vt:lpstr>Quotes for Passing</vt:lpstr>
      <vt:lpstr>AO3 PASSING</vt:lpstr>
      <vt:lpstr>Context – Location  passing</vt:lpstr>
      <vt:lpstr>Passing Critic quotes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11BerryS</dc:creator>
  <cp:lastModifiedBy>11BerryS</cp:lastModifiedBy>
  <cp:revision>2</cp:revision>
  <dcterms:created xsi:type="dcterms:W3CDTF">2024-06-20T08:11:48Z</dcterms:created>
  <dcterms:modified xsi:type="dcterms:W3CDTF">2024-09-26T09:37:20Z</dcterms:modified>
</cp:coreProperties>
</file>