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4"/>
  </p:notesMasterIdLst>
  <p:sldIdLst>
    <p:sldId id="273" r:id="rId5"/>
    <p:sldId id="274" r:id="rId6"/>
    <p:sldId id="625" r:id="rId7"/>
    <p:sldId id="462" r:id="rId8"/>
    <p:sldId id="451" r:id="rId9"/>
    <p:sldId id="452" r:id="rId10"/>
    <p:sldId id="453" r:id="rId11"/>
    <p:sldId id="454" r:id="rId12"/>
    <p:sldId id="455" r:id="rId13"/>
    <p:sldId id="478" r:id="rId14"/>
    <p:sldId id="426" r:id="rId15"/>
    <p:sldId id="465" r:id="rId16"/>
    <p:sldId id="463" r:id="rId17"/>
    <p:sldId id="456" r:id="rId18"/>
    <p:sldId id="457" r:id="rId19"/>
    <p:sldId id="458" r:id="rId20"/>
    <p:sldId id="459" r:id="rId21"/>
    <p:sldId id="460" r:id="rId22"/>
    <p:sldId id="479" r:id="rId23"/>
    <p:sldId id="467" r:id="rId24"/>
    <p:sldId id="468" r:id="rId25"/>
    <p:sldId id="469" r:id="rId26"/>
    <p:sldId id="474" r:id="rId27"/>
    <p:sldId id="473" r:id="rId28"/>
    <p:sldId id="470" r:id="rId29"/>
    <p:sldId id="475" r:id="rId30"/>
    <p:sldId id="432" r:id="rId31"/>
    <p:sldId id="626" r:id="rId32"/>
    <p:sldId id="32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2D6E0-491C-49E5-AD94-AD9DEFBE7BDB}" v="1" dt="2022-06-14T08:39:17.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5728"/>
  </p:normalViewPr>
  <p:slideViewPr>
    <p:cSldViewPr snapToGrid="0" snapToObjects="1">
      <p:cViewPr varScale="1">
        <p:scale>
          <a:sx n="72" d="100"/>
          <a:sy n="72" d="100"/>
        </p:scale>
        <p:origin x="11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11938ED0-77C3-4299-9122-9896AC338DAA}"/>
    <pc:docChg chg="delSld delMainMaster">
      <pc:chgData name="Nick Wallace" userId="4013747d-563c-42aa-bf01-70dd3c96ac1a" providerId="ADAL" clId="{11938ED0-77C3-4299-9122-9896AC338DAA}" dt="2021-08-27T11:51:15.365" v="0" actId="47"/>
      <pc:docMkLst>
        <pc:docMk/>
      </pc:docMkLst>
      <pc:sldChg chg="del">
        <pc:chgData name="Nick Wallace" userId="4013747d-563c-42aa-bf01-70dd3c96ac1a" providerId="ADAL" clId="{11938ED0-77C3-4299-9122-9896AC338DAA}" dt="2021-08-27T11:51:15.365" v="0" actId="47"/>
        <pc:sldMkLst>
          <pc:docMk/>
          <pc:sldMk cId="2962779521" sldId="328"/>
        </pc:sldMkLst>
      </pc:sldChg>
      <pc:sldMasterChg chg="del delSldLayout">
        <pc:chgData name="Nick Wallace" userId="4013747d-563c-42aa-bf01-70dd3c96ac1a" providerId="ADAL" clId="{11938ED0-77C3-4299-9122-9896AC338DAA}" dt="2021-08-27T11:51:15.365" v="0" actId="47"/>
        <pc:sldMasterMkLst>
          <pc:docMk/>
          <pc:sldMasterMk cId="3254190285" sldId="2147483676"/>
        </pc:sldMasterMkLst>
        <pc:sldLayoutChg chg="del">
          <pc:chgData name="Nick Wallace" userId="4013747d-563c-42aa-bf01-70dd3c96ac1a" providerId="ADAL" clId="{11938ED0-77C3-4299-9122-9896AC338DAA}" dt="2021-08-27T11:51:15.365" v="0" actId="47"/>
          <pc:sldLayoutMkLst>
            <pc:docMk/>
            <pc:sldMasterMk cId="3254190285" sldId="2147483676"/>
            <pc:sldLayoutMk cId="154437524" sldId="2147483677"/>
          </pc:sldLayoutMkLst>
        </pc:sldLayoutChg>
      </pc:sldMasterChg>
    </pc:docChg>
  </pc:docChgLst>
  <pc:docChgLst>
    <pc:chgData name="Amelia Gann" userId="a95102bd-f64e-4ce2-9edd-ab4cfddf1826" providerId="ADAL" clId="{E322D6E0-491C-49E5-AD94-AD9DEFBE7BDB}"/>
    <pc:docChg chg="addSld modSld">
      <pc:chgData name="Amelia Gann" userId="a95102bd-f64e-4ce2-9edd-ab4cfddf1826" providerId="ADAL" clId="{E322D6E0-491C-49E5-AD94-AD9DEFBE7BDB}" dt="2022-06-14T08:39:17.574" v="0"/>
      <pc:docMkLst>
        <pc:docMk/>
      </pc:docMkLst>
      <pc:sldChg chg="add">
        <pc:chgData name="Amelia Gann" userId="a95102bd-f64e-4ce2-9edd-ab4cfddf1826" providerId="ADAL" clId="{E322D6E0-491C-49E5-AD94-AD9DEFBE7BDB}" dt="2022-06-14T08:39:17.574" v="0"/>
        <pc:sldMkLst>
          <pc:docMk/>
          <pc:sldMk cId="4248340963"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61898-162B-0946-B33E-82D7391CD378}"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DCC76-7DE1-394D-BF95-35A439281FAC}" type="slidenum">
              <a:rPr lang="en-US" smtClean="0"/>
              <a:t>‹#›</a:t>
            </a:fld>
            <a:endParaRPr lang="en-US"/>
          </a:p>
        </p:txBody>
      </p:sp>
    </p:spTree>
    <p:extLst>
      <p:ext uri="{BB962C8B-B14F-4D97-AF65-F5344CB8AC3E}">
        <p14:creationId xmlns:p14="http://schemas.microsoft.com/office/powerpoint/2010/main" val="72225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29</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981996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07407155"/>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3.jpeg"/><Relationship Id="rId12"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jpeg"/><Relationship Id="rId4" Type="http://schemas.openxmlformats.org/officeDocument/2006/relationships/image" Target="../media/image7.jpe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8.jpeg"/><Relationship Id="rId12"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4.png"/><Relationship Id="rId3" Type="http://schemas.openxmlformats.org/officeDocument/2006/relationships/image" Target="../media/image6.jpeg"/><Relationship Id="rId7" Type="http://schemas.openxmlformats.org/officeDocument/2006/relationships/image" Target="../media/image13.jpeg"/><Relationship Id="rId12"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jpeg"/><Relationship Id="rId4" Type="http://schemas.openxmlformats.org/officeDocument/2006/relationships/image" Target="../media/image7.jpe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413338"/>
            <a:ext cx="83033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openly defies Mrs Reed in a passionate outburst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says she will never call Mrs Reed ‘aunt’ again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prepares to go to school</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p>
          <a:p>
            <a:pPr lvl="0" defTabSz="914400"/>
            <a:r>
              <a:rPr lang="en-GB" dirty="0">
                <a:solidFill>
                  <a:prstClr val="black"/>
                </a:solidFill>
                <a:latin typeface="Century Gothic" panose="020B0502020202020204" pitchFamily="34" charset="0"/>
              </a:rPr>
              <a:t>To evaluate how Jane has been treated at Gateshead Hall. </a:t>
            </a:r>
            <a:endParaRPr kumimoji="0" lang="en-GB"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8694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Quick Check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Discuss the answers to these questions in pairs.</a:t>
            </a:r>
          </a:p>
        </p:txBody>
      </p:sp>
      <p:sp>
        <p:nvSpPr>
          <p:cNvPr id="6" name="TextBox 5"/>
          <p:cNvSpPr txBox="1"/>
          <p:nvPr/>
        </p:nvSpPr>
        <p:spPr>
          <a:xfrm>
            <a:off x="781142" y="1124744"/>
            <a:ext cx="8286657" cy="196977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defTabSz="914400">
              <a:spcAft>
                <a:spcPts val="600"/>
              </a:spcAft>
              <a:buFont typeface="+mj-lt"/>
              <a:buAutoNum type="arabicPeriod"/>
              <a:defRPr/>
            </a:pPr>
            <a:r>
              <a:rPr lang="en-GB" sz="2800" dirty="0">
                <a:solidFill>
                  <a:prstClr val="black"/>
                </a:solidFill>
                <a:latin typeface="Century Gothic" panose="020B0502020202020204" pitchFamily="34" charset="0"/>
              </a:rPr>
              <a:t>What does Mrs Reed order Jane to do?</a:t>
            </a:r>
            <a:endPar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lang="en-GB" sz="2800" dirty="0">
                <a:solidFill>
                  <a:prstClr val="black"/>
                </a:solidFill>
                <a:latin typeface="Century Gothic" panose="020B0502020202020204" pitchFamily="34" charset="0"/>
              </a:rPr>
              <a:t>What is Jane’s reaction to this?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does Jane say to Mrs Reed in her passionate outburst?</a:t>
            </a:r>
          </a:p>
        </p:txBody>
      </p:sp>
      <p:sp>
        <p:nvSpPr>
          <p:cNvPr id="7" name="TextBox 6"/>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Quick Check</a:t>
            </a:r>
          </a:p>
        </p:txBody>
      </p:sp>
      <p:pic>
        <p:nvPicPr>
          <p:cNvPr id="8" name="Picture 7">
            <a:extLst>
              <a:ext uri="{FF2B5EF4-FFF2-40B4-BE49-F238E27FC236}">
                <a16:creationId xmlns:a16="http://schemas.microsoft.com/office/drawing/2014/main" id="{EBB6A540-F487-4CCA-AC53-6ADE43560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423055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8694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Quick Check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Discuss the answers to these questions in pairs.</a:t>
            </a:r>
          </a:p>
        </p:txBody>
      </p:sp>
      <p:sp>
        <p:nvSpPr>
          <p:cNvPr id="6" name="TextBox 5"/>
          <p:cNvSpPr txBox="1"/>
          <p:nvPr/>
        </p:nvSpPr>
        <p:spPr>
          <a:xfrm>
            <a:off x="781142" y="1124744"/>
            <a:ext cx="8286657" cy="28315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lvl="0" indent="-457200" defTabSz="914400">
              <a:spcAft>
                <a:spcPts val="600"/>
              </a:spcAft>
              <a:buFont typeface="+mj-lt"/>
              <a:buAutoNum type="arabicPeriod"/>
              <a:defRPr/>
            </a:pPr>
            <a:r>
              <a:rPr lang="en-GB" sz="2400" b="1" dirty="0">
                <a:solidFill>
                  <a:srgbClr val="00B050"/>
                </a:solidFill>
                <a:latin typeface="Century Gothic" panose="020B0502020202020204" pitchFamily="34" charset="0"/>
              </a:rPr>
              <a:t>Mrs Reed orders Jane to get out of the room and return to the nursery.</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lang="en-GB" sz="2400" b="1" dirty="0">
                <a:solidFill>
                  <a:srgbClr val="00B050"/>
                </a:solidFill>
                <a:latin typeface="Century Gothic" panose="020B0502020202020204" pitchFamily="34" charset="0"/>
              </a:rPr>
              <a:t>Jane does not obey Mrs Reed and proceeds to express her anger at Mrs Reed.</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Jane tells Mrs Reed that she will never call her ‘aunt’ again. The thought of Mrs Reed and her cruelty makes her feel sick.</a:t>
            </a:r>
          </a:p>
        </p:txBody>
      </p:sp>
      <p:sp>
        <p:nvSpPr>
          <p:cNvPr id="7" name="TextBox 6"/>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Quick Check</a:t>
            </a:r>
          </a:p>
        </p:txBody>
      </p:sp>
      <p:pic>
        <p:nvPicPr>
          <p:cNvPr id="8" name="Picture 7">
            <a:extLst>
              <a:ext uri="{FF2B5EF4-FFF2-40B4-BE49-F238E27FC236}">
                <a16:creationId xmlns:a16="http://schemas.microsoft.com/office/drawing/2014/main" id="{EBB6A540-F487-4CCA-AC53-6ADE43560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75345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find out what happens after Jane’s passionate outburst. </a:t>
            </a:r>
          </a:p>
        </p:txBody>
      </p:sp>
      <p:pic>
        <p:nvPicPr>
          <p:cNvPr id="6" name="Picture 2" descr="http://pictures.abebooks.com/isbn/9780141441146-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520" y="918013"/>
            <a:ext cx="3813679" cy="58853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1142" y="2629559"/>
            <a:ext cx="4366922"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was left there alone’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45)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Even for me life had its gleams of sunshine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48)</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347882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563231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subsided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went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pang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feeling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heath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bushes</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emblem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symbol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meetly</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accurately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was left there alone—winner of the field.  It was the hardest battle I had fought, and the first victory I had gained: I stood awhile on the rug, where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had stood, and I enjoyed my conqueror’s solitude.  First, I smiled to myself and felt elate; but this fierce pleasure subsided in me as fast as did the accelerated throb of my pulses.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 child cannot quarrel with its elders, as I had done; cannot give its furious feelings uncontrolled play, as I had given mine, without experiencing afterwards the pang of remorse and the chill of reaction.  A ridge of lighted heath, alive, glancing, devouring, would have been a meet emblem of my mind when I accused and menaced Mrs. Reed: the same ridge, black and blasted after the flames are dead, would have represented as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meetly</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my subsequent condition, when half-an-hour’s silence and reflection had shown me the madness of my conduct, and the dreariness of my hated and hating position.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08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repulse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fain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rather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sequestrated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separated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p.45-46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70173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Something of vengeance I had tasted for the first time; as aromatic wine it seemed, on swallowing, warm and racy: its after-flavour, metallic and corroding, gave me a sensation as if I had been poisoned.  Willingly would I now have gone and asked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Reed’s pardon; but I knew, partly from experience and partly from instinct, that was the way to make her repulse me with double scorn, thereby re-exciting every turbulent impulse of my nature.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would fain exercise some better faculty than that of fierce speaking; fain find nourishment for some less fiendish feeling than that of sombre indignation. I took a book—some Arabian tales; I sat down and endeavoured to read.  I could make no sense of the subject; my own thoughts swam always between me and the page I had usually found fascinating.  I opened the glass-door in the breakfast-room: the shrubbery was quite still: the black frost reigned, unbroken by sun or breeze, through the grounds.  I covered my head and arms with the skirt of my frock, and went out to walk in a part of the plantation which was quite sequestrated; but I found no pleasure in the silent trees, the falling fir-cones, the congealed relics of autumn, russet leaves, swept by past winds in heaps, and now stiffened together. </a:t>
            </a:r>
          </a:p>
        </p:txBody>
      </p:sp>
    </p:spTree>
    <p:extLst>
      <p:ext uri="{BB962C8B-B14F-4D97-AF65-F5344CB8AC3E}">
        <p14:creationId xmlns:p14="http://schemas.microsoft.com/office/powerpoint/2010/main" val="176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369331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leaned against a gate, and looked into an empty field where no sheep were feeding, where the short grass was nipped and blanched.  It was a very grey day; a most opaque sky,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onding</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on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snaw</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canopied all; thence flakes felt it intervals, which settled on the hard path and on the hoary lea without melting.  I stood, a wretched child enough, whispering to myself over and over again, “What shall I do?—what shall I do?”</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All at once I heard a clear voice call, “Miss Jane! where are you?  Come to lunch!”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 was Bessie, I knew well enough; but I did not stir; her light step came tripping down the path.</a:t>
            </a:r>
          </a:p>
        </p:txBody>
      </p:sp>
    </p:spTree>
    <p:extLst>
      <p:ext uri="{BB962C8B-B14F-4D97-AF65-F5344CB8AC3E}">
        <p14:creationId xmlns:p14="http://schemas.microsoft.com/office/powerpoint/2010/main" val="248581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transitory</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temporary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habituated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put upon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misused</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p.46-47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naughty little thing!” she said.  “Why don’t you come when you are called?”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Bessie’s presence, compared with the thoughts over which I had been brooding, seemed cheerful;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even though, as usual, she was somewhat cross.  The fact is, after my conflict with and victory over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I was not disposed to care much for the nursemaid’s transitory anger; and I was disposed to bask in her youthful lightness of heart.  I just put my two arms round her and said, “Come, Bessie! don’t scold.”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action was more frank and fearless than any I was habituated to indulge in: somehow it pleased her.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are a strange child, Miss Jane,” she said, as she looked down at me; “a little roving, solitary thing: and you are going to school, I suppose?”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nodded.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won’t you be sorry to leave poor Bessie?”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does Bessie care for me?  She is always scolding 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“Because you’re such a queer, frightened, shy little thing.  You should be bolder.”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to get more knocks?”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“Nonsense!  But you are rather put upon, that’s certain.  </a:t>
            </a:r>
          </a:p>
        </p:txBody>
      </p:sp>
    </p:spTree>
    <p:extLst>
      <p:ext uri="{BB962C8B-B14F-4D97-AF65-F5344CB8AC3E}">
        <p14:creationId xmlns:p14="http://schemas.microsoft.com/office/powerpoint/2010/main" val="386235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70173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My mother said, when she came to see me last week, that she would not like a little one of her own to be in your place.—Now, come in, and I’ve some good news for you.”</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don’t think you have, Bessie.”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“Child! what do you mean?  What sorrowful eyes you fix on me!  Well, but Missis and the young ladies and Master John are going out to tea this afternoon, and you shall have tea with me.  I’ll ask cook to bake you a little cake, and then you shall help me to look over your drawers; for I am soon to pack your trunk.  Missis intends you to leave Gateshead in a day or two, and you shall choose what toys you like to take with you.”</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“Bessie, you must promise not to scold me any more till I go.”</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I will; but mind you are a very good girl, and don’t be afraid of me.  Don’t start when I chance to speak rather sharply; it’s so provoking.”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don’t think I shall ever be afraid of you again, Bessie, because I have got used to you, and I shall soon have another set of people to dread.”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“If you dread them they’ll dislike you.”</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“As you do, Bessie?”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2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venturesome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brave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p.47-48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don’t dislike you, miss; I believe I am fonder of you than of all the others.”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don’t show it.”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little sharp thing! you’ve got quite a new way of talking.  What makes you so venturesome and hardy?”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“Why, I shall soon be away from you, and besides”—I was going to say something about what had passed between me and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but on second thoughts I considered it better to remain silent on that head.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so you’re glad to leave 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“Not at all, Bessie; indeed, just now I’m rather sorry.”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“Just now! and rather!  How coolly my little lady says it!  I dare say now if I were to ask you for a kiss you wouldn’t give it me: you’d say you’d rather not.”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“I’ll kiss you and welcome: bend your head down.”  Bessie stooped; we mutually embraced, and I followed her into the house quite comforted.  That afternoon lapsed in peace and harmony; and in the evening Bessie told me some of her most enchanting stories, and sang me some of her sweetest songs.  Even for me life had its gleams of sunshine.</a:t>
            </a:r>
          </a:p>
        </p:txBody>
      </p:sp>
    </p:spTree>
    <p:extLst>
      <p:ext uri="{BB962C8B-B14F-4D97-AF65-F5344CB8AC3E}">
        <p14:creationId xmlns:p14="http://schemas.microsoft.com/office/powerpoint/2010/main" val="345385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Quick Check</a:t>
            </a:r>
          </a:p>
        </p:txBody>
      </p:sp>
      <p:pic>
        <p:nvPicPr>
          <p:cNvPr id="8" name="Picture 7">
            <a:extLst>
              <a:ext uri="{FF2B5EF4-FFF2-40B4-BE49-F238E27FC236}">
                <a16:creationId xmlns:a16="http://schemas.microsoft.com/office/drawing/2014/main" id="{EBB6A540-F487-4CCA-AC53-6ADE43560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9" name="Picture 8">
            <a:extLst>
              <a:ext uri="{FF2B5EF4-FFF2-40B4-BE49-F238E27FC236}">
                <a16:creationId xmlns:a16="http://schemas.microsoft.com/office/drawing/2014/main" id="{84D31516-D74C-3F42-9733-810766868D67}"/>
              </a:ext>
            </a:extLst>
          </p:cNvPr>
          <p:cNvPicPr>
            <a:picLocks noChangeAspect="1"/>
          </p:cNvPicPr>
          <p:nvPr/>
        </p:nvPicPr>
        <p:blipFill rotWithShape="1">
          <a:blip r:embed="rId3"/>
          <a:srcRect l="24899" t="2750" r="30805" b="2750"/>
          <a:stretch/>
        </p:blipFill>
        <p:spPr>
          <a:xfrm>
            <a:off x="6494362" y="147833"/>
            <a:ext cx="2489146" cy="2986976"/>
          </a:xfrm>
          <a:prstGeom prst="rect">
            <a:avLst/>
          </a:prstGeom>
        </p:spPr>
      </p:pic>
      <p:sp>
        <p:nvSpPr>
          <p:cNvPr id="10" name="TextBox 9">
            <a:extLst>
              <a:ext uri="{FF2B5EF4-FFF2-40B4-BE49-F238E27FC236}">
                <a16:creationId xmlns:a16="http://schemas.microsoft.com/office/drawing/2014/main" id="{78CB0F2E-1648-9446-B50D-A58DBDA43BD4}"/>
              </a:ext>
            </a:extLst>
          </p:cNvPr>
          <p:cNvSpPr txBox="1"/>
          <p:nvPr/>
        </p:nvSpPr>
        <p:spPr>
          <a:xfrm>
            <a:off x="7329686" y="2929240"/>
            <a:ext cx="81849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a:t>
            </a:r>
          </a:p>
        </p:txBody>
      </p:sp>
      <p:sp>
        <p:nvSpPr>
          <p:cNvPr id="11" name="Rounded Rectangular Callout 10">
            <a:extLst>
              <a:ext uri="{FF2B5EF4-FFF2-40B4-BE49-F238E27FC236}">
                <a16:creationId xmlns:a16="http://schemas.microsoft.com/office/drawing/2014/main" id="{CAF04D58-6A79-344D-BE1A-CF2493A481E7}"/>
              </a:ext>
            </a:extLst>
          </p:cNvPr>
          <p:cNvSpPr/>
          <p:nvPr/>
        </p:nvSpPr>
        <p:spPr>
          <a:xfrm>
            <a:off x="760936" y="207429"/>
            <a:ext cx="4392488" cy="3166824"/>
          </a:xfrm>
          <a:prstGeom prst="wedgeRoundRectCallout">
            <a:avLst>
              <a:gd name="adj1" fmla="val 108586"/>
              <a:gd name="adj2" fmla="val 14262"/>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a:r>
              <a:rPr lang="en-GB" dirty="0">
                <a:solidFill>
                  <a:prstClr val="black"/>
                </a:solidFill>
                <a:latin typeface="Century Gothic" panose="020B0502020202020204" pitchFamily="34" charset="0"/>
              </a:rPr>
              <a:t>It was the hardest battle I had fought, and the first victory I had gained: I stood awhile on the rug, where Mr. Brocklehurst had stood, and I enjoyed my conqueror’s solitude.  First, I smiled to myself and felt elate; but this fierce pleasure subsided in me as fast as did the accelerated throb of my pulses.  </a:t>
            </a:r>
          </a:p>
        </p:txBody>
      </p:sp>
      <p:sp>
        <p:nvSpPr>
          <p:cNvPr id="13" name="TextBox 12">
            <a:extLst>
              <a:ext uri="{FF2B5EF4-FFF2-40B4-BE49-F238E27FC236}">
                <a16:creationId xmlns:a16="http://schemas.microsoft.com/office/drawing/2014/main" id="{7D30FCF5-0DD8-544B-8F15-875A83F21B07}"/>
              </a:ext>
            </a:extLst>
          </p:cNvPr>
          <p:cNvSpPr txBox="1"/>
          <p:nvPr/>
        </p:nvSpPr>
        <p:spPr>
          <a:xfrm>
            <a:off x="759807" y="3561735"/>
            <a:ext cx="8286657" cy="287001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Quick Check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Discuss the answer to these questions in pairs.</a:t>
            </a:r>
          </a:p>
          <a:p>
            <a:pPr marL="457200" lvl="0" indent="-457200" defTabSz="914400">
              <a:spcAft>
                <a:spcPts val="300"/>
              </a:spcAft>
              <a:buFont typeface="+mj-lt"/>
              <a:buAutoNum type="arabicPeriod"/>
              <a:defRPr/>
            </a:pPr>
            <a:r>
              <a:rPr lang="en-GB" sz="2000" b="1" dirty="0">
                <a:solidFill>
                  <a:srgbClr val="00B050"/>
                </a:solidFill>
                <a:latin typeface="Century Gothic" panose="020B0502020202020204" pitchFamily="34" charset="0"/>
              </a:rPr>
              <a:t>For the first time Jane is able to express the anger she has been bottling up inside against Mrs Reed. She feels the joy in her freedom to say how she really feels.</a:t>
            </a:r>
          </a:p>
          <a:p>
            <a:pPr marL="457200" lvl="0" indent="-457200" defTabSz="914400">
              <a:spcAft>
                <a:spcPts val="300"/>
              </a:spcAft>
              <a:buFont typeface="+mj-lt"/>
              <a:buAutoNum type="arabicPeriod"/>
              <a:defRPr/>
            </a:pPr>
            <a:r>
              <a:rPr lang="en-GB" sz="2000" b="1" dirty="0">
                <a:solidFill>
                  <a:srgbClr val="00B050"/>
                </a:solidFill>
                <a:latin typeface="Century Gothic" panose="020B0502020202020204" pitchFamily="34" charset="0"/>
              </a:rPr>
              <a:t>Afterwards Jane feels guilt and remorse because she knows that children should not speak to their elders in such a harsh way.</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300"/>
              </a:spcAft>
              <a:buClrTx/>
              <a:buSzTx/>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p:cNvSpPr txBox="1"/>
          <p:nvPr/>
        </p:nvSpPr>
        <p:spPr>
          <a:xfrm>
            <a:off x="759807" y="3561735"/>
            <a:ext cx="8286657" cy="28700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Quick Check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Discuss the answer to these questions in pairs.</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GB" sz="2400" dirty="0">
                <a:solidFill>
                  <a:prstClr val="black"/>
                </a:solidFill>
                <a:latin typeface="Century Gothic" panose="020B0502020202020204" pitchFamily="34" charset="0"/>
              </a:rPr>
              <a:t>Why does Jane feel victorious after telling Mrs Reed how she really feels?</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GB" sz="2400" dirty="0">
                <a:solidFill>
                  <a:prstClr val="black"/>
                </a:solidFill>
                <a:latin typeface="Century Gothic" panose="020B0502020202020204" pitchFamily="34" charset="0"/>
              </a:rPr>
              <a:t>What is this feeling of victory replaced with? Why?</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300"/>
              </a:spcAft>
              <a:buClrTx/>
              <a:buSzTx/>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536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1799516878"/>
              </p:ext>
            </p:extLst>
          </p:nvPr>
        </p:nvGraphicFramePr>
        <p:xfrm>
          <a:off x="707887" y="0"/>
          <a:ext cx="8436113" cy="5753100"/>
        </p:xfrm>
        <a:graphic>
          <a:graphicData uri="http://schemas.openxmlformats.org/drawingml/2006/table">
            <a:tbl>
              <a:tblPr firstRow="1" bandRow="1">
                <a:tableStyleId>{69CF1AB2-1976-4502-BF36-3FF5EA218861}</a:tableStyleId>
              </a:tblPr>
              <a:tblGrid>
                <a:gridCol w="6384393">
                  <a:extLst>
                    <a:ext uri="{9D8B030D-6E8A-4147-A177-3AD203B41FA5}">
                      <a16:colId xmlns:a16="http://schemas.microsoft.com/office/drawing/2014/main" val="20000"/>
                    </a:ext>
                  </a:extLst>
                </a:gridCol>
                <a:gridCol w="2051720">
                  <a:extLst>
                    <a:ext uri="{9D8B030D-6E8A-4147-A177-3AD203B41FA5}">
                      <a16:colId xmlns:a16="http://schemas.microsoft.com/office/drawing/2014/main" val="20001"/>
                    </a:ext>
                  </a:extLst>
                </a:gridCol>
              </a:tblGrid>
              <a:tr h="44624">
                <a:tc>
                  <a:txBody>
                    <a:bodyPr/>
                    <a:lstStyle/>
                    <a:p>
                      <a:pPr>
                        <a:lnSpc>
                          <a:spcPct val="100000"/>
                        </a:lnSpc>
                        <a:spcAft>
                          <a:spcPts val="0"/>
                        </a:spcAft>
                      </a:pPr>
                      <a:r>
                        <a:rPr lang="en-GB" sz="1200" b="1" baseline="0" dirty="0">
                          <a:solidFill>
                            <a:schemeClr val="bg1"/>
                          </a:solidFill>
                          <a:effectLst/>
                          <a:latin typeface="Century Gothic" panose="020B0502020202020204" pitchFamily="34" charset="0"/>
                          <a:ea typeface="Calibri"/>
                          <a:cs typeface="Times New Roman"/>
                        </a:rPr>
                        <a:t>Do Now</a:t>
                      </a:r>
                    </a:p>
                    <a:p>
                      <a:pPr marL="457200" lvl="0" indent="-457200" defTabSz="914400">
                        <a:spcAft>
                          <a:spcPts val="300"/>
                        </a:spcAft>
                        <a:buFont typeface="+mj-lt"/>
                        <a:buAutoNum type="arabicPeriod"/>
                        <a:defRPr/>
                      </a:pPr>
                      <a:r>
                        <a:rPr lang="en-US" sz="1200" b="0" dirty="0">
                          <a:solidFill>
                            <a:prstClr val="black"/>
                          </a:solidFill>
                          <a:latin typeface="Century Gothic" panose="020B0502020202020204" pitchFamily="34" charset="0"/>
                        </a:rPr>
                        <a:t>Mr Brocklehurst was inspired by a real person in Charlotte Brontë’s life. True or False?</a:t>
                      </a:r>
                    </a:p>
                    <a:p>
                      <a:pPr marL="457200" lvl="0" indent="-457200" defTabSz="914400">
                        <a:spcAft>
                          <a:spcPts val="300"/>
                        </a:spcAft>
                        <a:buFont typeface="+mj-lt"/>
                        <a:buAutoNum type="arabicPeriod"/>
                        <a:defRPr/>
                      </a:pPr>
                      <a:r>
                        <a:rPr lang="en-US" sz="1200" b="0" dirty="0">
                          <a:solidFill>
                            <a:prstClr val="black"/>
                          </a:solidFill>
                          <a:latin typeface="Century Gothic" panose="020B0502020202020204" pitchFamily="34" charset="0"/>
                        </a:rPr>
                        <a:t>List 3 ways that Jane is treated unfairly at Gateshead.</a:t>
                      </a:r>
                    </a:p>
                    <a:p>
                      <a:pPr marL="457200" lvl="0" indent="-457200" defTabSz="914400">
                        <a:spcAft>
                          <a:spcPts val="300"/>
                        </a:spcAft>
                        <a:buFont typeface="+mj-lt"/>
                        <a:buAutoNum type="arabicPeriod"/>
                        <a:defRPr/>
                      </a:pPr>
                      <a:r>
                        <a:rPr lang="en-US" sz="1200" b="0" dirty="0">
                          <a:solidFill>
                            <a:prstClr val="black"/>
                          </a:solidFill>
                          <a:latin typeface="Century Gothic" panose="020B0502020202020204" pitchFamily="34" charset="0"/>
                        </a:rPr>
                        <a:t>Why is Mrs Reed sending Jane to Lowood School?</a:t>
                      </a:r>
                    </a:p>
                    <a:p>
                      <a:pPr marL="457200" lvl="0" indent="-457200" defTabSz="914400">
                        <a:spcAft>
                          <a:spcPts val="300"/>
                        </a:spcAft>
                        <a:buFont typeface="+mj-lt"/>
                        <a:buAutoNum type="arabicPeriod"/>
                        <a:defRPr/>
                      </a:pPr>
                      <a:r>
                        <a:rPr lang="en-US" sz="1200" b="0" dirty="0">
                          <a:solidFill>
                            <a:prstClr val="black"/>
                          </a:solidFill>
                          <a:latin typeface="Century Gothic" panose="020B0502020202020204" pitchFamily="34" charset="0"/>
                        </a:rPr>
                        <a:t>Why would being  a passionate child be a bad thing in the Victorian era?</a:t>
                      </a:r>
                      <a:endParaRPr lang="en-GB" sz="1200" b="0" baseline="0" dirty="0">
                        <a:solidFill>
                          <a:schemeClr val="bg1"/>
                        </a:solidFill>
                        <a:effectLst/>
                        <a:latin typeface="Century Gothic" panose="020B050202020202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Extension: </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Mrs</a:t>
                      </a:r>
                      <a:r>
                        <a:rPr kumimoji="0" lang="en-GB" sz="12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Reed lies to Mr Brocklehurst, making him think that Jane is a liar. Why do you think she does this?</a:t>
                      </a:r>
                      <a:endParaRPr lang="en-GB" sz="1200" b="0" baseline="0" dirty="0">
                        <a:solidFill>
                          <a:schemeClr val="bg1"/>
                        </a:solidFill>
                        <a:effectLst/>
                        <a:latin typeface="Century Gothic" panose="020B0502020202020204" pitchFamily="34" charset="0"/>
                        <a:ea typeface="Calibri"/>
                        <a:cs typeface="Times New Roman"/>
                      </a:endParaRPr>
                    </a:p>
                  </a:txBody>
                  <a:tcPr marL="68400" marR="68400" marT="0" marB="0"/>
                </a:tc>
                <a:tc>
                  <a:txBody>
                    <a:bodyPr/>
                    <a:lstStyle/>
                    <a:p>
                      <a:pPr>
                        <a:lnSpc>
                          <a:spcPct val="100000"/>
                        </a:lnSpc>
                        <a:spcAft>
                          <a:spcPts val="0"/>
                        </a:spcAft>
                      </a:pP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38904">
                <a:tc>
                  <a:txBody>
                    <a:bodyPr/>
                    <a:lstStyle/>
                    <a:p>
                      <a:pPr>
                        <a:lnSpc>
                          <a:spcPct val="100000"/>
                        </a:lnSpc>
                        <a:spcAft>
                          <a:spcPts val="0"/>
                        </a:spcAft>
                      </a:pPr>
                      <a:r>
                        <a:rPr lang="en-GB" sz="1200" b="1" baseline="0" dirty="0">
                          <a:solidFill>
                            <a:schemeClr val="bg1"/>
                          </a:solidFill>
                          <a:effectLst/>
                          <a:latin typeface="Century Gothic" panose="020B0502020202020204" pitchFamily="34" charset="0"/>
                          <a:ea typeface="Calibri"/>
                          <a:cs typeface="Times New Roman"/>
                        </a:rPr>
                        <a:t>Reading</a:t>
                      </a:r>
                    </a:p>
                    <a:p>
                      <a:pPr>
                        <a:lnSpc>
                          <a:spcPct val="100000"/>
                        </a:lnSpc>
                        <a:spcAft>
                          <a:spcPts val="0"/>
                        </a:spcAft>
                      </a:pPr>
                      <a:r>
                        <a:rPr lang="en-GB" sz="1200" b="0" baseline="0" dirty="0">
                          <a:solidFill>
                            <a:schemeClr val="bg1"/>
                          </a:solidFill>
                          <a:effectLst/>
                          <a:latin typeface="Century Gothic" panose="020B0502020202020204" pitchFamily="34" charset="0"/>
                          <a:ea typeface="Calibri"/>
                          <a:cs typeface="Times New Roman"/>
                        </a:rPr>
                        <a:t>Read the passage. Jane argues with Mrs Reed for the final time. Jane defies Mrs Reed, and shows that she is feisty and determined. This would be absolutely shocking for a contemporary reader, seeing such a young and small girl openly defy her benefactress and elder. </a:t>
                      </a:r>
                    </a:p>
                    <a:p>
                      <a:pPr>
                        <a:lnSpc>
                          <a:spcPct val="100000"/>
                        </a:lnSpc>
                        <a:spcAft>
                          <a:spcPts val="0"/>
                        </a:spcAft>
                      </a:pPr>
                      <a:r>
                        <a:rPr lang="en-GB" sz="1200" b="0" baseline="0" dirty="0">
                          <a:solidFill>
                            <a:schemeClr val="bg1"/>
                          </a:solidFill>
                          <a:effectLst/>
                          <a:latin typeface="Century Gothic" panose="020B0502020202020204" pitchFamily="34" charset="0"/>
                          <a:ea typeface="Calibri"/>
                          <a:cs typeface="Times New Roman"/>
                        </a:rPr>
                        <a:t>Students answer comprehension questions in pairs.</a:t>
                      </a:r>
                    </a:p>
                  </a:txBody>
                  <a:tcPr marL="68400" marR="68400" marT="0" marB="0"/>
                </a:tc>
                <a:tc>
                  <a:txBody>
                    <a:bodyPr/>
                    <a:lstStyle/>
                    <a:p>
                      <a:pPr>
                        <a:lnSpc>
                          <a:spcPct val="100000"/>
                        </a:lnSpc>
                        <a:spcAft>
                          <a:spcPts val="0"/>
                        </a:spcAft>
                      </a:pP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33184">
                <a:tc>
                  <a:txBody>
                    <a:bodyPr/>
                    <a:lstStyle/>
                    <a:p>
                      <a:pPr>
                        <a:spcAft>
                          <a:spcPts val="0"/>
                        </a:spcAft>
                      </a:pPr>
                      <a:r>
                        <a:rPr lang="en-GB" sz="1200" b="1" baseline="0" dirty="0">
                          <a:solidFill>
                            <a:schemeClr val="bg1"/>
                          </a:solidFill>
                          <a:latin typeface="Century Gothic" panose="020B0502020202020204" pitchFamily="34" charset="0"/>
                        </a:rPr>
                        <a:t>Reading </a:t>
                      </a:r>
                    </a:p>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GB" sz="1200" b="0" baseline="0" dirty="0">
                          <a:solidFill>
                            <a:schemeClr val="bg1"/>
                          </a:solidFill>
                          <a:latin typeface="Century Gothic" panose="020B0502020202020204" pitchFamily="34" charset="0"/>
                        </a:rPr>
                        <a:t>Continue reading Jane’s elation and relief after she opens up on Mrs Reed. Students answer the following questions.</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GB" sz="1200" dirty="0">
                          <a:solidFill>
                            <a:prstClr val="black"/>
                          </a:solidFill>
                          <a:latin typeface="Century Gothic" panose="020B0502020202020204" pitchFamily="34" charset="0"/>
                        </a:rPr>
                        <a:t>Why does Jane feel victorious after telling Mrs Reed how she really feels?</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lang="en-GB" sz="1200" dirty="0">
                          <a:solidFill>
                            <a:prstClr val="black"/>
                          </a:solidFill>
                          <a:latin typeface="Century Gothic" panose="020B0502020202020204" pitchFamily="34" charset="0"/>
                        </a:rPr>
                        <a:t>What is this feeling of victory replaced with? Why?</a:t>
                      </a:r>
                    </a:p>
                    <a:p>
                      <a:pPr>
                        <a:spcAft>
                          <a:spcPts val="0"/>
                        </a:spcAft>
                      </a:pPr>
                      <a:endParaRPr lang="en-GB" sz="1200" b="0" baseline="0" dirty="0">
                        <a:solidFill>
                          <a:schemeClr val="bg1"/>
                        </a:solidFill>
                        <a:latin typeface="Century Gothic" panose="020B0502020202020204" pitchFamily="34"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effectLst/>
                          <a:latin typeface="Century Gothic" panose="020B0502020202020204" pitchFamily="34" charset="0"/>
                          <a:ea typeface="Calibri"/>
                          <a:cs typeface="Times New Roman"/>
                        </a:rPr>
                        <a:t>Decide if you want this task to be a paired discussion or written task.</a:t>
                      </a:r>
                    </a:p>
                  </a:txBody>
                  <a:tcPr marL="68400" marR="68400" marT="0" marB="0"/>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bg1"/>
                          </a:solidFill>
                          <a:latin typeface="Century Gothic" panose="020B0502020202020204" pitchFamily="34" charset="0"/>
                          <a:cs typeface="Times New Roman" panose="02020603050405020304" pitchFamily="18" charset="0"/>
                        </a:rPr>
                        <a:t>Summarising the events of Gateshead Hall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bg1"/>
                          </a:solidFill>
                          <a:latin typeface="Century Gothic" panose="020B0502020202020204" pitchFamily="34" charset="0"/>
                          <a:cs typeface="Times New Roman" panose="02020603050405020304" pitchFamily="18" charset="0"/>
                        </a:rPr>
                        <a:t>Use the illustrations and the guidelines to write a summary of Jane’s life at Gateshead Hall. The colour-coded sentence stems should help students write a brief and accurate summary of what has happened to Jane so far at Gateshead Hall.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bg1"/>
                          </a:solidFill>
                          <a:latin typeface="Century Gothic" panose="020B0502020202020204" pitchFamily="34" charset="0"/>
                          <a:cs typeface="Times New Roman" panose="02020603050405020304" pitchFamily="18" charset="0"/>
                        </a:rPr>
                        <a:t>NOTE: </a:t>
                      </a:r>
                      <a:r>
                        <a:rPr lang="en-GB" sz="1200" b="0" baseline="0" dirty="0">
                          <a:solidFill>
                            <a:schemeClr val="bg1"/>
                          </a:solidFill>
                          <a:latin typeface="Century Gothic" panose="020B0502020202020204" pitchFamily="34" charset="0"/>
                          <a:cs typeface="Times New Roman" panose="02020603050405020304" pitchFamily="18" charset="0"/>
                        </a:rPr>
                        <a:t>These summary sentences will be useful for students when they come to write analytical paragraphs about ‘Jane Eyre’. One of the features of a successful analytical paragraph is placing an extract in context within the novel; these summary sentences can help students to do this succinctly and accurately. </a:t>
                      </a:r>
                      <a:endParaRPr lang="en-GB" sz="1200" b="1" baseline="0" dirty="0">
                        <a:solidFill>
                          <a:schemeClr val="bg1"/>
                        </a:solidFill>
                        <a:latin typeface="Century Gothic" panose="020B0502020202020204" pitchFamily="34" charset="0"/>
                        <a:cs typeface="Times New Roman" panose="02020603050405020304" pitchFamily="18"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effectLst/>
                          <a:latin typeface="Century Gothic" panose="020B0502020202020204" pitchFamily="34" charset="0"/>
                          <a:ea typeface="Calibri"/>
                          <a:cs typeface="Times New Roman"/>
                        </a:rPr>
                        <a:t>There is a model for the first illustration.</a:t>
                      </a:r>
                      <a:r>
                        <a:rPr lang="en-GB" sz="1200" b="0" baseline="0" dirty="0">
                          <a:solidFill>
                            <a:schemeClr val="bg1"/>
                          </a:solidFill>
                          <a:effectLst/>
                          <a:latin typeface="Century Gothic" panose="020B0502020202020204" pitchFamily="34" charset="0"/>
                          <a:ea typeface="Calibri"/>
                          <a:cs typeface="Times New Roman"/>
                        </a:rPr>
                        <a:t> You may wish to compose the second illustrations as a class or in pairs before asking students to complete the rest of the summary independently. </a:t>
                      </a: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r h="0">
                <a:tc>
                  <a:txBody>
                    <a:bodyPr/>
                    <a:lstStyle/>
                    <a:p>
                      <a:pPr algn="l">
                        <a:lnSpc>
                          <a:spcPct val="100000"/>
                        </a:lnSpc>
                        <a:spcAft>
                          <a:spcPts val="0"/>
                        </a:spcAft>
                      </a:pPr>
                      <a:r>
                        <a:rPr lang="en-GB" sz="1200" b="1" dirty="0">
                          <a:effectLst/>
                          <a:latin typeface="Century Gothic" pitchFamily="34" charset="0"/>
                          <a:ea typeface="Calibri"/>
                          <a:cs typeface="Times New Roman"/>
                        </a:rPr>
                        <a:t>Fortnightly Quiz</a:t>
                      </a:r>
                    </a:p>
                    <a:p>
                      <a:pPr algn="l">
                        <a:lnSpc>
                          <a:spcPct val="100000"/>
                        </a:lnSpc>
                        <a:spcAft>
                          <a:spcPts val="0"/>
                        </a:spcAft>
                      </a:pPr>
                      <a:r>
                        <a:rPr lang="en-GB" sz="1200" dirty="0">
                          <a:effectLst/>
                          <a:latin typeface="Century Gothic" pitchFamily="34" charset="0"/>
                          <a:ea typeface="Calibri"/>
                          <a:cs typeface="Times New Roman"/>
                        </a:rPr>
                        <a:t>Ask students to complete fortnightly quiz</a:t>
                      </a:r>
                    </a:p>
                  </a:txBody>
                  <a:tcPr marL="68400" marR="68400" marT="0" marB="0"/>
                </a:tc>
                <a:tc>
                  <a:txBody>
                    <a:bodyPr/>
                    <a:lstStyle/>
                    <a:p>
                      <a:pPr>
                        <a:lnSpc>
                          <a:spcPct val="100000"/>
                        </a:lnSpc>
                        <a:spcAft>
                          <a:spcPts val="0"/>
                        </a:spcAft>
                      </a:pP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255454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There have been a number of </a:t>
            </a: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formative </a:t>
            </a: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events for Jane. This means that there have been lots of events that she will remember for a long time, and will shape who she is as a person.</a:t>
            </a:r>
          </a:p>
        </p:txBody>
      </p:sp>
      <p:pic>
        <p:nvPicPr>
          <p:cNvPr id="2050" name="Picture 2" descr="http://www.youngactressreviews.org/reviews/jane_eyre_2011/sho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r="13333"/>
          <a:stretch/>
        </p:blipFill>
        <p:spPr bwMode="auto">
          <a:xfrm>
            <a:off x="1115616" y="2896805"/>
            <a:ext cx="2088232"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inemaperaestudiants.cat/activitats/Activitats2012/JANE-EYRE/john-re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546" y="2896805"/>
            <a:ext cx="2035952"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innetmoss.files.wordpress.com/2016/02/1996redroom.jpg?w=529&amp;h=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26554" y="2896805"/>
            <a:ext cx="3040778" cy="17416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781142" y="4783651"/>
            <a:ext cx="3203113" cy="174169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997" y="4782515"/>
            <a:ext cx="2318588" cy="1742829"/>
          </a:xfrm>
          <a:prstGeom prst="rect">
            <a:avLst/>
          </a:prstGeom>
        </p:spPr>
      </p:pic>
      <p:pic>
        <p:nvPicPr>
          <p:cNvPr id="13" name="Picture 2" descr="http://2.bp.blogspot.com/-gDazqUSPEzE/UB0mEF52sqI/AAAAAAAAbWc/-t1z0N56D5M/s1600/JaneEyre1983_053Pyxurz.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464" r="10246"/>
          <a:stretch/>
        </p:blipFill>
        <p:spPr bwMode="auto">
          <a:xfrm>
            <a:off x="5709512" y="5786978"/>
            <a:ext cx="648073" cy="7212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bl.uk/britishlibrary/~/media/bl/global/english-online/collection-item-images/b/r/o/bront%20charlotte%20edmund%20b20084%201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69" t="14215" r="22300" b="18570"/>
          <a:stretch/>
        </p:blipFill>
        <p:spPr bwMode="auto">
          <a:xfrm>
            <a:off x="6412327" y="4782515"/>
            <a:ext cx="1166325" cy="17428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16" name="Picture 15"/>
          <p:cNvPicPr>
            <a:picLocks noChangeAspect="1"/>
          </p:cNvPicPr>
          <p:nvPr/>
        </p:nvPicPr>
        <p:blipFill rotWithShape="1">
          <a:blip r:embed="rId9"/>
          <a:srcRect l="24899" t="2750" r="30805" b="2750"/>
          <a:stretch/>
        </p:blipFill>
        <p:spPr>
          <a:xfrm>
            <a:off x="7633393" y="4782515"/>
            <a:ext cx="1438089" cy="1725708"/>
          </a:xfrm>
          <a:prstGeom prst="rect">
            <a:avLst/>
          </a:prstGeom>
        </p:spPr>
      </p:pic>
      <p:pic>
        <p:nvPicPr>
          <p:cNvPr id="17" name="Picture 4" descr="http://emojipedia-us.s3.amazonaws.com/cache/50/39/503931d2c0f5286a98d5eea2645e013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6346">
            <a:off x="8531613" y="4810081"/>
            <a:ext cx="508619" cy="50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6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142" y="77723"/>
            <a:ext cx="8286657"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pairs, use these images to discuss what has happened to Jane so far in the novel. </a:t>
            </a:r>
          </a:p>
        </p:txBody>
      </p:sp>
      <p:grpSp>
        <p:nvGrpSpPr>
          <p:cNvPr id="2" name="Group 1"/>
          <p:cNvGrpSpPr/>
          <p:nvPr/>
        </p:nvGrpSpPr>
        <p:grpSpPr>
          <a:xfrm>
            <a:off x="781142" y="1051600"/>
            <a:ext cx="8308259" cy="5703269"/>
            <a:chOff x="781142" y="1051600"/>
            <a:chExt cx="8308259" cy="5703269"/>
          </a:xfrm>
        </p:grpSpPr>
        <p:pic>
          <p:nvPicPr>
            <p:cNvPr id="2050" name="Picture 2" descr="http://www.youngactressreviews.org/reviews/jane_eyre_2011/sho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r="13333"/>
            <a:stretch/>
          </p:blipFill>
          <p:spPr bwMode="auto">
            <a:xfrm>
              <a:off x="781142" y="1052736"/>
              <a:ext cx="2088232"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inemaperaestudiants.cat/activitats/Activitats2012/JANE-EYRE/john-re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072" y="1052736"/>
              <a:ext cx="2035952"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innetmoss.files.wordpress.com/2016/02/1996redroom.jpg?w=529&amp;h=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0066" y="2935329"/>
              <a:ext cx="3040778" cy="17416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781142" y="5013176"/>
              <a:ext cx="3203113" cy="174169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1051601"/>
              <a:ext cx="2318588" cy="1742829"/>
            </a:xfrm>
            <a:prstGeom prst="rect">
              <a:avLst/>
            </a:prstGeom>
          </p:spPr>
        </p:pic>
        <p:pic>
          <p:nvPicPr>
            <p:cNvPr id="14" name="Picture 2" descr="http://www.bl.uk/britishlibrary/~/media/bl/global/english-online/collection-item-images/b/r/o/bront%20charlotte%20edmund%20b20084%201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869" t="14215" r="22300" b="18570"/>
            <a:stretch/>
          </p:blipFill>
          <p:spPr bwMode="auto">
            <a:xfrm>
              <a:off x="4788024" y="3165307"/>
              <a:ext cx="2023322" cy="30234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317918" y="2332765"/>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p>
          </p:txBody>
        </p:sp>
        <p:sp>
          <p:nvSpPr>
            <p:cNvPr id="16" name="TextBox 15"/>
            <p:cNvSpPr txBox="1"/>
            <p:nvPr/>
          </p:nvSpPr>
          <p:spPr>
            <a:xfrm>
              <a:off x="3370738" y="4215358"/>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p>
          </p:txBody>
        </p:sp>
        <p:sp>
          <p:nvSpPr>
            <p:cNvPr id="17" name="TextBox 16"/>
            <p:cNvSpPr txBox="1"/>
            <p:nvPr/>
          </p:nvSpPr>
          <p:spPr>
            <a:xfrm>
              <a:off x="3514149" y="6293204"/>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p>
          </p:txBody>
        </p:sp>
        <p:sp>
          <p:nvSpPr>
            <p:cNvPr id="18" name="TextBox 17"/>
            <p:cNvSpPr txBox="1"/>
            <p:nvPr/>
          </p:nvSpPr>
          <p:spPr>
            <a:xfrm>
              <a:off x="6012160" y="2332765"/>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p>
          </p:txBody>
        </p:sp>
        <p:pic>
          <p:nvPicPr>
            <p:cNvPr id="19" name="Picture 18"/>
            <p:cNvPicPr>
              <a:picLocks noChangeAspect="1"/>
            </p:cNvPicPr>
            <p:nvPr/>
          </p:nvPicPr>
          <p:blipFill rotWithShape="1">
            <a:blip r:embed="rId8"/>
            <a:srcRect l="24899" t="2750" r="30805" b="2750"/>
            <a:stretch/>
          </p:blipFill>
          <p:spPr>
            <a:xfrm>
              <a:off x="7195013" y="4395947"/>
              <a:ext cx="1876470" cy="2251765"/>
            </a:xfrm>
            <a:prstGeom prst="rect">
              <a:avLst/>
            </a:prstGeom>
          </p:spPr>
        </p:pic>
        <p:pic>
          <p:nvPicPr>
            <p:cNvPr id="20" name="Picture 4" descr="http://emojipedia-us.s3.amazonaws.com/cache/50/39/503931d2c0f5286a98d5eea2645e013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96346">
              <a:off x="8253841" y="4215357"/>
              <a:ext cx="835560" cy="83556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41240" y="5727074"/>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p>
          </p:txBody>
        </p:sp>
        <p:sp>
          <p:nvSpPr>
            <p:cNvPr id="22" name="TextBox 21"/>
            <p:cNvSpPr txBox="1"/>
            <p:nvPr/>
          </p:nvSpPr>
          <p:spPr>
            <a:xfrm>
              <a:off x="8619295" y="6186047"/>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p>
          </p:txBody>
        </p:sp>
        <p:pic>
          <p:nvPicPr>
            <p:cNvPr id="13" name="Picture 2" descr="http://2.bp.blogspot.com/-gDazqUSPEzE/UB0mEF52sqI/AAAAAAAAbWc/-t1z0N56D5M/s1600/JaneEyre1983_053Pyxurz.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464" r="10246"/>
            <a:stretch/>
          </p:blipFill>
          <p:spPr bwMode="auto">
            <a:xfrm>
              <a:off x="8330747" y="2032975"/>
              <a:ext cx="684205" cy="7614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11"/>
            <a:srcRect l="24921" r="22115"/>
            <a:stretch/>
          </p:blipFill>
          <p:spPr>
            <a:xfrm>
              <a:off x="8330747" y="1051600"/>
              <a:ext cx="684205" cy="981375"/>
            </a:xfrm>
            <a:prstGeom prst="rect">
              <a:avLst/>
            </a:prstGeom>
          </p:spPr>
        </p:pic>
      </p:grpSp>
      <p:sp>
        <p:nvSpPr>
          <p:cNvPr id="24" name="TextBox 2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25" name="Picture 24">
            <a:extLst>
              <a:ext uri="{FF2B5EF4-FFF2-40B4-BE49-F238E27FC236}">
                <a16:creationId xmlns:a16="http://schemas.microsoft.com/office/drawing/2014/main" id="{EADCB85C-E26F-440D-A96C-5E1BEA9E5FC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3900810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142" y="77723"/>
            <a:ext cx="8286657" cy="20928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It is possible to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summarise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 long piece of writing in a few sentences. </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Firstly, you should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identify the key events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put them in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chronological order.</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We did this in the previous activity. </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grpSp>
        <p:nvGrpSpPr>
          <p:cNvPr id="25" name="Group 24"/>
          <p:cNvGrpSpPr/>
          <p:nvPr/>
        </p:nvGrpSpPr>
        <p:grpSpPr>
          <a:xfrm>
            <a:off x="1585397" y="2167300"/>
            <a:ext cx="6678145" cy="4584265"/>
            <a:chOff x="781142" y="1051600"/>
            <a:chExt cx="8308259" cy="5703269"/>
          </a:xfrm>
        </p:grpSpPr>
        <p:pic>
          <p:nvPicPr>
            <p:cNvPr id="26" name="Picture 2" descr="http://www.youngactressreviews.org/reviews/jane_eyre_2011/sho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r="13333"/>
            <a:stretch/>
          </p:blipFill>
          <p:spPr bwMode="auto">
            <a:xfrm>
              <a:off x="781142" y="1052736"/>
              <a:ext cx="2088232"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cinemaperaestudiants.cat/activitats/Activitats2012/JANE-EYRE/john-re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072" y="1052736"/>
              <a:ext cx="2035952"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linnetmoss.files.wordpress.com/2016/02/1996redroom.jpg?w=529&amp;h=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0066" y="2935329"/>
              <a:ext cx="3040778"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5"/>
            <a:stretch>
              <a:fillRect/>
            </a:stretch>
          </p:blipFill>
          <p:spPr>
            <a:xfrm>
              <a:off x="781142" y="5013176"/>
              <a:ext cx="3203113" cy="1741693"/>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1051601"/>
              <a:ext cx="2318588" cy="1742829"/>
            </a:xfrm>
            <a:prstGeom prst="rect">
              <a:avLst/>
            </a:prstGeom>
          </p:spPr>
        </p:pic>
        <p:pic>
          <p:nvPicPr>
            <p:cNvPr id="31" name="Picture 2" descr="http://www.bl.uk/britishlibrary/~/media/bl/global/english-online/collection-item-images/b/r/o/bront%20charlotte%20edmund%20b20084%201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869" t="14215" r="22300" b="18570"/>
            <a:stretch/>
          </p:blipFill>
          <p:spPr bwMode="auto">
            <a:xfrm>
              <a:off x="4788024" y="3165307"/>
              <a:ext cx="2023322" cy="302343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317918" y="2332765"/>
              <a:ext cx="470106" cy="45948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p>
          </p:txBody>
        </p:sp>
        <p:sp>
          <p:nvSpPr>
            <p:cNvPr id="33" name="TextBox 32"/>
            <p:cNvSpPr txBox="1"/>
            <p:nvPr/>
          </p:nvSpPr>
          <p:spPr>
            <a:xfrm>
              <a:off x="3370738" y="4215358"/>
              <a:ext cx="470106" cy="45948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p>
          </p:txBody>
        </p:sp>
        <p:sp>
          <p:nvSpPr>
            <p:cNvPr id="34" name="TextBox 33"/>
            <p:cNvSpPr txBox="1"/>
            <p:nvPr/>
          </p:nvSpPr>
          <p:spPr>
            <a:xfrm>
              <a:off x="3514149" y="6293205"/>
              <a:ext cx="470106" cy="45948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p>
          </p:txBody>
        </p:sp>
        <p:sp>
          <p:nvSpPr>
            <p:cNvPr id="35" name="TextBox 34"/>
            <p:cNvSpPr txBox="1"/>
            <p:nvPr/>
          </p:nvSpPr>
          <p:spPr>
            <a:xfrm>
              <a:off x="6012160" y="2332765"/>
              <a:ext cx="470106" cy="45948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p>
          </p:txBody>
        </p:sp>
        <p:pic>
          <p:nvPicPr>
            <p:cNvPr id="36" name="Picture 35"/>
            <p:cNvPicPr>
              <a:picLocks noChangeAspect="1"/>
            </p:cNvPicPr>
            <p:nvPr/>
          </p:nvPicPr>
          <p:blipFill rotWithShape="1">
            <a:blip r:embed="rId8"/>
            <a:srcRect l="24899" t="2750" r="30805" b="2750"/>
            <a:stretch/>
          </p:blipFill>
          <p:spPr>
            <a:xfrm>
              <a:off x="7195013" y="4395947"/>
              <a:ext cx="1876470" cy="2251765"/>
            </a:xfrm>
            <a:prstGeom prst="rect">
              <a:avLst/>
            </a:prstGeom>
          </p:spPr>
        </p:pic>
        <p:pic>
          <p:nvPicPr>
            <p:cNvPr id="37" name="Picture 4" descr="http://emojipedia-us.s3.amazonaws.com/cache/50/39/503931d2c0f5286a98d5eea2645e013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96346">
              <a:off x="8253841" y="4215357"/>
              <a:ext cx="835560" cy="83556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341240" y="5727073"/>
              <a:ext cx="470106" cy="45948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p>
          </p:txBody>
        </p:sp>
        <p:sp>
          <p:nvSpPr>
            <p:cNvPr id="39" name="TextBox 38"/>
            <p:cNvSpPr txBox="1"/>
            <p:nvPr/>
          </p:nvSpPr>
          <p:spPr>
            <a:xfrm>
              <a:off x="8619295" y="6186047"/>
              <a:ext cx="470106" cy="45948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p>
          </p:txBody>
        </p:sp>
        <p:pic>
          <p:nvPicPr>
            <p:cNvPr id="40" name="Picture 2" descr="http://2.bp.blogspot.com/-gDazqUSPEzE/UB0mEF52sqI/AAAAAAAAbWc/-t1z0N56D5M/s1600/JaneEyre1983_053Pyxurz.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464" r="10246"/>
            <a:stretch/>
          </p:blipFill>
          <p:spPr bwMode="auto">
            <a:xfrm>
              <a:off x="8330747" y="2032975"/>
              <a:ext cx="684205" cy="76145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rotWithShape="1">
            <a:blip r:embed="rId11"/>
            <a:srcRect l="24921" r="22115"/>
            <a:stretch/>
          </p:blipFill>
          <p:spPr>
            <a:xfrm>
              <a:off x="8330747" y="1051600"/>
              <a:ext cx="684205" cy="981375"/>
            </a:xfrm>
            <a:prstGeom prst="rect">
              <a:avLst/>
            </a:prstGeom>
          </p:spPr>
        </p:pic>
      </p:grpSp>
      <p:pic>
        <p:nvPicPr>
          <p:cNvPr id="22" name="Picture 21">
            <a:extLst>
              <a:ext uri="{FF2B5EF4-FFF2-40B4-BE49-F238E27FC236}">
                <a16:creationId xmlns:a16="http://schemas.microsoft.com/office/drawing/2014/main" id="{9226888A-AB51-497B-96B3-B35B83F084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110759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142" y="77723"/>
            <a:ext cx="8286657" cy="527836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When you have the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main events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the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correct order</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can then summarise the events with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brief</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clear</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sentences. </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To make your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summary</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brief and clear, include these parts in your sentences: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ea typeface="Calibri" panose="020F0502020204030204" pitchFamily="34" charset="0"/>
                <a:cs typeface="Times New Roman" panose="02020603050405020304" pitchFamily="18" charset="0"/>
              </a:rPr>
              <a:t>The subject</a:t>
            </a:r>
            <a:r>
              <a:rPr kumimoji="0" lang="en-GB" sz="2400" b="1" i="0" u="none" strike="noStrike" kern="1200" cap="none" spc="0" normalizeH="0" baseline="0" noProof="0" dirty="0">
                <a:ln>
                  <a:noFill/>
                </a:ln>
                <a:solidFill>
                  <a:srgbClr val="4F81BD">
                    <a:lumMod val="75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of each sentence should be clear. It is clear who the sentence is talking about.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When it happened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explains how the events of the story are sequenced. It makes it clear when the events in the story happen.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Why it happened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explain the reasons for the sequence of events in the novel.</a:t>
            </a:r>
          </a:p>
        </p:txBody>
      </p:sp>
      <p:sp>
        <p:nvSpPr>
          <p:cNvPr id="10" name="TextBox 9"/>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5" name="Picture 4">
            <a:extLst>
              <a:ext uri="{FF2B5EF4-FFF2-40B4-BE49-F238E27FC236}">
                <a16:creationId xmlns:a16="http://schemas.microsoft.com/office/drawing/2014/main" id="{7A47FBFA-DDDD-4FCE-946B-87A9C7E8F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305472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142" y="77723"/>
            <a:ext cx="8286657" cy="40164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ea typeface="Calibri" panose="020F0502020204030204" pitchFamily="34" charset="0"/>
                <a:cs typeface="Times New Roman" panose="02020603050405020304" pitchFamily="18" charset="0"/>
              </a:rPr>
              <a:t>The subject</a:t>
            </a:r>
            <a:r>
              <a:rPr kumimoji="0" lang="en-GB" sz="2400" b="1" i="0" u="none" strike="noStrike" kern="1200" cap="none" spc="0" normalizeH="0" baseline="0" noProof="0" dirty="0">
                <a:ln>
                  <a:noFill/>
                </a:ln>
                <a:solidFill>
                  <a:srgbClr val="4F81BD">
                    <a:lumMod val="75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of each sentence should be clear. It is clear who the sentence is talking about.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When it happened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explains how the events of the story are sequenced. It makes it clear when the events in the story happen.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Why it happened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explain the reasons for the sequence of events in the novel.</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Here’s an example of three brief sentences that explains the events for image 1. Notice how the each sentence only contains vital information. </a:t>
            </a:r>
          </a:p>
        </p:txBody>
      </p:sp>
      <p:sp>
        <p:nvSpPr>
          <p:cNvPr id="10" name="TextBox 9"/>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grpSp>
        <p:nvGrpSpPr>
          <p:cNvPr id="7" name="Group 6"/>
          <p:cNvGrpSpPr/>
          <p:nvPr/>
        </p:nvGrpSpPr>
        <p:grpSpPr>
          <a:xfrm>
            <a:off x="812191" y="4298168"/>
            <a:ext cx="1446091" cy="2443200"/>
            <a:chOff x="812192" y="4298168"/>
            <a:chExt cx="1294780" cy="2187557"/>
          </a:xfrm>
        </p:grpSpPr>
        <p:pic>
          <p:nvPicPr>
            <p:cNvPr id="8" name="Picture 2" descr="http://www.youngactressreviews.org/reviews/jane_eyre_2011/sho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r="13333"/>
            <a:stretch/>
          </p:blipFill>
          <p:spPr bwMode="auto">
            <a:xfrm>
              <a:off x="812192" y="4298168"/>
              <a:ext cx="1294780" cy="10799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cinemaperaestudiants.cat/activitats/Activitats2012/JANE-EYRE/john-re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192" y="5378081"/>
              <a:ext cx="1294780" cy="110764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1788176" y="6279703"/>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p>
        </p:txBody>
      </p:sp>
      <p:sp>
        <p:nvSpPr>
          <p:cNvPr id="13" name="TextBox 12"/>
          <p:cNvSpPr txBox="1"/>
          <p:nvPr/>
        </p:nvSpPr>
        <p:spPr>
          <a:xfrm>
            <a:off x="2359022" y="4432463"/>
            <a:ext cx="6705213" cy="209288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600" b="1" i="0" u="none" strike="noStrike" kern="1200" cap="none" spc="0" normalizeH="0" baseline="0" noProof="0" dirty="0">
                <a:ln>
                  <a:noFill/>
                </a:ln>
                <a:solidFill>
                  <a:srgbClr val="F79646">
                    <a:lumMod val="75000"/>
                  </a:srgbClr>
                </a:solidFill>
                <a:effectLst/>
                <a:uLnTx/>
                <a:uFillTx/>
                <a:latin typeface="Bradley Hand ITC" panose="03070402050302030203" pitchFamily="66" charset="0"/>
                <a:ea typeface="Calibri" panose="020F0502020204030204" pitchFamily="34" charset="0"/>
                <a:cs typeface="Times New Roman" panose="02020603050405020304" pitchFamily="18" charset="0"/>
              </a:rPr>
              <a:t>At the start of the novel,</a:t>
            </a:r>
            <a:r>
              <a:rPr kumimoji="0" lang="en-GB" sz="26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 </a:t>
            </a:r>
            <a:r>
              <a:rPr kumimoji="0" lang="en-GB" sz="2600" b="1" i="0" u="none" strike="noStrike" kern="1200" cap="none" spc="0" normalizeH="0" baseline="0" noProof="0" dirty="0">
                <a:ln>
                  <a:noFill/>
                </a:ln>
                <a:solidFill>
                  <a:srgbClr val="00B0F0"/>
                </a:solidFill>
                <a:effectLst/>
                <a:uLnTx/>
                <a:uFillTx/>
                <a:latin typeface="Bradley Hand ITC" panose="03070402050302030203" pitchFamily="66" charset="0"/>
                <a:ea typeface="Calibri" panose="020F0502020204030204" pitchFamily="34" charset="0"/>
                <a:cs typeface="Times New Roman" panose="02020603050405020304" pitchFamily="18" charset="0"/>
              </a:rPr>
              <a:t>Jane Eyre</a:t>
            </a:r>
            <a:r>
              <a:rPr kumimoji="0" lang="en-GB" sz="26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 reads a book at Gateshead Hall. </a:t>
            </a:r>
            <a:r>
              <a:rPr kumimoji="0" lang="en-GB" sz="2600" b="1" i="0" u="none" strike="noStrike" kern="1200" cap="none" spc="0" normalizeH="0" baseline="0" noProof="0" dirty="0">
                <a:ln>
                  <a:noFill/>
                </a:ln>
                <a:solidFill>
                  <a:srgbClr val="00B0F0"/>
                </a:solidFill>
                <a:effectLst/>
                <a:uLnTx/>
                <a:uFillTx/>
                <a:latin typeface="Bradley Hand ITC" panose="03070402050302030203" pitchFamily="66" charset="0"/>
                <a:ea typeface="Calibri" panose="020F0502020204030204" pitchFamily="34" charset="0"/>
                <a:cs typeface="Times New Roman" panose="02020603050405020304" pitchFamily="18" charset="0"/>
              </a:rPr>
              <a:t>Her cousin, John Reed,</a:t>
            </a:r>
            <a:r>
              <a:rPr kumimoji="0" lang="en-GB" sz="26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 enters and hits her round the head </a:t>
            </a:r>
            <a:r>
              <a:rPr kumimoji="0" lang="en-GB" sz="2600" b="1" i="0" u="none" strike="noStrike" kern="1200" cap="none" spc="0" normalizeH="0" baseline="0" noProof="0" dirty="0">
                <a:ln>
                  <a:noFill/>
                </a:ln>
                <a:solidFill>
                  <a:srgbClr val="FF0000"/>
                </a:solidFill>
                <a:effectLst/>
                <a:uLnTx/>
                <a:uFillTx/>
                <a:latin typeface="Bradley Hand ITC" panose="03070402050302030203" pitchFamily="66" charset="0"/>
                <a:ea typeface="Calibri" panose="020F0502020204030204" pitchFamily="34" charset="0"/>
                <a:cs typeface="Times New Roman" panose="02020603050405020304" pitchFamily="18" charset="0"/>
              </a:rPr>
              <a:t>because he is a bully</a:t>
            </a:r>
            <a:r>
              <a:rPr kumimoji="0" lang="en-GB" sz="26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 </a:t>
            </a:r>
            <a:r>
              <a:rPr kumimoji="0" lang="en-GB" sz="2600" b="1" i="0" u="none" strike="noStrike" kern="1200" cap="none" spc="0" normalizeH="0" baseline="0" noProof="0" dirty="0">
                <a:ln>
                  <a:noFill/>
                </a:ln>
                <a:solidFill>
                  <a:srgbClr val="F79646">
                    <a:lumMod val="75000"/>
                  </a:srgbClr>
                </a:solidFill>
                <a:effectLst/>
                <a:uLnTx/>
                <a:uFillTx/>
                <a:latin typeface="Bradley Hand ITC" panose="03070402050302030203" pitchFamily="66" charset="0"/>
                <a:ea typeface="Calibri" panose="020F0502020204030204" pitchFamily="34" charset="0"/>
                <a:cs typeface="Times New Roman" panose="02020603050405020304" pitchFamily="18" charset="0"/>
              </a:rPr>
              <a:t>After John makes her head bleed, </a:t>
            </a:r>
            <a:r>
              <a:rPr kumimoji="0" lang="en-GB" sz="2600" b="1" i="0" u="none" strike="noStrike" kern="1200" cap="none" spc="0" normalizeH="0" baseline="0" noProof="0" dirty="0">
                <a:ln>
                  <a:noFill/>
                </a:ln>
                <a:solidFill>
                  <a:srgbClr val="00B0F0"/>
                </a:solidFill>
                <a:effectLst/>
                <a:uLnTx/>
                <a:uFillTx/>
                <a:latin typeface="Bradley Hand ITC" panose="03070402050302030203" pitchFamily="66" charset="0"/>
                <a:ea typeface="Calibri" panose="020F0502020204030204" pitchFamily="34" charset="0"/>
                <a:cs typeface="Times New Roman" panose="02020603050405020304" pitchFamily="18" charset="0"/>
              </a:rPr>
              <a:t>Jane</a:t>
            </a:r>
            <a:r>
              <a:rPr kumimoji="0" lang="en-GB" sz="2600" b="1" i="0" u="none" strike="noStrike" kern="1200" cap="none" spc="0" normalizeH="0" baseline="0" noProof="0" dirty="0">
                <a:ln>
                  <a:noFill/>
                </a:ln>
                <a:solidFill>
                  <a:prstClr val="black"/>
                </a:solidFill>
                <a:effectLst/>
                <a:uLnTx/>
                <a:uFillTx/>
                <a:latin typeface="Bradley Hand ITC" panose="03070402050302030203" pitchFamily="66" charset="0"/>
                <a:ea typeface="Calibri" panose="020F0502020204030204" pitchFamily="34" charset="0"/>
                <a:cs typeface="Times New Roman" panose="02020603050405020304" pitchFamily="18" charset="0"/>
              </a:rPr>
              <a:t> jumps up and attacks her cousin. </a:t>
            </a:r>
          </a:p>
        </p:txBody>
      </p:sp>
      <p:pic>
        <p:nvPicPr>
          <p:cNvPr id="14" name="Picture 13">
            <a:extLst>
              <a:ext uri="{FF2B5EF4-FFF2-40B4-BE49-F238E27FC236}">
                <a16:creationId xmlns:a16="http://schemas.microsoft.com/office/drawing/2014/main" id="{8E444FD3-B4B8-4B33-888C-5777E282A8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174173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142" y="77723"/>
            <a:ext cx="8286657"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On your own, use these images to write a summary of what has happened to Jane so far in the novel. </a:t>
            </a:r>
          </a:p>
        </p:txBody>
      </p:sp>
      <p:pic>
        <p:nvPicPr>
          <p:cNvPr id="2050" name="Picture 2" descr="http://www.youngactressreviews.org/reviews/jane_eyre_2011/sho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r="13333"/>
          <a:stretch/>
        </p:blipFill>
        <p:spPr bwMode="auto">
          <a:xfrm>
            <a:off x="781142" y="1052736"/>
            <a:ext cx="2088232"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inemaperaestudiants.cat/activitats/Activitats2012/JANE-EYRE/john-re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072" y="1052736"/>
            <a:ext cx="2035952" cy="17416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innetmoss.files.wordpress.com/2016/02/1996redroom.jpg?w=529&amp;h=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0066" y="2935329"/>
            <a:ext cx="3040778" cy="17416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781142" y="5013176"/>
            <a:ext cx="3203113" cy="174169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1051601"/>
            <a:ext cx="2318588" cy="1742829"/>
          </a:xfrm>
          <a:prstGeom prst="rect">
            <a:avLst/>
          </a:prstGeom>
        </p:spPr>
      </p:pic>
      <p:pic>
        <p:nvPicPr>
          <p:cNvPr id="14" name="Picture 2" descr="http://www.bl.uk/britishlibrary/~/media/bl/global/english-online/collection-item-images/b/r/o/bront%20charlotte%20edmund%20b20084%201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869" t="14215" r="22300" b="18570"/>
          <a:stretch/>
        </p:blipFill>
        <p:spPr bwMode="auto">
          <a:xfrm>
            <a:off x="4788024" y="3165307"/>
            <a:ext cx="2023322" cy="30234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317918" y="2332765"/>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p>
        </p:txBody>
      </p:sp>
      <p:sp>
        <p:nvSpPr>
          <p:cNvPr id="16" name="TextBox 15"/>
          <p:cNvSpPr txBox="1"/>
          <p:nvPr/>
        </p:nvSpPr>
        <p:spPr>
          <a:xfrm>
            <a:off x="3370738" y="4215358"/>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p>
        </p:txBody>
      </p:sp>
      <p:sp>
        <p:nvSpPr>
          <p:cNvPr id="17" name="TextBox 16"/>
          <p:cNvSpPr txBox="1"/>
          <p:nvPr/>
        </p:nvSpPr>
        <p:spPr>
          <a:xfrm>
            <a:off x="3514149" y="6293204"/>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p>
        </p:txBody>
      </p:sp>
      <p:sp>
        <p:nvSpPr>
          <p:cNvPr id="18" name="TextBox 17"/>
          <p:cNvSpPr txBox="1"/>
          <p:nvPr/>
        </p:nvSpPr>
        <p:spPr>
          <a:xfrm>
            <a:off x="6012160" y="2332765"/>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p>
        </p:txBody>
      </p:sp>
      <p:pic>
        <p:nvPicPr>
          <p:cNvPr id="19" name="Picture 18"/>
          <p:cNvPicPr>
            <a:picLocks noChangeAspect="1"/>
          </p:cNvPicPr>
          <p:nvPr/>
        </p:nvPicPr>
        <p:blipFill rotWithShape="1">
          <a:blip r:embed="rId8"/>
          <a:srcRect l="24899" t="2750" r="30805" b="2750"/>
          <a:stretch/>
        </p:blipFill>
        <p:spPr>
          <a:xfrm>
            <a:off x="7195013" y="4395947"/>
            <a:ext cx="1876470" cy="2251765"/>
          </a:xfrm>
          <a:prstGeom prst="rect">
            <a:avLst/>
          </a:prstGeom>
        </p:spPr>
      </p:pic>
      <p:pic>
        <p:nvPicPr>
          <p:cNvPr id="20" name="Picture 4" descr="http://emojipedia-us.s3.amazonaws.com/cache/50/39/503931d2c0f5286a98d5eea2645e013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96346">
            <a:off x="8253841" y="4215357"/>
            <a:ext cx="835560" cy="83556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41240" y="5727074"/>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p>
        </p:txBody>
      </p:sp>
      <p:sp>
        <p:nvSpPr>
          <p:cNvPr id="22" name="TextBox 21"/>
          <p:cNvSpPr txBox="1"/>
          <p:nvPr/>
        </p:nvSpPr>
        <p:spPr>
          <a:xfrm>
            <a:off x="8619295" y="6186047"/>
            <a:ext cx="470106"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p>
        </p:txBody>
      </p:sp>
      <p:pic>
        <p:nvPicPr>
          <p:cNvPr id="13" name="Picture 2" descr="http://2.bp.blogspot.com/-gDazqUSPEzE/UB0mEF52sqI/AAAAAAAAbWc/-t1z0N56D5M/s1600/JaneEyre1983_053Pyxurz.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464" r="10246"/>
          <a:stretch/>
        </p:blipFill>
        <p:spPr bwMode="auto">
          <a:xfrm>
            <a:off x="8330747" y="2032975"/>
            <a:ext cx="684205" cy="7614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11"/>
          <a:srcRect l="24921" r="22115"/>
          <a:stretch/>
        </p:blipFill>
        <p:spPr>
          <a:xfrm>
            <a:off x="8330747" y="1051600"/>
            <a:ext cx="684205" cy="981375"/>
          </a:xfrm>
          <a:prstGeom prst="rect">
            <a:avLst/>
          </a:prstGeom>
        </p:spPr>
      </p:pic>
      <p:sp>
        <p:nvSpPr>
          <p:cNvPr id="24" name="TextBox 2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27" name="Picture 26">
            <a:extLst>
              <a:ext uri="{FF2B5EF4-FFF2-40B4-BE49-F238E27FC236}">
                <a16:creationId xmlns:a16="http://schemas.microsoft.com/office/drawing/2014/main" id="{7494F982-6FDF-4E48-A7B8-D4C59D96930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28" name="Picture 27">
            <a:extLst>
              <a:ext uri="{FF2B5EF4-FFF2-40B4-BE49-F238E27FC236}">
                <a16:creationId xmlns:a16="http://schemas.microsoft.com/office/drawing/2014/main" id="{C058DB12-AACB-4CBE-903A-6666BFA1FB3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419259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143" y="4058776"/>
            <a:ext cx="5806764" cy="27546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When it happened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explains how the events of the story are sequenced. It makes it clear when the events in the story happen.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Calibri" panose="020F0502020204030204" pitchFamily="34" charset="0"/>
                <a:cs typeface="Times New Roman" panose="02020603050405020304" pitchFamily="18" charset="0"/>
              </a:rPr>
              <a:t>Why it happened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explain the reasons for the sequence of events in the novel.</a:t>
            </a:r>
          </a:p>
        </p:txBody>
      </p:sp>
      <p:sp>
        <p:nvSpPr>
          <p:cNvPr id="10" name="TextBox 9"/>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14" name="TextBox 13"/>
          <p:cNvSpPr txBox="1"/>
          <p:nvPr/>
        </p:nvSpPr>
        <p:spPr>
          <a:xfrm>
            <a:off x="781143" y="116632"/>
            <a:ext cx="8250814" cy="290848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Take a look at your partner’s summary of events at Gateshead Hall.</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Is their summary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clear</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Is it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brief</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Are there additional words or phrases (e.g. parts that tell where or adjectives) that are not vital? If there are, get rid of them!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907" y="4231828"/>
            <a:ext cx="2444048" cy="2365524"/>
          </a:xfrm>
          <a:prstGeom prst="rect">
            <a:avLst/>
          </a:prstGeom>
        </p:spPr>
      </p:pic>
      <p:sp>
        <p:nvSpPr>
          <p:cNvPr id="3" name="Rectangle 2"/>
          <p:cNvSpPr/>
          <p:nvPr/>
        </p:nvSpPr>
        <p:spPr>
          <a:xfrm>
            <a:off x="781141" y="3212976"/>
            <a:ext cx="8250815"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41325" algn="l"/>
              </a:tabLst>
              <a:defRPr/>
            </a:pP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ea typeface="Calibri" panose="020F0502020204030204" pitchFamily="34" charset="0"/>
                <a:cs typeface="Times New Roman" panose="02020603050405020304" pitchFamily="18" charset="0"/>
              </a:rPr>
              <a:t>The subject</a:t>
            </a:r>
            <a:r>
              <a:rPr kumimoji="0" lang="en-GB" sz="2400" b="1" i="0" u="none" strike="noStrike" kern="1200" cap="none" spc="0" normalizeH="0" baseline="0" noProof="0" dirty="0">
                <a:ln>
                  <a:noFill/>
                </a:ln>
                <a:solidFill>
                  <a:srgbClr val="4F81BD">
                    <a:lumMod val="75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of each sentence should be clear. It is clear who the sentence is talking about.</a:t>
            </a:r>
          </a:p>
        </p:txBody>
      </p:sp>
      <p:pic>
        <p:nvPicPr>
          <p:cNvPr id="9" name="Picture 8">
            <a:extLst>
              <a:ext uri="{FF2B5EF4-FFF2-40B4-BE49-F238E27FC236}">
                <a16:creationId xmlns:a16="http://schemas.microsoft.com/office/drawing/2014/main" id="{76BC9169-D92E-470E-B7D6-BEAE18FB7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11" name="Picture 10">
            <a:extLst>
              <a:ext uri="{FF2B5EF4-FFF2-40B4-BE49-F238E27FC236}">
                <a16:creationId xmlns:a16="http://schemas.microsoft.com/office/drawing/2014/main" id="{9F3B74CF-1CE1-4D23-B51D-FFCBBC592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272196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88640"/>
            <a:ext cx="82089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statements are correct?(3)</a:t>
            </a:r>
          </a:p>
        </p:txBody>
      </p:sp>
      <p:sp>
        <p:nvSpPr>
          <p:cNvPr id="4" name="TextBox 3"/>
          <p:cNvSpPr txBox="1"/>
          <p:nvPr/>
        </p:nvSpPr>
        <p:spPr>
          <a:xfrm>
            <a:off x="827584" y="1632277"/>
            <a:ext cx="8208912" cy="5078313"/>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automatically feels guilty after her passionate outburst to Mrs Reed.</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lang="en-GB" sz="2400" dirty="0">
                <a:solidFill>
                  <a:prstClr val="black"/>
                </a:solidFill>
                <a:latin typeface="Century Gothic" panose="020B0502020202020204" pitchFamily="34" charset="0"/>
              </a:rPr>
              <a:t>Bessie continues to be kind to Jane and tells her that she likes Jane better than the Reed children.</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lang="en-GB" sz="2400" dirty="0">
                <a:solidFill>
                  <a:prstClr val="black"/>
                </a:solidFill>
                <a:latin typeface="Century Gothic" panose="020B0502020202020204" pitchFamily="34" charset="0"/>
              </a:rPr>
              <a:t> Mrs Reed tells Jane that she desires to be her friend.</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lang="en-GB" sz="2400" dirty="0">
                <a:solidFill>
                  <a:prstClr val="black"/>
                </a:solidFill>
                <a:latin typeface="Century Gothic" panose="020B0502020202020204" pitchFamily="34" charset="0"/>
              </a:rPr>
              <a:t>Mrs Reed wants Jane to have a miserable time at Lowood.</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lang="en-GB" sz="2400" dirty="0">
                <a:solidFill>
                  <a:prstClr val="black"/>
                </a:solidFill>
                <a:latin typeface="Century Gothic" panose="020B0502020202020204" pitchFamily="34" charset="0"/>
              </a:rPr>
              <a:t>Jane tells Mrs Reed that she has no pity.</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9993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88640"/>
            <a:ext cx="82089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statements are correct?(3)</a:t>
            </a:r>
          </a:p>
        </p:txBody>
      </p:sp>
      <p:sp>
        <p:nvSpPr>
          <p:cNvPr id="4" name="TextBox 3"/>
          <p:cNvSpPr txBox="1"/>
          <p:nvPr/>
        </p:nvSpPr>
        <p:spPr>
          <a:xfrm>
            <a:off x="827584" y="1632277"/>
            <a:ext cx="8208912" cy="5447645"/>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automatically feels guilty after her passionate outburst to Mrs Reed.</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lang="en-GB" sz="2400" b="1" dirty="0">
                <a:solidFill>
                  <a:srgbClr val="00B050"/>
                </a:solidFill>
                <a:latin typeface="Century Gothic" panose="020B0502020202020204" pitchFamily="34" charset="0"/>
              </a:rPr>
              <a:t>Bessie continues to be kind to Jane and tells her that she likes Jane better than the Reed children.</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lang="en-GB" sz="2400" b="1" dirty="0">
                <a:solidFill>
                  <a:srgbClr val="00B050"/>
                </a:solidFill>
                <a:latin typeface="Century Gothic" panose="020B0502020202020204" pitchFamily="34" charset="0"/>
              </a:rPr>
              <a:t> Mrs Reed tells Jane that she desires to be her friend.</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lang="en-GB" sz="2400" b="1" dirty="0">
                <a:solidFill>
                  <a:srgbClr val="00B050"/>
                </a:solidFill>
                <a:latin typeface="Century Gothic" panose="020B0502020202020204" pitchFamily="34" charset="0"/>
              </a:rPr>
              <a:t>Mrs Reed wants Jane to have a miserable time at Lowood</a:t>
            </a:r>
            <a:r>
              <a:rPr lang="en-GB" sz="2400" dirty="0">
                <a:solidFill>
                  <a:prstClr val="black"/>
                </a:solidFill>
                <a:latin typeface="Century Gothic" panose="020B0502020202020204" pitchFamily="34" charset="0"/>
              </a:rPr>
              <a:t>.</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lang="en-GB" sz="2400" dirty="0">
                <a:solidFill>
                  <a:prstClr val="black"/>
                </a:solidFill>
                <a:latin typeface="Century Gothic" panose="020B0502020202020204" pitchFamily="34" charset="0"/>
              </a:rPr>
              <a:t>Jane tells Bessie all about her outburst to Mrs Reed.</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56394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E3731-AD11-F741-A883-7B3168990333}"/>
              </a:ext>
            </a:extLst>
          </p:cNvPr>
          <p:cNvSpPr txBox="1"/>
          <p:nvPr/>
        </p:nvSpPr>
        <p:spPr>
          <a:xfrm>
            <a:off x="1000567" y="5081076"/>
            <a:ext cx="7710614" cy="1569660"/>
          </a:xfrm>
          <a:prstGeom prst="rect">
            <a:avLst/>
          </a:prstGeom>
          <a:solidFill>
            <a:schemeClr val="tx1"/>
          </a:solidFill>
          <a:ln w="25400">
            <a:solidFill>
              <a:schemeClr val="dk1"/>
            </a:solidFill>
          </a:ln>
        </p:spPr>
        <p:txBody>
          <a:bodyPr wrap="square" rtlCol="0" anchor="t">
            <a:noAutofit/>
          </a:bodyPr>
          <a:lstStyle/>
          <a:p>
            <a:pPr defTabSz="914400">
              <a:spcAft>
                <a:spcPts val="300"/>
              </a:spcAf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a:t>
            </a:r>
            <a:r>
              <a:rPr lang="en-GB" sz="2400" b="1" dirty="0">
                <a:solidFill>
                  <a:prstClr val="black"/>
                </a:solidFill>
                <a:latin typeface="Century Gothic" panose="020B0502020202020204" pitchFamily="34" charset="0"/>
              </a:rPr>
              <a:t>: </a:t>
            </a:r>
            <a:r>
              <a:rPr lang="en-GB" sz="2400" b="1" dirty="0">
                <a:solidFill>
                  <a:srgbClr val="00B050"/>
                </a:solidFill>
                <a:latin typeface="Century Gothic" panose="020B0502020202020204" pitchFamily="34" charset="0"/>
              </a:rPr>
              <a:t>This final act might be one of Mrs Reed’s cruellest deeds, as she is trying to ensure that Jane has a miserable future ahead of her. Jane will not be able to start afresh at Lowood School.</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noProof="0" dirty="0">
                <a:ln>
                  <a:noFill/>
                </a:ln>
                <a:solidFill>
                  <a:srgbClr val="00B050"/>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9F7EB3EC-4D1F-3443-BAF8-271D411C0F68}"/>
              </a:ext>
            </a:extLst>
          </p:cNvPr>
          <p:cNvSpPr/>
          <p:nvPr/>
        </p:nvSpPr>
        <p:spPr>
          <a:xfrm>
            <a:off x="961271" y="853423"/>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lvl="0" indent="-457200" defTabSz="914400">
              <a:spcAft>
                <a:spcPts val="300"/>
              </a:spcAft>
              <a:buFont typeface="+mj-lt"/>
              <a:buAutoNum type="arabicPeriod"/>
              <a:defRPr/>
            </a:pPr>
            <a:r>
              <a:rPr lang="en-US" sz="2000" b="1" dirty="0">
                <a:solidFill>
                  <a:srgbClr val="00B050"/>
                </a:solidFill>
                <a:latin typeface="Century Gothic" panose="020B0502020202020204" pitchFamily="34" charset="0"/>
              </a:rPr>
              <a:t>Mr Brocklehurst was inspired by a real person in Charlotte Brontë’s life. False</a:t>
            </a:r>
          </a:p>
          <a:p>
            <a:pPr marL="457200" lvl="0" indent="-457200" defTabSz="914400">
              <a:spcAft>
                <a:spcPts val="300"/>
              </a:spcAft>
              <a:buFont typeface="+mj-lt"/>
              <a:buAutoNum type="arabicPeriod"/>
              <a:defRPr/>
            </a:pPr>
            <a:r>
              <a:rPr lang="en-US" sz="2000" b="1" dirty="0">
                <a:solidFill>
                  <a:srgbClr val="00B050"/>
                </a:solidFill>
                <a:latin typeface="Century Gothic" panose="020B0502020202020204" pitchFamily="34" charset="0"/>
              </a:rPr>
              <a:t>Mrs Reed doesn’t excludes Jane from playing with the other children; Jane is bullied by John Reed; Jane is cruelly punished by being locked in the Red Room.</a:t>
            </a:r>
          </a:p>
          <a:p>
            <a:pPr marL="457200" lvl="0" indent="-457200" defTabSz="914400">
              <a:spcAft>
                <a:spcPts val="300"/>
              </a:spcAft>
              <a:buFont typeface="+mj-lt"/>
              <a:buAutoNum type="arabicPeriod"/>
              <a:defRPr/>
            </a:pPr>
            <a:r>
              <a:rPr lang="en-US" sz="2000" b="1" dirty="0">
                <a:solidFill>
                  <a:srgbClr val="00B050"/>
                </a:solidFill>
                <a:latin typeface="Century Gothic" panose="020B0502020202020204" pitchFamily="34" charset="0"/>
              </a:rPr>
              <a:t>Mrs Reed thinks that Jane is too passionate and needs to learn how to behave at Lowood.</a:t>
            </a:r>
          </a:p>
          <a:p>
            <a:pPr marL="457200" lvl="0" indent="-457200" defTabSz="914400">
              <a:spcAft>
                <a:spcPts val="300"/>
              </a:spcAft>
              <a:buFont typeface="+mj-lt"/>
              <a:buAutoNum type="arabicPeriod"/>
              <a:defRPr/>
            </a:pPr>
            <a:r>
              <a:rPr lang="en-US" sz="2000" b="1" dirty="0">
                <a:solidFill>
                  <a:srgbClr val="00B050"/>
                </a:solidFill>
                <a:latin typeface="Century Gothic" panose="020B0502020202020204" pitchFamily="34" charset="0"/>
              </a:rPr>
              <a:t>In the Victorian era children were expected to be meek and obedient, which is the opposite of the passionate and rebellious Jane.</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61271" y="853423"/>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lvl="0" indent="-457200" defTabSz="914400">
              <a:spcAft>
                <a:spcPts val="300"/>
              </a:spcAft>
              <a:buFont typeface="+mj-lt"/>
              <a:buAutoNum type="arabicPeriod"/>
              <a:defRPr/>
            </a:pPr>
            <a:r>
              <a:rPr lang="en-US" sz="2400" dirty="0">
                <a:solidFill>
                  <a:prstClr val="black"/>
                </a:solidFill>
                <a:latin typeface="Century Gothic" panose="020B0502020202020204" pitchFamily="34" charset="0"/>
              </a:rPr>
              <a:t>Mr Brocklehurst was inspired by a real person in Charlotte Brontë’s life. True or False?</a:t>
            </a:r>
          </a:p>
          <a:p>
            <a:pPr marL="457200" lvl="0" indent="-457200" defTabSz="914400">
              <a:spcAft>
                <a:spcPts val="300"/>
              </a:spcAft>
              <a:buFont typeface="+mj-lt"/>
              <a:buAutoNum type="arabicPeriod"/>
              <a:defRPr/>
            </a:pPr>
            <a:r>
              <a:rPr lang="en-US" sz="2400" dirty="0">
                <a:solidFill>
                  <a:prstClr val="black"/>
                </a:solidFill>
                <a:latin typeface="Century Gothic" panose="020B0502020202020204" pitchFamily="34" charset="0"/>
              </a:rPr>
              <a:t>List 3 ways that Jane is treated unfairly at Gateshead.</a:t>
            </a:r>
          </a:p>
          <a:p>
            <a:pPr marL="457200" lvl="0" indent="-457200" defTabSz="914400">
              <a:spcAft>
                <a:spcPts val="300"/>
              </a:spcAft>
              <a:buFont typeface="+mj-lt"/>
              <a:buAutoNum type="arabicPeriod"/>
              <a:defRPr/>
            </a:pPr>
            <a:r>
              <a:rPr lang="en-US" sz="2400" dirty="0">
                <a:solidFill>
                  <a:prstClr val="black"/>
                </a:solidFill>
                <a:latin typeface="Century Gothic" panose="020B0502020202020204" pitchFamily="34" charset="0"/>
              </a:rPr>
              <a:t>Why is Mrs Reed sending Jane to Lowood School?</a:t>
            </a:r>
          </a:p>
          <a:p>
            <a:pPr marL="457200" lvl="0" indent="-457200" defTabSz="914400">
              <a:spcAft>
                <a:spcPts val="300"/>
              </a:spcAft>
              <a:buFont typeface="+mj-lt"/>
              <a:buAutoNum type="arabicPeriod"/>
              <a:defRPr/>
            </a:pPr>
            <a:r>
              <a:rPr lang="en-US" sz="2400" dirty="0">
                <a:solidFill>
                  <a:prstClr val="black"/>
                </a:solidFill>
                <a:latin typeface="Century Gothic" panose="020B0502020202020204" pitchFamily="34" charset="0"/>
              </a:rPr>
              <a:t>Why would being  a passionate child be a bad thing in the Victorian era?</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303058"/>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Gateshead Hall</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1000567" y="5081076"/>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Mrs</a:t>
            </a:r>
            <a:r>
              <a:rPr kumimoji="0" lang="en-GB"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Reed lies to Mr Brocklehurst, making him think that Jane is a liar. Why do you think she does this?</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20928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defTabSz="914400">
              <a:spcAft>
                <a:spcPts val="600"/>
              </a:spcAft>
              <a:defRPr/>
            </a:pPr>
            <a:r>
              <a:rPr lang="en-GB" sz="2400" dirty="0">
                <a:solidFill>
                  <a:prstClr val="black"/>
                </a:solidFill>
                <a:latin typeface="Century Gothic" panose="020B0502020202020204" pitchFamily="34" charset="0"/>
              </a:rPr>
              <a:t>We already know that Jane is a passionate child.</a:t>
            </a:r>
          </a:p>
          <a:p>
            <a:pPr lvl="0" defTabSz="914400">
              <a:spcAft>
                <a:spcPts val="600"/>
              </a:spcAft>
              <a:defRPr/>
            </a:pPr>
            <a:r>
              <a:rPr lang="en-GB" sz="2400" dirty="0">
                <a:solidFill>
                  <a:prstClr val="black"/>
                </a:solidFill>
                <a:latin typeface="Century Gothic" panose="020B0502020202020204" pitchFamily="34" charset="0"/>
              </a:rPr>
              <a:t>She can finally take no more of the way she has been treated by Mrs Reed.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find out what happens next between Jane and Mrs Reed. </a:t>
            </a:r>
          </a:p>
        </p:txBody>
      </p:sp>
      <p:pic>
        <p:nvPicPr>
          <p:cNvPr id="6" name="Picture 2" descr="http://pictures.abebooks.com/isbn/9780141441146-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951" y="2205147"/>
            <a:ext cx="3015049" cy="46528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1142" y="2629559"/>
            <a:ext cx="4366922"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 Reed and I were left alone’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43)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she abruptly quitted the apartment.’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45)</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191215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robust</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solid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ruth</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pity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flaxen</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blonde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constitution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tenantry</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employees</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attire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clothing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tract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religious booklet, the book </a:t>
            </a:r>
            <a:r>
              <a:rPr kumimoji="0" lang="en-GB"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Brocklehust</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gave Jane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and I were left alone: some minutes passed in silence; she was sewing, I was watching her.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might be at that time some six or seven and thirty; she was a woman of robust frame, square-shouldered and strong-limbed, not tall, and, though stout, not obese: she had a somewhat large face, the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under jaw being much developed and very solid; her brow was low, her chin large and prominent, mouth and nose sufficiently regular; under her light eyebrows glimmered an eye devoid of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ruth</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her skin was dark and opaque, her hair nearly flaxen; her constitution was sound as a bell—illness never came near her; she was an exact, clever manager; her household and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tenantry</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were thoroughly under her control; her children only at times defied her authority and laughed it to scorn; she dressed well, and had a presence and port calculated to set off handsome attire.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Sitting on a low stool, a few yards from her arm-chair, I examined her figure; I perused her features.  In my hand I held the tract containing the sudden death of the Liar, to which narrative my attention had been pointed as to an appropriate warning.  </a:t>
            </a:r>
          </a:p>
        </p:txBody>
      </p:sp>
    </p:spTree>
    <p:extLst>
      <p:ext uri="{BB962C8B-B14F-4D97-AF65-F5344CB8AC3E}">
        <p14:creationId xmlns:p14="http://schemas.microsoft.com/office/powerpoint/2010/main" val="67937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tenor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acutely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strongly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fomented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grew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suspended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stopped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mandate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retaliation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counter-attack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antagonist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enemy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p.43-44</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70173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had just passed; what Mrs. Reed had said concerning me to Mr.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whole tenor of their conversation, was recent, raw, and stinging in my mind; I had felt every word as acutely as I had heard it plainly, and a passion of resentment fomented now within 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looked up from her work; her eye settled on mine, her fingers at the same time suspended their nimble movements.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“Go out of the room; return to the nursery,” was her mandate.  My look or something else must have struck her as offensive, for she spoke with extreme though suppressed irritation.  I got up, I went to the door; I came back again; I walked to the window, across the room, then close up to her.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Speak I must: I had been trodden on severely, and must turn: but how?  What strength had I to dart retaliation at my antagonist?  I gathered my energies and launched them in this blunt sentence—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am not deceitful: if I were, I should say I loved you; but I declare I do not love you: I dislike you the worst of anybody in the world except John Reed; and this book about the liar, you may give to your girl, Georgiana, for it is she who tells lies, and not I.”</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6130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563231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antipathy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hatred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ungovernable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uncontrollable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affirm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say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p.44</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 Reed’s hands still lay on her work inactive: her eye of ice continued to dwell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freezingly</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on mine.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more have you to say?” she asked, rather in the tone in which a person might address an opponent of adult age than such as is ordinarily used to a child.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That eye of hers, that voice stirred every antipathy I had.  Shaking from head to foot, thrilled with ungovernable excitement, I continued—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am glad you are no relation of mine: I will never call you aunt again as long as I live.  I will never come to see you when I am grown up; and if any one asks me how I liked you, and how you treated me, I will say the very thought of you makes me sick, and that you treated me with miserable cruelty.”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dare you affirm that, Jane Eyre?”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dare I,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How dare I?  Because it is the truth.  You think I have no feelings, and that I can do without one bit of love or kindness; but I cannot live so: and you have no pity.  </a:t>
            </a:r>
          </a:p>
        </p:txBody>
      </p:sp>
    </p:spTree>
    <p:extLst>
      <p:ext uri="{BB962C8B-B14F-4D97-AF65-F5344CB8AC3E}">
        <p14:creationId xmlns:p14="http://schemas.microsoft.com/office/powerpoint/2010/main" val="395973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ere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before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exult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delight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sentiment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feeling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p.44-45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72943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shall remember how you thrust me back—roughly and violently thrust me back—into the red-room, and locked me up there, to my dying day; though I was in agony; though I cried out, while suffocating with distress, ‘Have mercy!  Have mercy, Aunt Reed!’  And that punishment you made me suffer because your wicked boy struck me—knocked me down for nothing.  I will tell anybody who asks me questions, this exact tale.  People think you a good woman, but you are bad, hard-hearted.  You are deceitful!”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Ere I had finished this reply, my soul began to expand, to exult, with the strangest sense of freedom, of triumph, I ever felt.  It seemed as if an invisible bond had burst, and that I had struggled out into unhoped-for liberty.  Not without cause was this sentiment: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looked frightened; her work had slipped from her knee; she was lifting up her hands, rocking herself to and fro, and even twisting her face as if she would cry.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“Jane, you are under a mistake: what is the matter with you?  Why do you tremble so violently?  Would you like to drink some water?”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“Is there anything else you wish for, Jane?  I assure you, I desire to be your friend.”	</a:t>
            </a:r>
          </a:p>
        </p:txBody>
      </p:sp>
    </p:spTree>
    <p:extLst>
      <p:ext uri="{BB962C8B-B14F-4D97-AF65-F5344CB8AC3E}">
        <p14:creationId xmlns:p14="http://schemas.microsoft.com/office/powerpoint/2010/main" val="349462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452431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disposition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personality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sotto voce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quiet voice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p.45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“Not you.  You told Mr. Brocklehurst I had a bad character, a deceitful disposition; and I’ll let everybody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know what you are, and what you have done.”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“Jane, you don’t understand these things: children must be corrected for their faults.”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“Deceit is not my fault!” I cried out in a savage, high voice.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 you are passionate, Jane, that you must allow: and now return to the nursery—there’s a dear—and lie down a little.”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am not your dear; I cannot lie down: send me to school soon,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for I hate to live here.”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will indeed send her to school soon,” murmured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a:t>
            </a:r>
            <a:r>
              <a:rPr kumimoji="0" lang="en-GB" sz="18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sotto voce</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gathering up her work, she abruptly quitted the apartment.</a:t>
            </a:r>
          </a:p>
        </p:txBody>
      </p:sp>
    </p:spTree>
    <p:extLst>
      <p:ext uri="{BB962C8B-B14F-4D97-AF65-F5344CB8AC3E}">
        <p14:creationId xmlns:p14="http://schemas.microsoft.com/office/powerpoint/2010/main" val="23395104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pring xmlns="66eb2665-5259-4d07-aae6-d909f8d4f955" xsi:nil="true"/>
    <_ip_UnifiedCompliancePolicyProperties xmlns="http://schemas.microsoft.com/sharepoint/v3" xsi:nil="true"/>
    <Ark_x0020_Department xmlns="9c6500c0-19b7-4dc1-a957-fb6bf8f5f217">English Mastery</Ark_x0020_Department>
    <_ip_UnifiedCompliancePolicyUIAc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A8182-5721-4C94-8339-CA52827D3F42}">
  <ds:schemaRefs>
    <ds:schemaRef ds:uri="http://schemas.microsoft.com/office/2006/metadata/properties"/>
    <ds:schemaRef ds:uri="http://schemas.microsoft.com/office/infopath/2007/PartnerControls"/>
    <ds:schemaRef ds:uri="66eb2665-5259-4d07-aae6-d909f8d4f955"/>
    <ds:schemaRef ds:uri="http://schemas.microsoft.com/sharepoint/v3"/>
    <ds:schemaRef ds:uri="9c6500c0-19b7-4dc1-a957-fb6bf8f5f217"/>
  </ds:schemaRefs>
</ds:datastoreItem>
</file>

<file path=customXml/itemProps2.xml><?xml version="1.0" encoding="utf-8"?>
<ds:datastoreItem xmlns:ds="http://schemas.openxmlformats.org/officeDocument/2006/customXml" ds:itemID="{5F1276D6-A034-4D8E-A531-EC5276951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73A066-CDD1-4CA9-BED7-5E4B0A52C1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64</TotalTime>
  <Words>4400</Words>
  <Application>Microsoft Office PowerPoint</Application>
  <PresentationFormat>On-screen Show (4:3)</PresentationFormat>
  <Paragraphs>439</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Bradley Hand ITC</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7</cp:revision>
  <dcterms:created xsi:type="dcterms:W3CDTF">2021-05-24T15:47:07Z</dcterms:created>
  <dcterms:modified xsi:type="dcterms:W3CDTF">2022-06-14T08:39:26Z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