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sldIdLst>
    <p:sldId id="307" r:id="rId5"/>
    <p:sldId id="273" r:id="rId6"/>
    <p:sldId id="274" r:id="rId7"/>
    <p:sldId id="341" r:id="rId8"/>
    <p:sldId id="305" r:id="rId9"/>
    <p:sldId id="320" r:id="rId10"/>
    <p:sldId id="336" r:id="rId11"/>
    <p:sldId id="325" r:id="rId12"/>
    <p:sldId id="278" r:id="rId13"/>
    <p:sldId id="331" r:id="rId14"/>
    <p:sldId id="339" r:id="rId15"/>
    <p:sldId id="338" r:id="rId16"/>
    <p:sldId id="308" r:id="rId17"/>
    <p:sldId id="329" r:id="rId18"/>
    <p:sldId id="323" r:id="rId19"/>
    <p:sldId id="335" r:id="rId20"/>
    <p:sldId id="322" r:id="rId21"/>
    <p:sldId id="340" r:id="rId22"/>
    <p:sldId id="332" r:id="rId23"/>
    <p:sldId id="334" r:id="rId24"/>
    <p:sldId id="337" r:id="rId25"/>
    <p:sldId id="32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7A3C6-25C8-4165-B229-526C925A99A9}" v="1" dt="2022-06-14T08:26:52.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707"/>
  </p:normalViewPr>
  <p:slideViewPr>
    <p:cSldViewPr snapToGrid="0" snapToObjects="1">
      <p:cViewPr varScale="1">
        <p:scale>
          <a:sx n="72" d="100"/>
          <a:sy n="72"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Gann" userId="a95102bd-f64e-4ce2-9edd-ab4cfddf1826" providerId="ADAL" clId="{47C7A3C6-25C8-4165-B229-526C925A99A9}"/>
    <pc:docChg chg="undo custSel addSld modSld">
      <pc:chgData name="Amelia Gann" userId="a95102bd-f64e-4ce2-9edd-ab4cfddf1826" providerId="ADAL" clId="{47C7A3C6-25C8-4165-B229-526C925A99A9}" dt="2022-06-14T08:26:52.521" v="2"/>
      <pc:docMkLst>
        <pc:docMk/>
      </pc:docMkLst>
      <pc:sldChg chg="add">
        <pc:chgData name="Amelia Gann" userId="a95102bd-f64e-4ce2-9edd-ab4cfddf1826" providerId="ADAL" clId="{47C7A3C6-25C8-4165-B229-526C925A99A9}" dt="2022-06-14T08:26:52.521" v="2"/>
        <pc:sldMkLst>
          <pc:docMk/>
          <pc:sldMk cId="4248340963" sldId="326"/>
        </pc:sldMkLst>
      </pc:sldChg>
      <pc:sldChg chg="addSp delSp mod">
        <pc:chgData name="Amelia Gann" userId="a95102bd-f64e-4ce2-9edd-ab4cfddf1826" providerId="ADAL" clId="{47C7A3C6-25C8-4165-B229-526C925A99A9}" dt="2022-06-14T08:26:36.997" v="1" actId="22"/>
        <pc:sldMkLst>
          <pc:docMk/>
          <pc:sldMk cId="1598960975" sldId="337"/>
        </pc:sldMkLst>
        <pc:spChg chg="add del">
          <ac:chgData name="Amelia Gann" userId="a95102bd-f64e-4ce2-9edd-ab4cfddf1826" providerId="ADAL" clId="{47C7A3C6-25C8-4165-B229-526C925A99A9}" dt="2022-06-14T08:26:36.997" v="1" actId="22"/>
          <ac:spMkLst>
            <pc:docMk/>
            <pc:sldMk cId="1598960975" sldId="337"/>
            <ac:spMk id="6" creationId="{0ADB4751-EE7A-F031-CD30-2178F403DB61}"/>
          </ac:spMkLst>
        </pc:spChg>
      </pc:sldChg>
    </pc:docChg>
  </pc:docChgLst>
  <pc:docChgLst>
    <pc:chgData name="Nick Wallace" userId="4013747d-563c-42aa-bf01-70dd3c96ac1a" providerId="ADAL" clId="{A338E747-E29C-45DC-8607-393D8CD7F4A8}"/>
    <pc:docChg chg="delSld delMainMaster">
      <pc:chgData name="Nick Wallace" userId="4013747d-563c-42aa-bf01-70dd3c96ac1a" providerId="ADAL" clId="{A338E747-E29C-45DC-8607-393D8CD7F4A8}" dt="2021-08-27T11:49:51.860" v="0" actId="47"/>
      <pc:docMkLst>
        <pc:docMk/>
      </pc:docMkLst>
      <pc:sldChg chg="del">
        <pc:chgData name="Nick Wallace" userId="4013747d-563c-42aa-bf01-70dd3c96ac1a" providerId="ADAL" clId="{A338E747-E29C-45DC-8607-393D8CD7F4A8}" dt="2021-08-27T11:49:51.860" v="0" actId="47"/>
        <pc:sldMkLst>
          <pc:docMk/>
          <pc:sldMk cId="2962779521" sldId="328"/>
        </pc:sldMkLst>
      </pc:sldChg>
      <pc:sldMasterChg chg="del delSldLayout">
        <pc:chgData name="Nick Wallace" userId="4013747d-563c-42aa-bf01-70dd3c96ac1a" providerId="ADAL" clId="{A338E747-E29C-45DC-8607-393D8CD7F4A8}" dt="2021-08-27T11:49:51.860" v="0" actId="47"/>
        <pc:sldMasterMkLst>
          <pc:docMk/>
          <pc:sldMasterMk cId="974772487" sldId="2147483674"/>
        </pc:sldMasterMkLst>
        <pc:sldLayoutChg chg="del">
          <pc:chgData name="Nick Wallace" userId="4013747d-563c-42aa-bf01-70dd3c96ac1a" providerId="ADAL" clId="{A338E747-E29C-45DC-8607-393D8CD7F4A8}" dt="2021-08-27T11:49:51.860" v="0" actId="47"/>
          <pc:sldLayoutMkLst>
            <pc:docMk/>
            <pc:sldMasterMk cId="974772487" sldId="2147483674"/>
            <pc:sldLayoutMk cId="528242818"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F7642-F704-BA4F-8E85-62297558A697}"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C3FA2-13E6-7641-9CB3-89E76572775E}" type="slidenum">
              <a:rPr lang="en-US" smtClean="0"/>
              <a:t>‹#›</a:t>
            </a:fld>
            <a:endParaRPr lang="en-US"/>
          </a:p>
        </p:txBody>
      </p:sp>
    </p:spTree>
    <p:extLst>
      <p:ext uri="{BB962C8B-B14F-4D97-AF65-F5344CB8AC3E}">
        <p14:creationId xmlns:p14="http://schemas.microsoft.com/office/powerpoint/2010/main" val="142042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30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67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21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22</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5806336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800156533"/>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9506" y="1323085"/>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on their own.</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739506" y="220460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in pairs. Pair talk would work well with this activity.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739506" y="296059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may be completed in small groups.</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739506" y="357407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should be modelled by the teacher. A model is provided, but teachers may want to complete an addition class model ’live’ with the group.</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739506" y="438480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answers to this task should be written. Teachers may decide that some tasks without this icon should also be written down – this is down to a teacher’s discretion.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739506" y="526445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icon is a reminder that students will sit a fortnightly mastery quiz at the end of this lesson.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3" y="1116974"/>
            <a:ext cx="561951" cy="72000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 y="1998490"/>
            <a:ext cx="572790" cy="72000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8" y="3510469"/>
            <a:ext cx="648000" cy="6504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18" y="2880006"/>
            <a:ext cx="648000" cy="46894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8" y="4322412"/>
            <a:ext cx="648000" cy="6480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9659" t="2665" r="9492" b="16814"/>
          <a:stretch/>
        </p:blipFill>
        <p:spPr>
          <a:xfrm>
            <a:off x="32618" y="5095651"/>
            <a:ext cx="648000" cy="645376"/>
          </a:xfrm>
          <a:prstGeom prst="rect">
            <a:avLst/>
          </a:prstGeom>
        </p:spPr>
      </p:pic>
      <p:sp>
        <p:nvSpPr>
          <p:cNvPr id="36" name="TextBox 35"/>
          <p:cNvSpPr txBox="1"/>
          <p:nvPr/>
        </p:nvSpPr>
        <p:spPr>
          <a:xfrm>
            <a:off x="739506" y="107921"/>
            <a:ext cx="8352000"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Icon guide</a:t>
            </a: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1932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8" name="Picture 7" descr="CBRichmond.png"/>
          <p:cNvPicPr/>
          <p:nvPr/>
        </p:nvPicPr>
        <p:blipFill>
          <a:blip r:embed="rId2">
            <a:extLst>
              <a:ext uri="{28A0092B-C50C-407E-A947-70E740481C1C}">
                <a14:useLocalDpi xmlns:a14="http://schemas.microsoft.com/office/drawing/2010/main" val="0"/>
              </a:ext>
            </a:extLst>
          </a:blip>
          <a:stretch>
            <a:fillRect/>
          </a:stretch>
        </p:blipFill>
        <p:spPr bwMode="auto">
          <a:xfrm>
            <a:off x="7134937" y="150783"/>
            <a:ext cx="1934351" cy="2766122"/>
          </a:xfrm>
          <a:prstGeom prst="rect">
            <a:avLst/>
          </a:prstGeom>
        </p:spPr>
      </p:pic>
      <p:sp>
        <p:nvSpPr>
          <p:cNvPr id="3" name="TextBox 2"/>
          <p:cNvSpPr txBox="1"/>
          <p:nvPr/>
        </p:nvSpPr>
        <p:spPr>
          <a:xfrm>
            <a:off x="849818" y="625903"/>
            <a:ext cx="6098446" cy="181588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now read a more detailed biography about Charlotte </a:t>
            </a:r>
            <a:r>
              <a:rPr kumimoji="0" lang="en-GB" sz="2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learn about the influences that shaped the story of ‘Jane Eyre’.</a:t>
            </a: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3563888" y="2708920"/>
            <a:ext cx="2676435" cy="4084036"/>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3D07354F-7505-4F05-86B6-E8D900498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73600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809126" y="3054446"/>
            <a:ext cx="8219470" cy="3046988"/>
          </a:xfrm>
          <a:prstGeom prst="rect">
            <a:avLst/>
          </a:prstGeom>
          <a:solidFill>
            <a:schemeClr val="tx1"/>
          </a:solidFill>
          <a:ln w="34925">
            <a:solidFill>
              <a:schemeClr val="bg1"/>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rPr>
              <a:t>Complete these questions in pairs: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When and where</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rPr>
              <a:t> was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Charlotte Brontë born?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How many</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rPr>
              <a:t> siblings did she have? </a:t>
            </a:r>
            <a:r>
              <a:rPr lang="en-GB" sz="2400" dirty="0">
                <a:solidFill>
                  <a:prstClr val="black"/>
                </a:solidFill>
                <a:latin typeface="Century Gothic" panose="020B0502020202020204" pitchFamily="34" charset="0"/>
              </a:rPr>
              <a:t>What happened to two of them?</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What did Charlotte and her siblings create</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rPr>
              <a:t> and do?</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Where did Charlotte live for most of her life?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Where did she</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rPr>
              <a:t> go to school? What did this inspire?</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8" name="Picture 7" descr="CBRichmond.png"/>
          <p:cNvPicPr/>
          <p:nvPr/>
        </p:nvPicPr>
        <p:blipFill>
          <a:blip r:embed="rId2">
            <a:extLst>
              <a:ext uri="{28A0092B-C50C-407E-A947-70E740481C1C}">
                <a14:useLocalDpi xmlns:a14="http://schemas.microsoft.com/office/drawing/2010/main" val="0"/>
              </a:ext>
            </a:extLst>
          </a:blip>
          <a:stretch>
            <a:fillRect/>
          </a:stretch>
        </p:blipFill>
        <p:spPr bwMode="auto">
          <a:xfrm>
            <a:off x="7134937" y="150783"/>
            <a:ext cx="1934351" cy="2766122"/>
          </a:xfrm>
          <a:prstGeom prst="rect">
            <a:avLst/>
          </a:prstGeom>
        </p:spPr>
      </p:pic>
      <p:sp>
        <p:nvSpPr>
          <p:cNvPr id="3" name="TextBox 2"/>
          <p:cNvSpPr txBox="1"/>
          <p:nvPr/>
        </p:nvSpPr>
        <p:spPr>
          <a:xfrm>
            <a:off x="849818" y="625903"/>
            <a:ext cx="6098446" cy="181588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now read a more detailed biography about Charlotte </a:t>
            </a:r>
            <a:r>
              <a:rPr kumimoji="0" lang="en-GB" sz="2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learn about the influences that shaped the story of ‘Jane Eyre’.</a:t>
            </a: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1A5C0DE3-658C-42FA-A65C-E92675BD5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9977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772056" y="3072348"/>
            <a:ext cx="8219470" cy="3785652"/>
          </a:xfrm>
          <a:prstGeom prst="rect">
            <a:avLst/>
          </a:prstGeom>
          <a:solidFill>
            <a:schemeClr val="tx1"/>
          </a:solidFill>
          <a:ln w="28575">
            <a:solidFill>
              <a:schemeClr val="bg1"/>
            </a:solid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Charlotte Brontë was born in Yorkshire in 1816.</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She had six siblings, two of whom died in childhood.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Charlotte and her siblings created imaginary worlds and wrote about them.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For most of her life, Charlotte lived in a village called Haworth with her father.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She went to the Clergy Daughter’s School which inspired the fictional school of Lowood in ‘Jane Eyre’.</a:t>
            </a:r>
          </a:p>
        </p:txBody>
      </p:sp>
      <p:pic>
        <p:nvPicPr>
          <p:cNvPr id="8" name="Picture 7" descr="CBRichmond.png"/>
          <p:cNvPicPr/>
          <p:nvPr/>
        </p:nvPicPr>
        <p:blipFill>
          <a:blip r:embed="rId2">
            <a:extLst>
              <a:ext uri="{28A0092B-C50C-407E-A947-70E740481C1C}">
                <a14:useLocalDpi xmlns:a14="http://schemas.microsoft.com/office/drawing/2010/main" val="0"/>
              </a:ext>
            </a:extLst>
          </a:blip>
          <a:stretch>
            <a:fillRect/>
          </a:stretch>
        </p:blipFill>
        <p:spPr bwMode="auto">
          <a:xfrm>
            <a:off x="7134937" y="150783"/>
            <a:ext cx="1934351" cy="2766122"/>
          </a:xfrm>
          <a:prstGeom prst="rect">
            <a:avLst/>
          </a:prstGeom>
        </p:spPr>
      </p:pic>
      <p:sp>
        <p:nvSpPr>
          <p:cNvPr id="3" name="TextBox 2"/>
          <p:cNvSpPr txBox="1"/>
          <p:nvPr/>
        </p:nvSpPr>
        <p:spPr>
          <a:xfrm>
            <a:off x="849818" y="625903"/>
            <a:ext cx="6098446" cy="181588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now read a more detailed biography about Charlotte </a:t>
            </a:r>
            <a:r>
              <a:rPr kumimoji="0" lang="en-GB" sz="2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learn about the influences that shaped the story of ‘Jane Eyre’.</a:t>
            </a: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1A5C0DE3-658C-42FA-A65C-E92675BD5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1293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4740661" y="139790"/>
            <a:ext cx="4516437" cy="32778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As you know, 'Jane Eyre' is set in Northern England. It is set in the countryside. </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other two Victorian novels we have studied were set in London in the city.</a:t>
            </a:r>
            <a:endParaRPr kumimoji="0" lang="en-GB"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050" name="Picture 2" descr="http://www.picturesofengland.com/images/mapofengland/historic-counties-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5413"/>
            <a:ext cx="4385832" cy="6584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733245" y="5001622"/>
            <a:ext cx="2670011" cy="1856104"/>
          </a:xfrm>
          <a:prstGeom prst="rect">
            <a:avLst/>
          </a:prstGeom>
        </p:spPr>
      </p:pic>
      <p:pic>
        <p:nvPicPr>
          <p:cNvPr id="15" name="Picture 14"/>
          <p:cNvPicPr>
            <a:picLocks noChangeAspect="1"/>
          </p:cNvPicPr>
          <p:nvPr/>
        </p:nvPicPr>
        <p:blipFill>
          <a:blip r:embed="rId4"/>
          <a:stretch>
            <a:fillRect/>
          </a:stretch>
        </p:blipFill>
        <p:spPr>
          <a:xfrm>
            <a:off x="706187" y="25280"/>
            <a:ext cx="2866439" cy="1909049"/>
          </a:xfrm>
          <a:prstGeom prst="rect">
            <a:avLst/>
          </a:prstGeom>
        </p:spPr>
      </p:pic>
      <p:sp>
        <p:nvSpPr>
          <p:cNvPr id="17" name="TextBox 16"/>
          <p:cNvSpPr txBox="1"/>
          <p:nvPr/>
        </p:nvSpPr>
        <p:spPr>
          <a:xfrm>
            <a:off x="5273326" y="5182750"/>
            <a:ext cx="3712817"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countryside in Yorkshire is made up of moorland. It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wild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bleak.</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8" name="Picture 17"/>
          <p:cNvPicPr>
            <a:picLocks noChangeAspect="1"/>
          </p:cNvPicPr>
          <p:nvPr/>
        </p:nvPicPr>
        <p:blipFill>
          <a:blip r:embed="rId5"/>
          <a:stretch>
            <a:fillRect/>
          </a:stretch>
        </p:blipFill>
        <p:spPr>
          <a:xfrm>
            <a:off x="5634078" y="3060343"/>
            <a:ext cx="2842739" cy="1895159"/>
          </a:xfrm>
          <a:prstGeom prst="rect">
            <a:avLst/>
          </a:prstGeom>
        </p:spPr>
      </p:pic>
      <p:cxnSp>
        <p:nvCxnSpPr>
          <p:cNvPr id="25" name="Straight Arrow Connector 24"/>
          <p:cNvCxnSpPr>
            <a:cxnSpLocks/>
          </p:cNvCxnSpPr>
          <p:nvPr/>
        </p:nvCxnSpPr>
        <p:spPr>
          <a:xfrm flipV="1">
            <a:off x="3924300" y="3640045"/>
            <a:ext cx="1900989" cy="120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Oval 1"/>
          <p:cNvSpPr/>
          <p:nvPr/>
        </p:nvSpPr>
        <p:spPr>
          <a:xfrm>
            <a:off x="2576513" y="2927350"/>
            <a:ext cx="1896619" cy="1387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3924300" y="5403850"/>
            <a:ext cx="380641" cy="251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59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7" name="Picture 6"/>
          <p:cNvPicPr>
            <a:picLocks noChangeAspect="1"/>
          </p:cNvPicPr>
          <p:nvPr/>
        </p:nvPicPr>
        <p:blipFill rotWithShape="1">
          <a:blip r:embed="rId2"/>
          <a:srcRect l="9001" t="-370" r="9992" b="370"/>
          <a:stretch/>
        </p:blipFill>
        <p:spPr>
          <a:xfrm>
            <a:off x="707886" y="-34267"/>
            <a:ext cx="8436113" cy="6926532"/>
          </a:xfrm>
          <a:prstGeom prst="rect">
            <a:avLst/>
          </a:prstGeom>
        </p:spPr>
      </p:pic>
      <p:sp>
        <p:nvSpPr>
          <p:cNvPr id="2" name="TextBox 1"/>
          <p:cNvSpPr txBox="1"/>
          <p:nvPr/>
        </p:nvSpPr>
        <p:spPr>
          <a:xfrm>
            <a:off x="971600" y="5589240"/>
            <a:ext cx="7632848"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Charlotte </a:t>
            </a:r>
            <a:r>
              <a:rPr kumimoji="0" lang="en-GB" sz="2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Brontë</a:t>
            </a:r>
            <a:r>
              <a:rPr kumimoji="0" lang="en-GB"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chose to set ‘Jane Eyre’ in this bleak landscape.</a:t>
            </a:r>
            <a:endPar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828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815391" y="116632"/>
            <a:ext cx="83286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these two extracts.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first is from the opening of Charlotte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‘Jane Eyre’ and the second is from a poem of Emily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called ‘Spellbound’.</a:t>
            </a:r>
          </a:p>
        </p:txBody>
      </p:sp>
      <p:sp>
        <p:nvSpPr>
          <p:cNvPr id="3" name="Rectangle 1"/>
          <p:cNvSpPr>
            <a:spLocks noChangeArrowheads="1"/>
          </p:cNvSpPr>
          <p:nvPr/>
        </p:nvSpPr>
        <p:spPr bwMode="auto">
          <a:xfrm>
            <a:off x="3719497" y="4446404"/>
            <a:ext cx="5184576" cy="1881157"/>
          </a:xfrm>
          <a:prstGeom prst="rect">
            <a:avLst/>
          </a:prstGeom>
          <a:ln/>
        </p:spPr>
        <p:style>
          <a:lnRef idx="2">
            <a:schemeClr val="dk1"/>
          </a:lnRef>
          <a:fillRef idx="1">
            <a:schemeClr val="lt1"/>
          </a:fillRef>
          <a:effectRef idx="0">
            <a:schemeClr val="dk1"/>
          </a:effectRef>
          <a:fontRef idx="minor">
            <a:schemeClr val="dk1"/>
          </a:fontRef>
        </p:style>
        <p:txBody>
          <a:bodyPr vert="horz" wrap="square" lIns="0" tIns="199962" rIns="0" bIns="199962" numCol="1" anchor="ctr" anchorCtr="0" compatLnSpc="1">
            <a:prstTxWarp prst="textNoShape">
              <a:avLst/>
            </a:prstTxWarp>
            <a:spAutoFit/>
          </a:bodyPr>
          <a:lstStyle/>
          <a:p>
            <a:pPr marL="9525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Extract 2</a:t>
            </a:r>
          </a:p>
          <a:p>
            <a:pPr marL="9525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night is darkening round me, </a:t>
            </a:r>
          </a:p>
          <a:p>
            <a:pPr marL="9525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wild winds coldly blow; </a:t>
            </a:r>
          </a:p>
          <a:p>
            <a:pPr marL="9525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And the storm is fast descending, </a:t>
            </a:r>
          </a:p>
        </p:txBody>
      </p:sp>
      <p:sp>
        <p:nvSpPr>
          <p:cNvPr id="4" name="Rectangle 3"/>
          <p:cNvSpPr/>
          <p:nvPr/>
        </p:nvSpPr>
        <p:spPr>
          <a:xfrm>
            <a:off x="793201" y="1480716"/>
            <a:ext cx="464289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Extract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‘There was no possibility of taking a walk that day…the cold winter wind had brought with it clouds so sombre, and a rain so penetrating’</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7" name="Picture 6"/>
          <p:cNvPicPr>
            <a:picLocks noChangeAspect="1"/>
          </p:cNvPicPr>
          <p:nvPr/>
        </p:nvPicPr>
        <p:blipFill>
          <a:blip r:embed="rId2"/>
          <a:stretch>
            <a:fillRect/>
          </a:stretch>
        </p:blipFill>
        <p:spPr>
          <a:xfrm>
            <a:off x="5574036" y="1483041"/>
            <a:ext cx="3462460" cy="2305999"/>
          </a:xfrm>
          <a:prstGeom prst="rect">
            <a:avLst/>
          </a:prstGeom>
        </p:spPr>
      </p:pic>
      <p:pic>
        <p:nvPicPr>
          <p:cNvPr id="5" name="Picture 4"/>
          <p:cNvPicPr>
            <a:picLocks noChangeAspect="1"/>
          </p:cNvPicPr>
          <p:nvPr/>
        </p:nvPicPr>
        <p:blipFill>
          <a:blip r:embed="rId3"/>
          <a:stretch>
            <a:fillRect/>
          </a:stretch>
        </p:blipFill>
        <p:spPr>
          <a:xfrm>
            <a:off x="793201" y="4438972"/>
            <a:ext cx="2840982" cy="1896020"/>
          </a:xfrm>
          <a:prstGeom prst="rect">
            <a:avLst/>
          </a:prstGeom>
        </p:spPr>
      </p:pic>
      <p:sp>
        <p:nvSpPr>
          <p:cNvPr id="6" name="TextBox 5"/>
          <p:cNvSpPr txBox="1"/>
          <p:nvPr/>
        </p:nvSpPr>
        <p:spPr>
          <a:xfrm>
            <a:off x="5606004" y="3104237"/>
            <a:ext cx="2981264" cy="6848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sombre – gloomy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penetrating – very strong</a:t>
            </a:r>
          </a:p>
        </p:txBody>
      </p:sp>
      <p:sp>
        <p:nvSpPr>
          <p:cNvPr id="11" name="TextBox 10"/>
          <p:cNvSpPr txBox="1"/>
          <p:nvPr/>
        </p:nvSpPr>
        <p:spPr>
          <a:xfrm>
            <a:off x="812447" y="173118"/>
            <a:ext cx="8180977" cy="919401"/>
          </a:xfrm>
          <a:prstGeom prst="wedgeRoundRectCallout">
            <a:avLst>
              <a:gd name="adj1" fmla="val 41436"/>
              <a:gd name="adj2" fmla="val 78248"/>
              <a:gd name="adj3" fmla="val 16667"/>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What do these extracts tell you about the </a:t>
            </a:r>
            <a:r>
              <a:rPr kumimoji="0" lang="en-GB" sz="24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Brontës</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experiences of living in Yorkshire?</a:t>
            </a:r>
            <a:endPar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3" name="Picture 12">
            <a:extLst>
              <a:ext uri="{FF2B5EF4-FFF2-40B4-BE49-F238E27FC236}">
                <a16:creationId xmlns:a16="http://schemas.microsoft.com/office/drawing/2014/main" id="{540875CD-6DAC-4C6D-ACAB-9470FDE8A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6964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 countryside</a:t>
            </a:r>
            <a:endParaRPr kumimoji="0" lang="en-US"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Rectangle 4"/>
          <p:cNvSpPr/>
          <p:nvPr/>
        </p:nvSpPr>
        <p:spPr>
          <a:xfrm>
            <a:off x="796925" y="77788"/>
            <a:ext cx="8222456" cy="461665"/>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make some notes on the setting of the novel.</a:t>
            </a: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4" name="TextBox 13"/>
          <p:cNvSpPr txBox="1"/>
          <p:nvPr/>
        </p:nvSpPr>
        <p:spPr>
          <a:xfrm>
            <a:off x="790748" y="696884"/>
            <a:ext cx="8228633" cy="584775"/>
          </a:xfrm>
          <a:prstGeom prst="rect">
            <a:avLst/>
          </a:prstGeom>
          <a:noFill/>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Yorkshire landscape</a:t>
            </a: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extBox 1"/>
          <p:cNvSpPr txBox="1"/>
          <p:nvPr/>
        </p:nvSpPr>
        <p:spPr>
          <a:xfrm>
            <a:off x="796925" y="4365104"/>
            <a:ext cx="8169583" cy="2362185"/>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landscape in Yorkshire is made up of moorland.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moors are bleak, wild, raw and isolated. </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weather in Yorkshire is colder than London. It rains more frequently and the wind is forceful due to the open expanse of the moorland.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population is smaller and is spread out. A house might be the only house for miles. </a:t>
            </a:r>
            <a:endPar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4860032" y="1434774"/>
            <a:ext cx="4159350" cy="2772899"/>
          </a:xfrm>
          <a:prstGeom prst="rect">
            <a:avLst/>
          </a:prstGeom>
        </p:spPr>
      </p:pic>
      <p:pic>
        <p:nvPicPr>
          <p:cNvPr id="11" name="Picture 10"/>
          <p:cNvPicPr>
            <a:picLocks noChangeAspect="1"/>
          </p:cNvPicPr>
          <p:nvPr/>
        </p:nvPicPr>
        <p:blipFill>
          <a:blip r:embed="rId4"/>
          <a:stretch>
            <a:fillRect/>
          </a:stretch>
        </p:blipFill>
        <p:spPr>
          <a:xfrm>
            <a:off x="789612" y="1439090"/>
            <a:ext cx="3999799" cy="2768583"/>
          </a:xfrm>
          <a:prstGeom prst="rect">
            <a:avLst/>
          </a:prstGeom>
        </p:spPr>
      </p:pic>
      <p:sp>
        <p:nvSpPr>
          <p:cNvPr id="13" name="TextBox 12"/>
          <p:cNvSpPr txBox="1"/>
          <p:nvPr/>
        </p:nvSpPr>
        <p:spPr>
          <a:xfrm>
            <a:off x="1501701" y="99789"/>
            <a:ext cx="6806725"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a partner, discuss the main differences between Victorian London and the Yorkshire countryside. </a:t>
            </a:r>
            <a:endParaRPr kumimoji="0" lang="en-US"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B2B45C69-912C-40AB-83DF-9A08E334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762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TextBox 5"/>
          <p:cNvSpPr txBox="1"/>
          <p:nvPr/>
        </p:nvSpPr>
        <p:spPr>
          <a:xfrm>
            <a:off x="825773" y="0"/>
            <a:ext cx="5414389" cy="357020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looked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setting</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Now, let's look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character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protagonist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(main character) in ‘Jane Eyre’ is Jane – an orphan who is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independent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tough</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Even though Jane is a young woman living in the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Victorian era</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Jane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challenges authority</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with a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quiet strength</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A289AB4C-6A16-F24D-AD79-943DA92869E3}"/>
              </a:ext>
            </a:extLst>
          </p:cNvPr>
          <p:cNvSpPr txBox="1"/>
          <p:nvPr/>
        </p:nvSpPr>
        <p:spPr>
          <a:xfrm>
            <a:off x="818982" y="3948801"/>
            <a:ext cx="7830748" cy="2754600"/>
          </a:xfrm>
          <a:prstGeom prst="rect">
            <a:avLst/>
          </a:prstGeom>
          <a:solidFill>
            <a:schemeClr val="tx1"/>
          </a:solidFill>
          <a:ln w="28575"/>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Now answer to the following questions:</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30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other literary characters have similar qualities to Jane? In what way are they similar? </a:t>
            </a:r>
            <a:r>
              <a:rPr kumimoji="0" lang="en-GB" sz="24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Think about the characters you have met in Y7 and Y8.</a:t>
            </a:r>
          </a:p>
          <a:p>
            <a:pPr marL="457200" lvl="0" indent="-457200" defTabSz="914400">
              <a:spcAft>
                <a:spcPts val="300"/>
              </a:spcAft>
              <a:buFontTx/>
              <a:buAutoNum type="arabicPeriod"/>
            </a:pPr>
            <a:r>
              <a:rPr lang="en-GB" sz="2400" noProof="0" dirty="0">
                <a:solidFill>
                  <a:prstClr val="black"/>
                </a:solidFill>
                <a:latin typeface="Century Gothic" panose="020B0502020202020204" pitchFamily="34" charset="0"/>
              </a:rPr>
              <a:t>What message does </a:t>
            </a:r>
            <a:r>
              <a:rPr lang="en-GB" sz="2400" dirty="0">
                <a:solidFill>
                  <a:prstClr val="black"/>
                </a:solidFill>
                <a:latin typeface="Century Gothic" panose="020B0502020202020204" pitchFamily="34" charset="0"/>
              </a:rPr>
              <a:t>Brontë</a:t>
            </a:r>
            <a:r>
              <a:rPr lang="en-GB" sz="2400" noProof="0" dirty="0">
                <a:solidFill>
                  <a:prstClr val="black"/>
                </a:solidFill>
                <a:latin typeface="Century Gothic" panose="020B0502020202020204" pitchFamily="34" charset="0"/>
              </a:rPr>
              <a:t> give to readers by having a strong female character like Jane?</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1" name="Picture 6">
            <a:extLst>
              <a:ext uri="{FF2B5EF4-FFF2-40B4-BE49-F238E27FC236}">
                <a16:creationId xmlns:a16="http://schemas.microsoft.com/office/drawing/2014/main" id="{68429F0D-3760-C940-A116-3F2BF18D1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666" y="271848"/>
            <a:ext cx="2196732" cy="3467284"/>
          </a:xfrm>
          <a:prstGeom prst="rect">
            <a:avLst/>
          </a:prstGeom>
        </p:spPr>
      </p:pic>
    </p:spTree>
    <p:extLst>
      <p:ext uri="{BB962C8B-B14F-4D97-AF65-F5344CB8AC3E}">
        <p14:creationId xmlns:p14="http://schemas.microsoft.com/office/powerpoint/2010/main" val="35500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a:extLst>
              <a:ext uri="{FF2B5EF4-FFF2-40B4-BE49-F238E27FC236}">
                <a16:creationId xmlns:a16="http://schemas.microsoft.com/office/drawing/2014/main" id="{A289AB4C-6A16-F24D-AD79-943DA92869E3}"/>
              </a:ext>
            </a:extLst>
          </p:cNvPr>
          <p:cNvSpPr txBox="1"/>
          <p:nvPr/>
        </p:nvSpPr>
        <p:spPr>
          <a:xfrm>
            <a:off x="868409" y="229417"/>
            <a:ext cx="7830748" cy="6640279"/>
          </a:xfrm>
          <a:prstGeom prst="rect">
            <a:avLst/>
          </a:prstGeom>
          <a:solidFill>
            <a:schemeClr val="tx1"/>
          </a:solidFill>
          <a:ln w="28575"/>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check your</a:t>
            </a:r>
            <a:r>
              <a:rPr kumimoji="0" lang="en-GB" sz="2400" b="1"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answers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GB" sz="2400" b="1" dirty="0">
                <a:solidFill>
                  <a:srgbClr val="00B050"/>
                </a:solidFill>
                <a:latin typeface="Century Gothic" panose="020B0502020202020204" pitchFamily="34" charset="0"/>
              </a:rPr>
              <a:t>Characters with similar qualities to Jane</a:t>
            </a: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Oliver Twist- </a:t>
            </a:r>
            <a:r>
              <a:rPr kumimoji="0" lang="en-GB" sz="2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a:t>
            </a:r>
            <a:r>
              <a:rPr kumimoji="0" lang="en-GB" sz="2400" b="0"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 is an orphan like Jane and has to become tough when he moves to London.</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400" b="1" dirty="0">
                <a:solidFill>
                  <a:srgbClr val="00B050"/>
                </a:solidFill>
                <a:latin typeface="Century Gothic" panose="020B0502020202020204" pitchFamily="34" charset="0"/>
              </a:rPr>
              <a:t>Nancy</a:t>
            </a:r>
            <a:r>
              <a:rPr lang="en-GB" sz="2400" dirty="0">
                <a:solidFill>
                  <a:srgbClr val="00B050"/>
                </a:solidFill>
                <a:latin typeface="Century Gothic" panose="020B0502020202020204" pitchFamily="34" charset="0"/>
              </a:rPr>
              <a:t>- stands up against Fagin and Bill Sikes    which leads to her death.</a:t>
            </a:r>
            <a:endParaRPr kumimoji="0" lang="en-GB" sz="2400" b="0" i="0" u="none" strike="noStrike" kern="1200" cap="none" spc="0" normalizeH="0" noProof="0" dirty="0">
              <a:ln>
                <a:noFill/>
              </a:ln>
              <a:solidFill>
                <a:srgbClr val="00B050"/>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1"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Hermia</a:t>
            </a:r>
            <a:r>
              <a:rPr kumimoji="0" lang="en-GB" sz="2400" b="0"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 challenges her father’s authority and runs away with Lysander.</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1"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Caliban</a:t>
            </a:r>
            <a:r>
              <a:rPr kumimoji="0" lang="en-GB" sz="2400" b="0"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 is tough and challenges Prospero’s power and control</a:t>
            </a:r>
          </a:p>
          <a:p>
            <a:pPr marR="0" lvl="0" algn="l" defTabSz="914400" rtl="0" eaLnBrk="1" fontAlgn="auto" latinLnBrk="0" hangingPunct="1">
              <a:lnSpc>
                <a:spcPct val="100000"/>
              </a:lnSpc>
              <a:spcBef>
                <a:spcPts val="0"/>
              </a:spcBef>
              <a:spcAft>
                <a:spcPts val="300"/>
              </a:spcAft>
              <a:buClrTx/>
              <a:buSzTx/>
              <a:tabLst/>
              <a:defRPr/>
            </a:pPr>
            <a:endParaRPr kumimoji="0" lang="en-GB"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endParaRPr>
          </a:p>
          <a:p>
            <a:pPr lvl="0" defTabSz="914400">
              <a:spcAft>
                <a:spcPts val="300"/>
              </a:spcAft>
              <a:defRPr/>
            </a:pPr>
            <a:r>
              <a:rPr lang="en-GB" sz="2400" b="1" dirty="0">
                <a:solidFill>
                  <a:srgbClr val="00B050"/>
                </a:solidFill>
                <a:latin typeface="Century Gothic" panose="020B0502020202020204" pitchFamily="34" charset="0"/>
              </a:rPr>
              <a:t>2. It was unusual for a female character in the Victorian era to be strong and independent. By creating Jane Eyre, Brontë is saying that no matter who you are and what disadvantages you have, you are a human being and deserve your own freedom.</a:t>
            </a:r>
          </a:p>
        </p:txBody>
      </p:sp>
    </p:spTree>
    <p:extLst>
      <p:ext uri="{BB962C8B-B14F-4D97-AF65-F5344CB8AC3E}">
        <p14:creationId xmlns:p14="http://schemas.microsoft.com/office/powerpoint/2010/main" val="40988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827584" y="157163"/>
            <a:ext cx="8208912"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Using the information from Charlotte Brontë’s biography, write down three biographical details that influenced Charlotte to write the novel, ‘Jane Eyre’.</a:t>
            </a: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Arrow: Right 17"/>
          <p:cNvSpPr/>
          <p:nvPr/>
        </p:nvSpPr>
        <p:spPr>
          <a:xfrm>
            <a:off x="4304593" y="3521847"/>
            <a:ext cx="1281292" cy="110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572" y="1700808"/>
            <a:ext cx="3005896" cy="4744454"/>
          </a:xfrm>
          <a:prstGeom prst="rect">
            <a:avLst/>
          </a:prstGeom>
        </p:spPr>
      </p:pic>
      <p:pic>
        <p:nvPicPr>
          <p:cNvPr id="4" name="Picture 7"/>
          <p:cNvPicPr>
            <a:picLocks noChangeAspect="1"/>
          </p:cNvPicPr>
          <p:nvPr/>
        </p:nvPicPr>
        <p:blipFill>
          <a:blip r:embed="rId3"/>
          <a:stretch>
            <a:fillRect/>
          </a:stretch>
        </p:blipFill>
        <p:spPr>
          <a:xfrm>
            <a:off x="1079613" y="1700808"/>
            <a:ext cx="3032294" cy="4344344"/>
          </a:xfrm>
          <a:prstGeom prst="rect">
            <a:avLst/>
          </a:prstGeom>
        </p:spPr>
      </p:pic>
      <p:sp>
        <p:nvSpPr>
          <p:cNvPr id="13" name="TextBox 11"/>
          <p:cNvSpPr txBox="1"/>
          <p:nvPr/>
        </p:nvSpPr>
        <p:spPr>
          <a:xfrm>
            <a:off x="1079612" y="6045152"/>
            <a:ext cx="303229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5B223C97-6AF1-4382-8D70-D5C92B07F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4" name="Picture 13">
            <a:extLst>
              <a:ext uri="{FF2B5EF4-FFF2-40B4-BE49-F238E27FC236}">
                <a16:creationId xmlns:a16="http://schemas.microsoft.com/office/drawing/2014/main" id="{A0BAFC54-AC64-434A-ADEB-278730DFE1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2076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551836"/>
            <a:ext cx="830333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 Brontë was from a family of writers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wrote in the Victorian 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wrote ‘Jane Eyre’ which is set in Yorkshire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an unusually spirited and free-thinking character </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entury Gothic" panose="020B0502020202020204" pitchFamily="34" charset="0"/>
            </a:endParaRPr>
          </a:p>
          <a:p>
            <a:pPr lvl="0" defTabSz="914400"/>
            <a:r>
              <a:rPr lang="en-GB" b="1" dirty="0">
                <a:solidFill>
                  <a:prstClr val="black"/>
                </a:solidFill>
                <a:latin typeface="Century Gothic" panose="020B0502020202020204" pitchFamily="34" charset="0"/>
              </a:rPr>
              <a:t>Lesson Objective:</a:t>
            </a:r>
          </a:p>
          <a:p>
            <a:pPr lvl="0" defTabSz="914400"/>
            <a:r>
              <a:rPr lang="en-GB" dirty="0">
                <a:solidFill>
                  <a:prstClr val="black"/>
                </a:solidFill>
                <a:latin typeface="Century Gothic" panose="020B0502020202020204" pitchFamily="34" charset="0"/>
              </a:rPr>
              <a:t>To explore how Bronte’s background influenced Jane Eyre. </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statements are correct?</a:t>
            </a:r>
          </a:p>
        </p:txBody>
      </p:sp>
      <p:sp>
        <p:nvSpPr>
          <p:cNvPr id="4" name="TextBox 3"/>
          <p:cNvSpPr txBox="1"/>
          <p:nvPr/>
        </p:nvSpPr>
        <p:spPr>
          <a:xfrm>
            <a:off x="827584" y="2060848"/>
            <a:ext cx="8208912" cy="366254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 </a:t>
            </a:r>
            <a:r>
              <a:rPr kumimoji="0" lang="en-GB" sz="24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based the character of Jane Eyre on her sisters.</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 is set in Yorkshire.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 </a:t>
            </a:r>
            <a:r>
              <a:rPr kumimoji="0" lang="en-GB" sz="24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wanted to set ‘Jane Eyre’ in Yorkshire because all other novels in the Victorian era were set in London. </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 is a strong and independent character.</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 </a:t>
            </a:r>
            <a:r>
              <a:rPr kumimoji="0" lang="en-GB" sz="24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the only writer in her family.</a:t>
            </a:r>
          </a:p>
        </p:txBody>
      </p:sp>
    </p:spTree>
    <p:extLst>
      <p:ext uri="{BB962C8B-B14F-4D97-AF65-F5344CB8AC3E}">
        <p14:creationId xmlns:p14="http://schemas.microsoft.com/office/powerpoint/2010/main" val="134852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88640"/>
            <a:ext cx="8208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statements are correct?</a:t>
            </a:r>
          </a:p>
        </p:txBody>
      </p:sp>
      <p:sp>
        <p:nvSpPr>
          <p:cNvPr id="4" name="TextBox 3"/>
          <p:cNvSpPr txBox="1"/>
          <p:nvPr/>
        </p:nvSpPr>
        <p:spPr>
          <a:xfrm>
            <a:off x="827584" y="2060848"/>
            <a:ext cx="8208912" cy="366254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 Brontë based the character of Jane Eyre on her sisters.</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Eyre’ is set in Yorkshire.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 Brontë wanted to set ‘Jane Eyre’ in Yorkshire because all other novels in the Victorian era were set in London. </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Eyre is a strong and independent character.</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 Brontë was the only writer in her family.</a:t>
            </a:r>
          </a:p>
        </p:txBody>
      </p:sp>
    </p:spTree>
    <p:extLst>
      <p:ext uri="{BB962C8B-B14F-4D97-AF65-F5344CB8AC3E}">
        <p14:creationId xmlns:p14="http://schemas.microsoft.com/office/powerpoint/2010/main" val="1598960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069236692"/>
              </p:ext>
            </p:extLst>
          </p:nvPr>
        </p:nvGraphicFramePr>
        <p:xfrm>
          <a:off x="707887" y="0"/>
          <a:ext cx="8436113" cy="6446520"/>
        </p:xfrm>
        <a:graphic>
          <a:graphicData uri="http://schemas.openxmlformats.org/drawingml/2006/table">
            <a:tbl>
              <a:tblPr firstRow="1" bandRow="1">
                <a:tableStyleId>{69CF1AB2-1976-4502-BF36-3FF5EA218861}</a:tableStyleId>
              </a:tblPr>
              <a:tblGrid>
                <a:gridCol w="6384393">
                  <a:extLst>
                    <a:ext uri="{9D8B030D-6E8A-4147-A177-3AD203B41FA5}">
                      <a16:colId xmlns:a16="http://schemas.microsoft.com/office/drawing/2014/main" val="20000"/>
                    </a:ext>
                  </a:extLst>
                </a:gridCol>
                <a:gridCol w="2051720">
                  <a:extLst>
                    <a:ext uri="{9D8B030D-6E8A-4147-A177-3AD203B41FA5}">
                      <a16:colId xmlns:a16="http://schemas.microsoft.com/office/drawing/2014/main" val="20001"/>
                    </a:ext>
                  </a:extLst>
                </a:gridCol>
              </a:tblGrid>
              <a:tr h="31926">
                <a:tc>
                  <a:txBody>
                    <a:bodyPr/>
                    <a:lstStyle/>
                    <a:p>
                      <a:pPr>
                        <a:lnSpc>
                          <a:spcPct val="100000"/>
                        </a:lnSpc>
                        <a:spcAft>
                          <a:spcPts val="0"/>
                        </a:spcAft>
                      </a:pPr>
                      <a:r>
                        <a:rPr lang="en-GB" sz="1100" b="1" dirty="0">
                          <a:solidFill>
                            <a:schemeClr val="bg1"/>
                          </a:solidFill>
                          <a:effectLst/>
                          <a:latin typeface="Century Gothic" panose="020B0502020202020204" pitchFamily="34" charset="0"/>
                          <a:ea typeface="Calibri"/>
                          <a:cs typeface="Times New Roman"/>
                        </a:rPr>
                        <a:t>Do Now</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The Victorian era was from ______ to ________</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Most people in Victorian London were rich. True or False?</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Victorians followed a strict moral code based on which religion?</a:t>
                      </a:r>
                    </a:p>
                    <a:p>
                      <a:pPr marL="228600" indent="-228600">
                        <a:lnSpc>
                          <a:spcPct val="100000"/>
                        </a:lnSpc>
                        <a:spcAft>
                          <a:spcPts val="0"/>
                        </a:spcAft>
                        <a:buFont typeface="+mj-lt"/>
                        <a:buAutoNum type="arabicPeriod"/>
                      </a:pPr>
                      <a:r>
                        <a:rPr lang="en-GB" sz="1100" b="0" baseline="0" dirty="0">
                          <a:solidFill>
                            <a:schemeClr val="bg1"/>
                          </a:solidFill>
                          <a:effectLst/>
                          <a:latin typeface="Century Gothic" panose="020B0502020202020204" pitchFamily="34" charset="0"/>
                          <a:ea typeface="Calibri"/>
                          <a:cs typeface="Times New Roman"/>
                        </a:rPr>
                        <a:t>How were the poor treated differently in the Victorian era?</a:t>
                      </a:r>
                    </a:p>
                    <a:p>
                      <a:pPr>
                        <a:lnSpc>
                          <a:spcPct val="100000"/>
                        </a:lnSpc>
                        <a:spcAft>
                          <a:spcPts val="0"/>
                        </a:spcAft>
                      </a:pPr>
                      <a:r>
                        <a:rPr lang="en-GB" sz="1100" b="1" baseline="0" dirty="0">
                          <a:solidFill>
                            <a:schemeClr val="bg1"/>
                          </a:solidFill>
                          <a:effectLst/>
                          <a:latin typeface="Century Gothic" panose="020B0502020202020204" pitchFamily="34" charset="0"/>
                          <a:ea typeface="Calibri"/>
                          <a:cs typeface="Times New Roman"/>
                        </a:rPr>
                        <a:t>Extension: </a:t>
                      </a:r>
                      <a:r>
                        <a:rPr lang="en-GB" sz="1100" b="0" baseline="0" dirty="0">
                          <a:solidFill>
                            <a:schemeClr val="bg1"/>
                          </a:solidFill>
                          <a:effectLst/>
                          <a:latin typeface="Century Gothic" panose="020B0502020202020204" pitchFamily="34" charset="0"/>
                          <a:ea typeface="Calibri"/>
                          <a:cs typeface="Times New Roman"/>
                        </a:rPr>
                        <a:t>How are the orphans vulnerable in ‘Oliver Twist’?</a:t>
                      </a:r>
                    </a:p>
                  </a:txBody>
                  <a:tcPr marL="68400" marR="68400" marT="0" marB="0"/>
                </a:tc>
                <a:tc>
                  <a:txBody>
                    <a:bodyPr/>
                    <a:lstStyle/>
                    <a:p>
                      <a:pPr>
                        <a:lnSpc>
                          <a:spcPct val="100000"/>
                        </a:lnSpc>
                        <a:spcAft>
                          <a:spcPts val="0"/>
                        </a:spcAft>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Aft>
                          <a:spcPts val="0"/>
                        </a:spcAft>
                      </a:pPr>
                      <a:r>
                        <a:rPr lang="en-GB" sz="1100" b="1">
                          <a:solidFill>
                            <a:schemeClr val="bg1"/>
                          </a:solidFill>
                          <a:effectLst/>
                          <a:latin typeface="Century Gothic" panose="020B0502020202020204" pitchFamily="34" charset="0"/>
                          <a:ea typeface="Calibri"/>
                          <a:cs typeface="Times New Roman"/>
                        </a:rPr>
                        <a:t>Introduction </a:t>
                      </a:r>
                    </a:p>
                    <a:p>
                      <a:pPr>
                        <a:lnSpc>
                          <a:spcPct val="100000"/>
                        </a:lnSpc>
                        <a:spcAft>
                          <a:spcPts val="0"/>
                        </a:spcAft>
                      </a:pPr>
                      <a:r>
                        <a:rPr lang="en-GB" sz="1100" b="0">
                          <a:solidFill>
                            <a:schemeClr val="bg1"/>
                          </a:solidFill>
                          <a:effectLst/>
                          <a:latin typeface="Century Gothic" panose="020B0502020202020204" pitchFamily="34" charset="0"/>
                          <a:ea typeface="Calibri"/>
                          <a:cs typeface="Times New Roman"/>
                        </a:rPr>
                        <a:t>Explain to students that we will</a:t>
                      </a:r>
                      <a:r>
                        <a:rPr lang="en-GB" sz="1100" b="0" baseline="0">
                          <a:solidFill>
                            <a:schemeClr val="bg1"/>
                          </a:solidFill>
                          <a:effectLst/>
                          <a:latin typeface="Century Gothic" panose="020B0502020202020204" pitchFamily="34" charset="0"/>
                          <a:ea typeface="Calibri"/>
                          <a:cs typeface="Times New Roman"/>
                        </a:rPr>
                        <a:t> be studying a text called ‘Jane Eyre’ written in 1847. </a:t>
                      </a:r>
                      <a:r>
                        <a:rPr lang="en-GB" sz="1100" b="0">
                          <a:solidFill>
                            <a:schemeClr val="bg1"/>
                          </a:solidFill>
                          <a:effectLst/>
                          <a:latin typeface="Century Gothic" panose="020B0502020202020204" pitchFamily="34" charset="0"/>
                          <a:ea typeface="Calibri"/>
                          <a:cs typeface="Times New Roman"/>
                        </a:rPr>
                        <a:t>Ask students to </a:t>
                      </a:r>
                      <a:r>
                        <a:rPr lang="en-GB" sz="1100" b="0" baseline="0">
                          <a:solidFill>
                            <a:schemeClr val="bg1"/>
                          </a:solidFill>
                          <a:effectLst/>
                          <a:latin typeface="Century Gothic" panose="020B0502020202020204" pitchFamily="34" charset="0"/>
                          <a:ea typeface="Calibri"/>
                          <a:cs typeface="Times New Roman"/>
                        </a:rPr>
                        <a:t> discuss in pairs what they already know about the Victorian Era from studying ‘Oliver Twist’ and ‘Sherlock Holmes’ and using the timeline. </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Take feedback.</a:t>
                      </a:r>
                    </a:p>
                  </a:txBody>
                  <a:tcPr marL="68400" marR="68400" marT="0" marB="0"/>
                </a:tc>
                <a:tc>
                  <a:txBody>
                    <a:bodyPr/>
                    <a:lstStyle/>
                    <a:p>
                      <a:pPr>
                        <a:lnSpc>
                          <a:spcPct val="100000"/>
                        </a:lnSpc>
                        <a:spcAft>
                          <a:spcPts val="0"/>
                        </a:spcAft>
                      </a:pPr>
                      <a:endParaRPr lang="en-GB" sz="11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592088">
                <a:tc>
                  <a:txBody>
                    <a:bodyPr/>
                    <a:lstStyle/>
                    <a:p>
                      <a:pPr>
                        <a:lnSpc>
                          <a:spcPct val="100000"/>
                        </a:lnSpc>
                        <a:spcAft>
                          <a:spcPts val="0"/>
                        </a:spcAft>
                      </a:pPr>
                      <a:r>
                        <a:rPr lang="en-GB" sz="1100" b="1" baseline="0" dirty="0">
                          <a:solidFill>
                            <a:schemeClr val="bg1"/>
                          </a:solidFill>
                          <a:effectLst/>
                          <a:latin typeface="Century Gothic" panose="020B0502020202020204" pitchFamily="34" charset="0"/>
                          <a:ea typeface="Calibri"/>
                          <a:cs typeface="Times New Roman"/>
                        </a:rPr>
                        <a:t>Reading</a:t>
                      </a:r>
                    </a:p>
                    <a:p>
                      <a:pPr>
                        <a:lnSpc>
                          <a:spcPct val="100000"/>
                        </a:lnSpc>
                        <a:spcAft>
                          <a:spcPts val="0"/>
                        </a:spcAft>
                      </a:pPr>
                      <a:r>
                        <a:rPr lang="en-GB" sz="1100" b="0" baseline="0" dirty="0">
                          <a:solidFill>
                            <a:schemeClr val="bg1"/>
                          </a:solidFill>
                          <a:effectLst/>
                          <a:latin typeface="Century Gothic" panose="020B0502020202020204" pitchFamily="34" charset="0"/>
                          <a:ea typeface="Calibri"/>
                          <a:cs typeface="Times New Roman"/>
                        </a:rPr>
                        <a:t>Read the biographical information sheet about Charlotte Bront</a:t>
                      </a:r>
                      <a:r>
                        <a:rPr lang="en-GB" sz="1100" b="0" dirty="0">
                          <a:solidFill>
                            <a:schemeClr val="bg1"/>
                          </a:solidFill>
                          <a:latin typeface="Century Gothic" panose="020B0502020202020204" pitchFamily="34" charset="0"/>
                        </a:rPr>
                        <a:t>ë</a:t>
                      </a:r>
                      <a:r>
                        <a:rPr lang="en-GB" sz="1100" b="0" baseline="0" dirty="0">
                          <a:solidFill>
                            <a:schemeClr val="bg1"/>
                          </a:solidFill>
                          <a:effectLst/>
                          <a:latin typeface="Century Gothic" panose="020B0502020202020204" pitchFamily="34" charset="0"/>
                          <a:ea typeface="Calibri"/>
                          <a:cs typeface="Times New Roman"/>
                        </a:rPr>
                        <a:t>.  Discuss the information sheet together and recap the key information.</a:t>
                      </a:r>
                    </a:p>
                    <a:p>
                      <a:pPr>
                        <a:lnSpc>
                          <a:spcPct val="100000"/>
                        </a:lnSpc>
                        <a:spcAft>
                          <a:spcPts val="0"/>
                        </a:spcAft>
                      </a:pPr>
                      <a:r>
                        <a:rPr lang="en-GB" sz="1100" b="1" baseline="0" dirty="0">
                          <a:solidFill>
                            <a:schemeClr val="bg1"/>
                          </a:solidFill>
                          <a:effectLst/>
                          <a:latin typeface="Century Gothic" panose="020B0502020202020204" pitchFamily="34" charset="0"/>
                          <a:ea typeface="Calibri"/>
                          <a:cs typeface="Times New Roman"/>
                        </a:rPr>
                        <a:t>Check for understanding</a:t>
                      </a:r>
                    </a:p>
                    <a:p>
                      <a:pPr>
                        <a:lnSpc>
                          <a:spcPct val="100000"/>
                        </a:lnSpc>
                        <a:spcAft>
                          <a:spcPts val="0"/>
                        </a:spcAft>
                      </a:pPr>
                      <a:r>
                        <a:rPr lang="en-GB" sz="1100" b="0" baseline="0" dirty="0">
                          <a:solidFill>
                            <a:schemeClr val="bg1"/>
                          </a:solidFill>
                          <a:effectLst/>
                          <a:latin typeface="Century Gothic" panose="020B0502020202020204" pitchFamily="34" charset="0"/>
                          <a:ea typeface="Calibri"/>
                          <a:cs typeface="Times New Roman"/>
                        </a:rPr>
                        <a:t>Ask students to complete  the 5 comprehension questions in pairs. Do you want students to write down the answer?</a:t>
                      </a:r>
                    </a:p>
                  </a:txBody>
                  <a:tcPr marL="68400" marR="68400" marT="0" marB="0"/>
                </a:tc>
                <a:tc>
                  <a:txBody>
                    <a:bodyPr/>
                    <a:lstStyle/>
                    <a:p>
                      <a:pPr>
                        <a:lnSpc>
                          <a:spcPct val="100000"/>
                        </a:lnSpc>
                        <a:spcAft>
                          <a:spcPts val="0"/>
                        </a:spcAft>
                      </a:pPr>
                      <a:r>
                        <a:rPr lang="en-GB" sz="1100" b="1">
                          <a:solidFill>
                            <a:schemeClr val="bg1"/>
                          </a:solidFill>
                          <a:effectLst/>
                          <a:latin typeface="Century Gothic" panose="020B0502020202020204" pitchFamily="34" charset="0"/>
                          <a:ea typeface="Calibri"/>
                          <a:cs typeface="Times New Roman"/>
                        </a:rPr>
                        <a:t>Resource –</a:t>
                      </a:r>
                      <a:r>
                        <a:rPr lang="en-GB" sz="1100" b="1" baseline="0">
                          <a:solidFill>
                            <a:schemeClr val="bg1"/>
                          </a:solidFill>
                          <a:effectLst/>
                          <a:latin typeface="Century Gothic" panose="020B0502020202020204" pitchFamily="34" charset="0"/>
                          <a:ea typeface="Calibri"/>
                          <a:cs typeface="Times New Roman"/>
                        </a:rPr>
                        <a:t>Charlotte </a:t>
                      </a:r>
                      <a:r>
                        <a:rPr lang="en-GB" sz="1100" b="1" baseline="0" err="1">
                          <a:solidFill>
                            <a:schemeClr val="bg1"/>
                          </a:solidFill>
                          <a:effectLst/>
                          <a:latin typeface="Century Gothic" panose="020B0502020202020204" pitchFamily="34" charset="0"/>
                          <a:ea typeface="Calibri"/>
                          <a:cs typeface="Times New Roman"/>
                        </a:rPr>
                        <a:t>Bront</a:t>
                      </a:r>
                      <a:r>
                        <a:rPr lang="en-GB" sz="1100" b="1" err="1">
                          <a:solidFill>
                            <a:schemeClr val="bg1"/>
                          </a:solidFill>
                          <a:latin typeface="Century Gothic" panose="020B0502020202020204" pitchFamily="34" charset="0"/>
                        </a:rPr>
                        <a:t>ë</a:t>
                      </a:r>
                      <a:r>
                        <a:rPr lang="en-GB" sz="1100" b="1">
                          <a:solidFill>
                            <a:schemeClr val="bg1"/>
                          </a:solidFill>
                          <a:latin typeface="Century Gothic" panose="020B0502020202020204" pitchFamily="34" charset="0"/>
                        </a:rPr>
                        <a:t> </a:t>
                      </a:r>
                      <a:r>
                        <a:rPr lang="en-GB" sz="1100" b="1">
                          <a:solidFill>
                            <a:schemeClr val="bg1"/>
                          </a:solidFill>
                          <a:effectLst/>
                          <a:latin typeface="Century Gothic" panose="020B0502020202020204" pitchFamily="34" charset="0"/>
                          <a:ea typeface="Calibri"/>
                          <a:cs typeface="Times New Roman"/>
                        </a:rPr>
                        <a:t>biography</a:t>
                      </a:r>
                    </a:p>
                    <a:p>
                      <a:pPr>
                        <a:lnSpc>
                          <a:spcPct val="100000"/>
                        </a:lnSpc>
                        <a:spcAft>
                          <a:spcPts val="0"/>
                        </a:spcAft>
                      </a:pPr>
                      <a:r>
                        <a:rPr lang="en-GB" sz="1100" b="0">
                          <a:solidFill>
                            <a:schemeClr val="bg1"/>
                          </a:solidFill>
                          <a:effectLst/>
                          <a:latin typeface="Century Gothic" panose="020B0502020202020204" pitchFamily="34" charset="0"/>
                          <a:ea typeface="Calibri"/>
                          <a:cs typeface="Times New Roman"/>
                        </a:rPr>
                        <a:t>The bio is quite long. You might choose to stop at each section to check for understanding. </a:t>
                      </a:r>
                    </a:p>
                  </a:txBody>
                  <a:tcPr marL="68400" marR="68400" marT="0" marB="0"/>
                </a:tc>
                <a:extLst>
                  <a:ext uri="{0D108BD9-81ED-4DB2-BD59-A6C34878D82A}">
                    <a16:rowId xmlns:a16="http://schemas.microsoft.com/office/drawing/2014/main" val="10002"/>
                  </a:ext>
                </a:extLst>
              </a:tr>
              <a:tr h="128056">
                <a:tc>
                  <a:txBody>
                    <a:bodyPr/>
                    <a:lstStyle/>
                    <a:p>
                      <a:pPr>
                        <a:lnSpc>
                          <a:spcPct val="100000"/>
                        </a:lnSpc>
                        <a:spcAft>
                          <a:spcPts val="0"/>
                        </a:spcAft>
                      </a:pPr>
                      <a:r>
                        <a:rPr lang="en-GB" sz="1100" b="1">
                          <a:solidFill>
                            <a:schemeClr val="bg1"/>
                          </a:solidFill>
                          <a:effectLst/>
                          <a:latin typeface="Century Gothic" panose="020B0502020202020204" pitchFamily="34" charset="0"/>
                          <a:ea typeface="Calibri"/>
                          <a:cs typeface="Times New Roman"/>
                        </a:rPr>
                        <a:t>The</a:t>
                      </a:r>
                      <a:r>
                        <a:rPr lang="en-GB" sz="1100" b="1" baseline="0">
                          <a:solidFill>
                            <a:schemeClr val="bg1"/>
                          </a:solidFill>
                          <a:effectLst/>
                          <a:latin typeface="Century Gothic" panose="020B0502020202020204" pitchFamily="34" charset="0"/>
                          <a:ea typeface="Calibri"/>
                          <a:cs typeface="Times New Roman"/>
                        </a:rPr>
                        <a:t> Yorkshire landscape as inspiration</a:t>
                      </a: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Explain to students that the weather and landscape of Yorkshire influenced the </a:t>
                      </a:r>
                      <a:r>
                        <a:rPr lang="en-GB" sz="1100" b="0" baseline="0" err="1">
                          <a:solidFill>
                            <a:schemeClr val="bg1"/>
                          </a:solidFill>
                          <a:effectLst/>
                          <a:latin typeface="Century Gothic" panose="020B0502020202020204" pitchFamily="34" charset="0"/>
                          <a:ea typeface="Calibri"/>
                          <a:cs typeface="Times New Roman"/>
                        </a:rPr>
                        <a:t>Bront</a:t>
                      </a:r>
                      <a:r>
                        <a:rPr lang="en-GB" sz="1100" b="0" err="1">
                          <a:solidFill>
                            <a:schemeClr val="bg1"/>
                          </a:solidFill>
                          <a:latin typeface="Century Gothic" panose="020B0502020202020204" pitchFamily="34" charset="0"/>
                        </a:rPr>
                        <a:t>ës</a:t>
                      </a:r>
                      <a:r>
                        <a:rPr lang="en-GB" sz="1100" b="0">
                          <a:solidFill>
                            <a:schemeClr val="bg1"/>
                          </a:solidFill>
                          <a:latin typeface="Century Gothic" panose="020B0502020202020204" pitchFamily="34" charset="0"/>
                        </a:rPr>
                        <a:t>’ writing.</a:t>
                      </a:r>
                      <a:endParaRPr lang="en-GB" sz="1100" b="0" baseline="0">
                        <a:solidFill>
                          <a:schemeClr val="bg1"/>
                        </a:solidFill>
                        <a:effectLst/>
                        <a:latin typeface="Century Gothic" panose="020B0502020202020204" pitchFamily="34" charset="0"/>
                        <a:ea typeface="Calibri"/>
                        <a:cs typeface="Times New Roman"/>
                      </a:endParaRPr>
                    </a:p>
                    <a:p>
                      <a:pPr>
                        <a:lnSpc>
                          <a:spcPct val="100000"/>
                        </a:lnSpc>
                        <a:spcAft>
                          <a:spcPts val="0"/>
                        </a:spcAft>
                      </a:pPr>
                      <a:r>
                        <a:rPr lang="en-GB" sz="1100" b="0" baseline="0">
                          <a:solidFill>
                            <a:schemeClr val="bg1"/>
                          </a:solidFill>
                          <a:effectLst/>
                          <a:latin typeface="Century Gothic" panose="020B0502020202020204" pitchFamily="34" charset="0"/>
                          <a:ea typeface="Calibri"/>
                          <a:cs typeface="Times New Roman"/>
                        </a:rPr>
                        <a:t>In pairs, Students read the two extracts, one is from the beginning of ‘Jane Eyre’ and the other from ‘Spellbound’ by Emily Bront</a:t>
                      </a:r>
                      <a:r>
                        <a:rPr lang="en-GB" sz="1100" b="0">
                          <a:solidFill>
                            <a:schemeClr val="bg1"/>
                          </a:solidFill>
                          <a:latin typeface="Century Gothic" panose="020B0502020202020204" pitchFamily="34" charset="0"/>
                        </a:rPr>
                        <a:t>ë. They discuss</a:t>
                      </a:r>
                      <a:r>
                        <a:rPr lang="en-GB" sz="1100" b="0" baseline="0">
                          <a:solidFill>
                            <a:schemeClr val="bg1"/>
                          </a:solidFill>
                          <a:latin typeface="Century Gothic" panose="020B0502020202020204" pitchFamily="34" charset="0"/>
                        </a:rPr>
                        <a:t> the following question:</a:t>
                      </a:r>
                      <a:endParaRPr lang="en-GB" sz="1100" b="0">
                        <a:solidFill>
                          <a:schemeClr val="bg1"/>
                        </a:solidFill>
                        <a:latin typeface="Century Gothic" panose="020B0502020202020204" pitchFamily="34" charset="0"/>
                      </a:endParaRPr>
                    </a:p>
                    <a:p>
                      <a:pPr>
                        <a:lnSpc>
                          <a:spcPct val="100000"/>
                        </a:lnSpc>
                        <a:spcAft>
                          <a:spcPts val="0"/>
                        </a:spcAft>
                      </a:pPr>
                      <a:r>
                        <a:rPr lang="en-GB" sz="1100" b="0">
                          <a:solidFill>
                            <a:schemeClr val="bg1"/>
                          </a:solidFill>
                          <a:latin typeface="Century Gothic" panose="020B0502020202020204" pitchFamily="34" charset="0"/>
                        </a:rPr>
                        <a:t>What do these extracts tell you about the </a:t>
                      </a:r>
                      <a:r>
                        <a:rPr lang="en-GB" sz="1100" b="0" err="1">
                          <a:solidFill>
                            <a:schemeClr val="bg1"/>
                          </a:solidFill>
                          <a:latin typeface="Century Gothic" panose="020B0502020202020204" pitchFamily="34" charset="0"/>
                        </a:rPr>
                        <a:t>Brontë’s</a:t>
                      </a:r>
                      <a:r>
                        <a:rPr lang="en-GB" sz="1100" b="0">
                          <a:solidFill>
                            <a:schemeClr val="bg1"/>
                          </a:solidFill>
                          <a:latin typeface="Century Gothic" panose="020B0502020202020204" pitchFamily="34" charset="0"/>
                        </a:rPr>
                        <a:t> experiences of living in Yorkshire?</a:t>
                      </a:r>
                      <a:endParaRPr lang="en-GB" sz="1100" b="0" baseline="0">
                        <a:solidFill>
                          <a:schemeClr val="bg1"/>
                        </a:solidFill>
                        <a:effectLst/>
                        <a:latin typeface="Century Gothic" panose="020B0502020202020204" pitchFamily="34" charset="0"/>
                        <a:ea typeface="Calibri"/>
                        <a:cs typeface="Times New Roman"/>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128056">
                <a:tc>
                  <a:txBody>
                    <a:bodyPr/>
                    <a:lstStyle/>
                    <a:p>
                      <a:pPr>
                        <a:lnSpc>
                          <a:spcPct val="100000"/>
                        </a:lnSpc>
                        <a:spcAft>
                          <a:spcPts val="0"/>
                        </a:spcAft>
                      </a:pPr>
                      <a:r>
                        <a:rPr lang="en-GB" sz="1100" b="1" dirty="0">
                          <a:solidFill>
                            <a:schemeClr val="bg1"/>
                          </a:solidFill>
                          <a:effectLst/>
                          <a:latin typeface="Century Gothic" panose="020B0502020202020204" pitchFamily="34" charset="0"/>
                          <a:ea typeface="Calibri"/>
                          <a:cs typeface="Times New Roman"/>
                        </a:rPr>
                        <a:t>Jane</a:t>
                      </a:r>
                    </a:p>
                    <a:p>
                      <a:pPr>
                        <a:lnSpc>
                          <a:spcPct val="100000"/>
                        </a:lnSpc>
                        <a:spcAft>
                          <a:spcPts val="0"/>
                        </a:spcAft>
                      </a:pPr>
                      <a:r>
                        <a:rPr lang="en-GB" sz="1100" b="0" dirty="0">
                          <a:solidFill>
                            <a:schemeClr val="bg1"/>
                          </a:solidFill>
                          <a:effectLst/>
                          <a:latin typeface="Century Gothic" panose="020B0502020202020204" pitchFamily="34" charset="0"/>
                          <a:ea typeface="Calibri"/>
                          <a:cs typeface="Times New Roman"/>
                        </a:rPr>
                        <a:t>Students</a:t>
                      </a:r>
                      <a:r>
                        <a:rPr lang="en-GB" sz="1100" b="0" baseline="0" dirty="0">
                          <a:solidFill>
                            <a:schemeClr val="bg1"/>
                          </a:solidFill>
                          <a:effectLst/>
                          <a:latin typeface="Century Gothic" panose="020B0502020202020204" pitchFamily="34" charset="0"/>
                          <a:ea typeface="Calibri"/>
                          <a:cs typeface="Times New Roman"/>
                        </a:rPr>
                        <a:t> are introduced to the character of Jane. Independently, students answer the following questions:</a:t>
                      </a:r>
                    </a:p>
                    <a:p>
                      <a:pPr marL="457200" marR="0" lvl="0" indent="-457200" algn="l" defTabSz="914400" rtl="0" eaLnBrk="1" fontAlgn="auto" latinLnBrk="0" hangingPunct="1">
                        <a:lnSpc>
                          <a:spcPct val="100000"/>
                        </a:lnSpc>
                        <a:spcBef>
                          <a:spcPts val="0"/>
                        </a:spcBef>
                        <a:spcAft>
                          <a:spcPts val="300"/>
                        </a:spcAft>
                        <a:buClrTx/>
                        <a:buSzTx/>
                        <a:buFontTx/>
                        <a:buAutoNum type="arabicPeriod"/>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a:t>
                      </a:r>
                      <a:r>
                        <a:rPr kumimoji="0" lang="en-GB" sz="11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other literary characters have similar qualities to Jane? In what way are they similar? </a:t>
                      </a:r>
                      <a:r>
                        <a:rPr kumimoji="0" lang="en-GB" sz="1100" b="0" i="1" u="none" strike="noStrike" kern="1200" cap="none" spc="0" normalizeH="0" noProof="0" dirty="0">
                          <a:ln>
                            <a:noFill/>
                          </a:ln>
                          <a:solidFill>
                            <a:prstClr val="black"/>
                          </a:solidFill>
                          <a:effectLst/>
                          <a:uLnTx/>
                          <a:uFillTx/>
                          <a:latin typeface="Century Gothic" panose="020B0502020202020204" pitchFamily="34" charset="0"/>
                          <a:ea typeface="+mn-ea"/>
                          <a:cs typeface="+mn-cs"/>
                        </a:rPr>
                        <a:t>Think about the characters you have met in Y7 and Y8.</a:t>
                      </a:r>
                    </a:p>
                    <a:p>
                      <a:pPr marL="457200" lvl="0" indent="-457200" defTabSz="914400">
                        <a:spcAft>
                          <a:spcPts val="300"/>
                        </a:spcAft>
                        <a:buFontTx/>
                        <a:buAutoNum type="arabicPeriod"/>
                      </a:pPr>
                      <a:r>
                        <a:rPr lang="en-GB" sz="1100" noProof="0" dirty="0">
                          <a:solidFill>
                            <a:prstClr val="black"/>
                          </a:solidFill>
                          <a:latin typeface="Century Gothic" panose="020B0502020202020204" pitchFamily="34" charset="0"/>
                        </a:rPr>
                        <a:t>What message does </a:t>
                      </a:r>
                      <a:r>
                        <a:rPr lang="en-GB" sz="1100" dirty="0">
                          <a:solidFill>
                            <a:prstClr val="black"/>
                          </a:solidFill>
                          <a:latin typeface="Century Gothic" panose="020B0502020202020204" pitchFamily="34" charset="0"/>
                        </a:rPr>
                        <a:t>Brontë</a:t>
                      </a:r>
                      <a:r>
                        <a:rPr lang="en-GB" sz="1100" noProof="0" dirty="0">
                          <a:solidFill>
                            <a:prstClr val="black"/>
                          </a:solidFill>
                          <a:latin typeface="Century Gothic" panose="020B0502020202020204" pitchFamily="34" charset="0"/>
                        </a:rPr>
                        <a:t> give to readers by having a strong female character like Jane?</a:t>
                      </a:r>
                      <a:endPar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400" marR="684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solidFill>
                            <a:schemeClr val="bg1"/>
                          </a:solidFill>
                          <a:effectLst/>
                          <a:latin typeface="Century Gothic" panose="020B0502020202020204" pitchFamily="34" charset="0"/>
                          <a:ea typeface="Calibri"/>
                          <a:cs typeface="Times New Roman"/>
                        </a:rPr>
                        <a:t>This can be paired discussion or a class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128056">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Using the information from Charlotte Brontë’s biography, students write down three biographical details that influenced Charlotte to write the novel, ‘Jane Eyre’.</a:t>
                      </a: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790800587"/>
                  </a:ext>
                </a:extLst>
              </a:tr>
              <a:tr h="0">
                <a:tc>
                  <a:txBody>
                    <a:bodyPr/>
                    <a:lstStyle/>
                    <a:p>
                      <a:pPr algn="l">
                        <a:lnSpc>
                          <a:spcPct val="100000"/>
                        </a:lnSpc>
                        <a:spcAft>
                          <a:spcPts val="0"/>
                        </a:spcAft>
                      </a:pPr>
                      <a:r>
                        <a:rPr lang="en-GB" sz="1100" b="1" dirty="0">
                          <a:effectLst/>
                          <a:latin typeface="Century Gothic" panose="020B0502020202020204" pitchFamily="34" charset="0"/>
                          <a:ea typeface="Calibri"/>
                          <a:cs typeface="Times New Roman"/>
                        </a:rPr>
                        <a:t>Mastery assessment plenary</a:t>
                      </a:r>
                      <a:endParaRPr lang="en-GB" sz="1100" dirty="0">
                        <a:effectLst/>
                        <a:latin typeface="Century Gothic" panose="020B0502020202020204" pitchFamily="34" charset="0"/>
                        <a:ea typeface="Calibri"/>
                        <a:cs typeface="Times New Roman"/>
                      </a:endParaRPr>
                    </a:p>
                    <a:p>
                      <a:pPr algn="l">
                        <a:lnSpc>
                          <a:spcPct val="100000"/>
                        </a:lnSpc>
                        <a:spcAft>
                          <a:spcPts val="0"/>
                        </a:spcAft>
                      </a:pPr>
                      <a:r>
                        <a:rPr lang="en-GB" sz="1100" dirty="0">
                          <a:effectLst/>
                          <a:latin typeface="Century Gothic" panose="020B0502020202020204" pitchFamily="34" charset="0"/>
                          <a:ea typeface="Calibri"/>
                          <a:cs typeface="Times New Roman"/>
                        </a:rPr>
                        <a:t>Students complete quiz.</a:t>
                      </a:r>
                    </a:p>
                    <a:p>
                      <a:pPr algn="l">
                        <a:lnSpc>
                          <a:spcPct val="100000"/>
                        </a:lnSpc>
                        <a:spcAft>
                          <a:spcPts val="0"/>
                        </a:spcAft>
                      </a:pPr>
                      <a:r>
                        <a:rPr lang="en-GB" sz="1100" dirty="0">
                          <a:effectLst/>
                          <a:latin typeface="Century Gothic" panose="020B0502020202020204" pitchFamily="34" charset="0"/>
                          <a:ea typeface="Calibri"/>
                          <a:cs typeface="Times New Roman"/>
                        </a:rPr>
                        <a:t>If all correct, do extension by asking students to turn a wrong answer into a right one. </a:t>
                      </a:r>
                      <a:r>
                        <a:rPr lang="en-GB" sz="1100" kern="1200" dirty="0">
                          <a:solidFill>
                            <a:schemeClr val="dk1"/>
                          </a:solidFill>
                          <a:effectLst/>
                          <a:latin typeface="Century Gothic" panose="020B0502020202020204" pitchFamily="34" charset="0"/>
                          <a:ea typeface="+mn-ea"/>
                          <a:cs typeface="+mn-cs"/>
                        </a:rPr>
                        <a:t>If incorrect, address misconception and explain correct answer/get other students to explain correct answer. </a:t>
                      </a:r>
                      <a:endParaRPr lang="en-GB" sz="1100" dirty="0">
                        <a:effectLst/>
                        <a:latin typeface="Century Gothic" pitchFamily="34" charset="0"/>
                        <a:ea typeface="Calibri"/>
                        <a:cs typeface="Times New Roman"/>
                      </a:endParaRPr>
                    </a:p>
                  </a:txBody>
                  <a:tcPr marL="68400" marR="68400" marT="0" marB="0"/>
                </a:tc>
                <a:tc>
                  <a:txBody>
                    <a:bodyPr/>
                    <a:lstStyle/>
                    <a:p>
                      <a:pPr>
                        <a:lnSpc>
                          <a:spcPct val="100000"/>
                        </a:lnSpc>
                        <a:spcAft>
                          <a:spcPts val="0"/>
                        </a:spcAft>
                      </a:pPr>
                      <a:endParaRPr lang="en-GB" sz="11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7672FA-EFDD-A247-9C59-ABB4D19D3B96}"/>
              </a:ext>
            </a:extLst>
          </p:cNvPr>
          <p:cNvSpPr txBox="1"/>
          <p:nvPr/>
        </p:nvSpPr>
        <p:spPr>
          <a:xfrm>
            <a:off x="1013253" y="5164773"/>
            <a:ext cx="7747686" cy="1569660"/>
          </a:xfrm>
          <a:prstGeom prst="rect">
            <a:avLst/>
          </a:prstGeom>
          <a:solidFill>
            <a:schemeClr val="tx1"/>
          </a:solidFill>
          <a:ln w="25400">
            <a:solidFill>
              <a:schemeClr val="dk1"/>
            </a:solidFill>
          </a:ln>
        </p:spPr>
        <p:txBody>
          <a:bodyPr wrap="square" rtlCol="0" anchor="t">
            <a:noAutofit/>
          </a:bodyPr>
          <a:lstStyle/>
          <a:p>
            <a:pPr lvl="0" defTabSz="914400">
              <a:defRPr/>
            </a:pPr>
            <a:r>
              <a:rPr lang="en-GB" sz="2000" b="1" dirty="0">
                <a:solidFill>
                  <a:prstClr val="black"/>
                </a:solidFill>
                <a:latin typeface="Century Gothic" panose="020B0502020202020204" pitchFamily="34" charset="0"/>
              </a:rPr>
              <a:t>Extension: </a:t>
            </a:r>
            <a:r>
              <a:rPr lang="en-GB" sz="2000" dirty="0">
                <a:solidFill>
                  <a:prstClr val="black"/>
                </a:solidFill>
                <a:latin typeface="Century Gothic" panose="020B0502020202020204" pitchFamily="34" charset="0"/>
              </a:rPr>
              <a:t>How are the orphans vulnerable in ‘Oliver Twist’?						</a:t>
            </a:r>
          </a:p>
          <a:p>
            <a:pPr lvl="0" defTabSz="914400">
              <a:defRPr/>
            </a:pPr>
            <a:r>
              <a:rPr lang="en-US" sz="2000" b="1" dirty="0">
                <a:solidFill>
                  <a:srgbClr val="00B050"/>
                </a:solidFill>
                <a:latin typeface="Century Gothic" panose="020B0502020202020204" pitchFamily="34" charset="0"/>
              </a:rPr>
              <a:t>The orphans are vulnerable because they are starved, forced to undertake </a:t>
            </a:r>
            <a:r>
              <a:rPr lang="en-US" sz="2000" b="1" dirty="0" err="1">
                <a:solidFill>
                  <a:srgbClr val="00B050"/>
                </a:solidFill>
                <a:latin typeface="Century Gothic" panose="020B0502020202020204" pitchFamily="34" charset="0"/>
              </a:rPr>
              <a:t>gruelling</a:t>
            </a:r>
            <a:r>
              <a:rPr lang="en-US" sz="2000" b="1" dirty="0">
                <a:solidFill>
                  <a:srgbClr val="00B050"/>
                </a:solidFill>
                <a:latin typeface="Century Gothic" panose="020B0502020202020204" pitchFamily="34" charset="0"/>
              </a:rPr>
              <a:t> work, and have nobody to protect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CDD4CF68-B614-634C-BA7B-8049251639C9}"/>
              </a:ext>
            </a:extLst>
          </p:cNvPr>
          <p:cNvSpPr/>
          <p:nvPr/>
        </p:nvSpPr>
        <p:spPr>
          <a:xfrm>
            <a:off x="1006415" y="1034987"/>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Let’s re-cap your knowledge of Victorian London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lang="en-US" sz="2400" dirty="0">
                <a:solidFill>
                  <a:schemeClr val="bg1"/>
                </a:solidFill>
                <a:latin typeface="Century Gothic" panose="020B0502020202020204" pitchFamily="34" charset="0"/>
              </a:rPr>
              <a:t>The Victorian era was from </a:t>
            </a:r>
            <a:r>
              <a:rPr lang="en-US" sz="2400" b="1" dirty="0">
                <a:solidFill>
                  <a:srgbClr val="00B050"/>
                </a:solidFill>
                <a:latin typeface="Century Gothic" panose="020B0502020202020204" pitchFamily="34" charset="0"/>
              </a:rPr>
              <a:t>1837</a:t>
            </a:r>
            <a:r>
              <a:rPr lang="en-US" sz="2400" dirty="0">
                <a:solidFill>
                  <a:schemeClr val="bg1"/>
                </a:solidFill>
                <a:latin typeface="Century Gothic" panose="020B0502020202020204" pitchFamily="34" charset="0"/>
              </a:rPr>
              <a:t> to </a:t>
            </a:r>
            <a:r>
              <a:rPr lang="en-US" sz="2400" b="1" dirty="0">
                <a:solidFill>
                  <a:srgbClr val="00B050"/>
                </a:solidFill>
                <a:latin typeface="Century Gothic" panose="020B0502020202020204" pitchFamily="34" charset="0"/>
              </a:rPr>
              <a:t>1901</a:t>
            </a:r>
          </a:p>
          <a:p>
            <a:pPr marL="457200" lvl="0" indent="-457200" defTabSz="914400">
              <a:spcAft>
                <a:spcPts val="300"/>
              </a:spcAft>
              <a:buFont typeface="+mj-lt"/>
              <a:buAutoNum type="arabicPeriod"/>
              <a:defRPr/>
            </a:pPr>
            <a:r>
              <a:rPr lang="en-US" sz="2400" dirty="0">
                <a:solidFill>
                  <a:schemeClr val="bg1"/>
                </a:solidFill>
                <a:latin typeface="Century Gothic" panose="020B0502020202020204" pitchFamily="34" charset="0"/>
              </a:rPr>
              <a:t>Most people in Victorian London were rich. True or </a:t>
            </a:r>
            <a:r>
              <a:rPr lang="en-US" sz="2400" b="1" dirty="0">
                <a:solidFill>
                  <a:srgbClr val="00B050"/>
                </a:solidFill>
                <a:latin typeface="Century Gothic" panose="020B0502020202020204" pitchFamily="34" charset="0"/>
              </a:rPr>
              <a:t>False</a:t>
            </a:r>
            <a:r>
              <a:rPr lang="en-US" sz="2400" dirty="0">
                <a:solidFill>
                  <a:schemeClr val="bg1"/>
                </a:solidFill>
                <a:latin typeface="Century Gothic" panose="020B0502020202020204" pitchFamily="34" charset="0"/>
              </a:rPr>
              <a:t>?</a:t>
            </a:r>
          </a:p>
          <a:p>
            <a:pPr marL="457200" lvl="0" indent="-457200" defTabSz="914400">
              <a:spcAft>
                <a:spcPts val="300"/>
              </a:spcAft>
              <a:buFont typeface="+mj-lt"/>
              <a:buAutoNum type="arabicPeriod"/>
              <a:defRPr/>
            </a:pPr>
            <a:r>
              <a:rPr lang="en-US" sz="2400" dirty="0">
                <a:solidFill>
                  <a:schemeClr val="bg1"/>
                </a:solidFill>
                <a:latin typeface="Century Gothic" panose="020B0502020202020204" pitchFamily="34" charset="0"/>
              </a:rPr>
              <a:t>Victorians followed a strict moral code based on which religion? </a:t>
            </a:r>
            <a:r>
              <a:rPr lang="en-US" sz="2400" b="1" dirty="0">
                <a:solidFill>
                  <a:srgbClr val="00B050"/>
                </a:solidFill>
                <a:latin typeface="Century Gothic" panose="020B0502020202020204" pitchFamily="34" charset="0"/>
              </a:rPr>
              <a:t>Christianity</a:t>
            </a:r>
          </a:p>
          <a:p>
            <a:pPr marL="457200" lvl="0" indent="-457200" defTabSz="914400">
              <a:spcAft>
                <a:spcPts val="300"/>
              </a:spcAft>
              <a:buFont typeface="+mj-lt"/>
              <a:buAutoNum type="arabicPeriod"/>
              <a:defRPr/>
            </a:pPr>
            <a:r>
              <a:rPr lang="en-US" sz="2400" dirty="0">
                <a:solidFill>
                  <a:schemeClr val="bg1"/>
                </a:solidFill>
                <a:latin typeface="Century Gothic" panose="020B0502020202020204" pitchFamily="34" charset="0"/>
              </a:rPr>
              <a:t>How were the poor treated differently in the Victorian era? </a:t>
            </a:r>
            <a:r>
              <a:rPr lang="en-US" sz="2400" b="1" dirty="0">
                <a:solidFill>
                  <a:srgbClr val="00B050"/>
                </a:solidFill>
                <a:latin typeface="Century Gothic" panose="020B0502020202020204" pitchFamily="34" charset="0"/>
              </a:rPr>
              <a:t>The poor were treated like criminals</a:t>
            </a:r>
          </a:p>
          <a:p>
            <a:pPr marR="0" lvl="0" algn="l" defTabSz="914400" rtl="0" eaLnBrk="1" fontAlgn="auto" latinLnBrk="0" hangingPunct="1">
              <a:lnSpc>
                <a:spcPct val="100000"/>
              </a:lnSpc>
              <a:spcBef>
                <a:spcPts val="0"/>
              </a:spcBef>
              <a:spcAft>
                <a:spcPts val="300"/>
              </a:spcAft>
              <a:buClrTx/>
              <a:buSzTx/>
              <a:tabLst/>
              <a:defRPr/>
            </a:pPr>
            <a:endPar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TextBox 14"/>
          <p:cNvSpPr txBox="1"/>
          <p:nvPr/>
        </p:nvSpPr>
        <p:spPr>
          <a:xfrm>
            <a:off x="1013253" y="5164773"/>
            <a:ext cx="7747686" cy="1569660"/>
          </a:xfrm>
          <a:prstGeom prst="rect">
            <a:avLst/>
          </a:prstGeom>
          <a:solidFill>
            <a:schemeClr val="tx1"/>
          </a:solidFill>
          <a:ln w="25400">
            <a:solidFill>
              <a:schemeClr val="dk1"/>
            </a:solidFill>
          </a:ln>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are the </a:t>
            </a:r>
            <a:r>
              <a:rPr lang="en-GB" sz="2400" dirty="0">
                <a:solidFill>
                  <a:prstClr val="black"/>
                </a:solidFill>
                <a:latin typeface="Century Gothic" panose="020B0502020202020204" pitchFamily="34" charset="0"/>
              </a:rPr>
              <a:t>orphans vulnerable in ‘Oliver Twist’?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61143" y="414269"/>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3200" b="1" u="sng" dirty="0">
                <a:solidFill>
                  <a:srgbClr val="000000"/>
                </a:solidFill>
                <a:latin typeface="Century Gothic" panose="020B0502020202020204" pitchFamily="34" charset="0"/>
              </a:rPr>
              <a:t>Victorian novel: Jane Eyre</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Rectangle 3"/>
          <p:cNvSpPr/>
          <p:nvPr/>
        </p:nvSpPr>
        <p:spPr>
          <a:xfrm>
            <a:off x="1006415" y="1034987"/>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Let’s re-cap your knowledge of Victorian London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The Victorian er</a:t>
            </a:r>
            <a:r>
              <a:rPr lang="en-US" sz="2400" dirty="0">
                <a:solidFill>
                  <a:schemeClr val="bg1"/>
                </a:solidFill>
                <a:latin typeface="Century Gothic" panose="020B0502020202020204" pitchFamily="34" charset="0"/>
              </a:rPr>
              <a:t>a was from ______ to ________</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Most people in Victorian London were rich. True or False?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dirty="0">
                <a:solidFill>
                  <a:schemeClr val="bg1"/>
                </a:solidFill>
                <a:latin typeface="Century Gothic" panose="020B0502020202020204" pitchFamily="34" charset="0"/>
              </a:rPr>
              <a:t>Victorians followed a strict moral code based on which religion?</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How were the poor </a:t>
            </a:r>
            <a:r>
              <a:rPr lang="en-US" sz="2400" dirty="0">
                <a:solidFill>
                  <a:schemeClr val="bg1"/>
                </a:solidFill>
                <a:latin typeface="Century Gothic" panose="020B0502020202020204" pitchFamily="34" charset="0"/>
              </a:rPr>
              <a:t>treated differently in the Victorian era?</a:t>
            </a:r>
          </a:p>
          <a:p>
            <a:pPr marR="0" lvl="0" algn="l" defTabSz="914400" rtl="0" eaLnBrk="1" fontAlgn="auto" latinLnBrk="0" hangingPunct="1">
              <a:lnSpc>
                <a:spcPct val="100000"/>
              </a:lnSpc>
              <a:spcBef>
                <a:spcPts val="0"/>
              </a:spcBef>
              <a:spcAft>
                <a:spcPts val="300"/>
              </a:spcAft>
              <a:buClrTx/>
              <a:buSzTx/>
              <a:tabLst/>
              <a:defRPr/>
            </a:pPr>
            <a:endPar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88881" y="1732746"/>
            <a:ext cx="2591260" cy="3712478"/>
          </a:xfrm>
          <a:prstGeom prst="rect">
            <a:avLst/>
          </a:prstGeom>
        </p:spPr>
      </p:pic>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4" name="TextBox 3"/>
          <p:cNvSpPr txBox="1"/>
          <p:nvPr/>
        </p:nvSpPr>
        <p:spPr>
          <a:xfrm>
            <a:off x="761639" y="44624"/>
            <a:ext cx="8328609"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are going to start studying a Victorian novel called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Eyre’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(pronounced ‘</a:t>
            </a:r>
            <a:r>
              <a:rPr kumimoji="0" lang="en-GB" sz="24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air’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It was written by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Brontë</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1847</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after ‘Oliver Twist’ and before ‘Sherlock’.</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5568387" y="4921839"/>
            <a:ext cx="223224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2148873" y="5584427"/>
            <a:ext cx="5554139" cy="954107"/>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look at a timeline showing the texts that we have studied.</a:t>
            </a:r>
            <a:endParaRPr kumimoji="0" lang="en-US"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53487"/>
            <a:ext cx="2461781" cy="3691737"/>
          </a:xfrm>
          <a:prstGeom prst="rect">
            <a:avLst/>
          </a:prstGeom>
        </p:spPr>
      </p:pic>
    </p:spTree>
    <p:extLst>
      <p:ext uri="{BB962C8B-B14F-4D97-AF65-F5344CB8AC3E}">
        <p14:creationId xmlns:p14="http://schemas.microsoft.com/office/powerpoint/2010/main" val="134894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Timeline</a:t>
            </a:r>
          </a:p>
        </p:txBody>
      </p:sp>
      <p:sp>
        <p:nvSpPr>
          <p:cNvPr id="36" name="Rectangle 2"/>
          <p:cNvSpPr>
            <a:spLocks noChangeArrowheads="1"/>
          </p:cNvSpPr>
          <p:nvPr/>
        </p:nvSpPr>
        <p:spPr bwMode="auto">
          <a:xfrm rot="5400000">
            <a:off x="4083051" y="1822389"/>
            <a:ext cx="1687512" cy="8434387"/>
          </a:xfrm>
          <a:prstGeom prst="rect">
            <a:avLst/>
          </a:prstGeom>
          <a:solidFill>
            <a:srgbClr val="DFEBF7"/>
          </a:solidFill>
          <a:ln>
            <a:noFill/>
          </a:ln>
          <a:effectLst/>
          <a:extLst>
            <a:ext uri="{91240B29-F687-4F45-9708-019B960494DF}">
              <a14:hiddenLine xmlns:a14="http://schemas.microsoft.com/office/drawing/2010/main" w="25400" algn="ctr">
                <a:solidFill>
                  <a:srgbClr val="DFEBF7"/>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
          <p:cNvSpPr>
            <a:spLocks noChangeArrowheads="1"/>
          </p:cNvSpPr>
          <p:nvPr/>
        </p:nvSpPr>
        <p:spPr bwMode="auto">
          <a:xfrm rot="5400000">
            <a:off x="4555332" y="607158"/>
            <a:ext cx="742950" cy="8434387"/>
          </a:xfrm>
          <a:prstGeom prst="rect">
            <a:avLst/>
          </a:prstGeom>
          <a:solidFill>
            <a:srgbClr val="D8EEC2"/>
          </a:solidFill>
          <a:ln w="25400"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4"/>
          <p:cNvSpPr>
            <a:spLocks noChangeArrowheads="1"/>
          </p:cNvSpPr>
          <p:nvPr/>
        </p:nvSpPr>
        <p:spPr bwMode="auto">
          <a:xfrm rot="16200000">
            <a:off x="3706812" y="-1157305"/>
            <a:ext cx="2439988" cy="8434387"/>
          </a:xfrm>
          <a:prstGeom prst="rect">
            <a:avLst/>
          </a:prstGeom>
          <a:solidFill>
            <a:srgbClr val="ECECEC"/>
          </a:solidFill>
          <a:ln>
            <a:noFill/>
          </a:ln>
          <a:effectLst/>
          <a:extLst>
            <a:ext uri="{91240B29-F687-4F45-9708-019B960494DF}">
              <a14:hiddenLine xmlns:a14="http://schemas.microsoft.com/office/drawing/2010/main" w="25400" algn="ctr">
                <a:solidFill>
                  <a:srgbClr val="ECECE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5"/>
          <p:cNvSpPr>
            <a:spLocks noChangeArrowheads="1"/>
          </p:cNvSpPr>
          <p:nvPr/>
        </p:nvSpPr>
        <p:spPr bwMode="auto">
          <a:xfrm rot="5400000">
            <a:off x="4812507" y="-2318605"/>
            <a:ext cx="228600" cy="8434387"/>
          </a:xfrm>
          <a:prstGeom prst="rect">
            <a:avLst/>
          </a:prstGeom>
          <a:solidFill>
            <a:srgbClr val="EEDCE5"/>
          </a:solidFill>
          <a:ln>
            <a:noFill/>
          </a:ln>
          <a:effectLst/>
          <a:extLst>
            <a:ext uri="{91240B29-F687-4F45-9708-019B960494DF}">
              <a14:hiddenLine xmlns:a14="http://schemas.microsoft.com/office/drawing/2010/main" w="25400" algn="ctr">
                <a:solidFill>
                  <a:srgbClr val="EBD7E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6"/>
          <p:cNvSpPr>
            <a:spLocks noChangeArrowheads="1"/>
          </p:cNvSpPr>
          <p:nvPr/>
        </p:nvSpPr>
        <p:spPr bwMode="auto">
          <a:xfrm rot="5400000">
            <a:off x="4680744" y="-2678967"/>
            <a:ext cx="492125" cy="8434387"/>
          </a:xfrm>
          <a:prstGeom prst="rect">
            <a:avLst/>
          </a:prstGeom>
          <a:solidFill>
            <a:srgbClr val="FDEFE5"/>
          </a:solidFill>
          <a:ln>
            <a:noFill/>
          </a:ln>
          <a:effectLst/>
          <a:extLst>
            <a:ext uri="{91240B29-F687-4F45-9708-019B960494DF}">
              <a14:hiddenLine xmlns:a14="http://schemas.microsoft.com/office/drawing/2010/main" w="25400" algn="ctr">
                <a:solidFill>
                  <a:srgbClr val="FCE5D6"/>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7"/>
          <p:cNvSpPr>
            <a:spLocks noChangeArrowheads="1"/>
          </p:cNvSpPr>
          <p:nvPr/>
        </p:nvSpPr>
        <p:spPr bwMode="auto">
          <a:xfrm rot="16200000">
            <a:off x="4293394" y="-3516238"/>
            <a:ext cx="1266825" cy="8434387"/>
          </a:xfrm>
          <a:prstGeom prst="rect">
            <a:avLst/>
          </a:prstGeom>
          <a:solidFill>
            <a:srgbClr val="ECECEC"/>
          </a:solidFill>
          <a:ln>
            <a:noFill/>
          </a:ln>
          <a:effectLst/>
          <a:extLst>
            <a:ext uri="{91240B29-F687-4F45-9708-019B960494DF}">
              <a14:hiddenLine xmlns:a14="http://schemas.microsoft.com/office/drawing/2010/main" w="25400" algn="ctr">
                <a:solidFill>
                  <a:srgbClr val="ECECE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 Box 8"/>
          <p:cNvSpPr txBox="1">
            <a:spLocks noChangeArrowheads="1"/>
          </p:cNvSpPr>
          <p:nvPr/>
        </p:nvSpPr>
        <p:spPr bwMode="auto">
          <a:xfrm>
            <a:off x="750888" y="123764"/>
            <a:ext cx="1079500" cy="247650"/>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Furthest back</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 Box 9"/>
          <p:cNvSpPr txBox="1">
            <a:spLocks noChangeArrowheads="1"/>
          </p:cNvSpPr>
          <p:nvPr/>
        </p:nvSpPr>
        <p:spPr bwMode="auto">
          <a:xfrm>
            <a:off x="750888" y="6551552"/>
            <a:ext cx="954087" cy="252412"/>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Most recent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4" name="AutoShape 10"/>
          <p:cNvCxnSpPr>
            <a:cxnSpLocks noChangeShapeType="1"/>
          </p:cNvCxnSpPr>
          <p:nvPr/>
        </p:nvCxnSpPr>
        <p:spPr bwMode="auto">
          <a:xfrm flipV="1">
            <a:off x="1898650" y="188852"/>
            <a:ext cx="0" cy="65309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5" name="AutoShape 11"/>
          <p:cNvCxnSpPr>
            <a:cxnSpLocks noChangeShapeType="1"/>
          </p:cNvCxnSpPr>
          <p:nvPr/>
        </p:nvCxnSpPr>
        <p:spPr bwMode="auto">
          <a:xfrm rot="16200000" flipV="1">
            <a:off x="1817688" y="1057214"/>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6" name="AutoShape 12"/>
          <p:cNvCxnSpPr>
            <a:cxnSpLocks noChangeShapeType="1"/>
          </p:cNvCxnSpPr>
          <p:nvPr/>
        </p:nvCxnSpPr>
        <p:spPr bwMode="auto">
          <a:xfrm rot="16200000" flipV="1">
            <a:off x="1817688" y="1630302"/>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7" name="AutoShape 13"/>
          <p:cNvCxnSpPr>
            <a:cxnSpLocks noChangeShapeType="1"/>
          </p:cNvCxnSpPr>
          <p:nvPr/>
        </p:nvCxnSpPr>
        <p:spPr bwMode="auto">
          <a:xfrm rot="16200000" flipV="1">
            <a:off x="1817688" y="2779652"/>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8" name="AutoShape 14"/>
          <p:cNvCxnSpPr>
            <a:cxnSpLocks noChangeShapeType="1"/>
          </p:cNvCxnSpPr>
          <p:nvPr/>
        </p:nvCxnSpPr>
        <p:spPr bwMode="auto">
          <a:xfrm rot="16200000" flipV="1">
            <a:off x="1817688" y="5649852"/>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9" name="AutoShape 15"/>
          <p:cNvCxnSpPr>
            <a:cxnSpLocks noChangeShapeType="1"/>
          </p:cNvCxnSpPr>
          <p:nvPr/>
        </p:nvCxnSpPr>
        <p:spPr bwMode="auto">
          <a:xfrm rot="16200000" flipV="1">
            <a:off x="1817688" y="2204977"/>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0" name="AutoShape 16"/>
          <p:cNvCxnSpPr>
            <a:cxnSpLocks noChangeShapeType="1"/>
          </p:cNvCxnSpPr>
          <p:nvPr/>
        </p:nvCxnSpPr>
        <p:spPr bwMode="auto">
          <a:xfrm rot="16200000" flipV="1">
            <a:off x="1817688" y="482539"/>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 name="AutoShape 17"/>
          <p:cNvCxnSpPr>
            <a:cxnSpLocks noChangeShapeType="1"/>
          </p:cNvCxnSpPr>
          <p:nvPr/>
        </p:nvCxnSpPr>
        <p:spPr bwMode="auto">
          <a:xfrm rot="16200000" flipV="1">
            <a:off x="1817688" y="3352739"/>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2" name="AutoShape 18"/>
          <p:cNvCxnSpPr>
            <a:cxnSpLocks noChangeShapeType="1"/>
          </p:cNvCxnSpPr>
          <p:nvPr/>
        </p:nvCxnSpPr>
        <p:spPr bwMode="auto">
          <a:xfrm rot="16200000" flipV="1">
            <a:off x="1817688" y="3927414"/>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3" name="AutoShape 19"/>
          <p:cNvCxnSpPr>
            <a:cxnSpLocks noChangeShapeType="1"/>
          </p:cNvCxnSpPr>
          <p:nvPr/>
        </p:nvCxnSpPr>
        <p:spPr bwMode="auto">
          <a:xfrm rot="16200000" flipV="1">
            <a:off x="1817688" y="4502089"/>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4" name="AutoShape 20"/>
          <p:cNvCxnSpPr>
            <a:cxnSpLocks noChangeShapeType="1"/>
          </p:cNvCxnSpPr>
          <p:nvPr/>
        </p:nvCxnSpPr>
        <p:spPr bwMode="auto">
          <a:xfrm rot="16200000" flipV="1">
            <a:off x="1817688" y="5075177"/>
            <a:ext cx="0" cy="1905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5" name="AutoShape 21"/>
          <p:cNvCxnSpPr>
            <a:cxnSpLocks noChangeShapeType="1"/>
          </p:cNvCxnSpPr>
          <p:nvPr/>
        </p:nvCxnSpPr>
        <p:spPr bwMode="auto">
          <a:xfrm flipV="1">
            <a:off x="1722438" y="6319777"/>
            <a:ext cx="1905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6" name="AutoShape 22"/>
          <p:cNvCxnSpPr>
            <a:cxnSpLocks noChangeShapeType="1"/>
          </p:cNvCxnSpPr>
          <p:nvPr/>
        </p:nvCxnSpPr>
        <p:spPr bwMode="auto">
          <a:xfrm rot="16200000" flipV="1">
            <a:off x="1848644" y="829408"/>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7" name="AutoShape 23"/>
          <p:cNvCxnSpPr>
            <a:cxnSpLocks noChangeShapeType="1"/>
          </p:cNvCxnSpPr>
          <p:nvPr/>
        </p:nvCxnSpPr>
        <p:spPr bwMode="auto">
          <a:xfrm rot="16200000" flipV="1">
            <a:off x="1848644" y="1402495"/>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8" name="AutoShape 24"/>
          <p:cNvCxnSpPr>
            <a:cxnSpLocks noChangeShapeType="1"/>
          </p:cNvCxnSpPr>
          <p:nvPr/>
        </p:nvCxnSpPr>
        <p:spPr bwMode="auto">
          <a:xfrm rot="16200000" flipV="1">
            <a:off x="1848644" y="1977170"/>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9" name="AutoShape 25"/>
          <p:cNvCxnSpPr>
            <a:cxnSpLocks noChangeShapeType="1"/>
          </p:cNvCxnSpPr>
          <p:nvPr/>
        </p:nvCxnSpPr>
        <p:spPr bwMode="auto">
          <a:xfrm rot="16200000" flipV="1">
            <a:off x="1848644" y="3126520"/>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0" name="AutoShape 26"/>
          <p:cNvCxnSpPr>
            <a:cxnSpLocks noChangeShapeType="1"/>
          </p:cNvCxnSpPr>
          <p:nvPr/>
        </p:nvCxnSpPr>
        <p:spPr bwMode="auto">
          <a:xfrm rot="16200000" flipV="1">
            <a:off x="1848644" y="3699608"/>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1" name="AutoShape 27"/>
          <p:cNvCxnSpPr>
            <a:cxnSpLocks noChangeShapeType="1"/>
          </p:cNvCxnSpPr>
          <p:nvPr/>
        </p:nvCxnSpPr>
        <p:spPr bwMode="auto">
          <a:xfrm rot="16200000" flipV="1">
            <a:off x="1848644" y="2551845"/>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2" name="AutoShape 28"/>
          <p:cNvCxnSpPr>
            <a:cxnSpLocks noChangeShapeType="1"/>
          </p:cNvCxnSpPr>
          <p:nvPr/>
        </p:nvCxnSpPr>
        <p:spPr bwMode="auto">
          <a:xfrm rot="16200000" flipV="1">
            <a:off x="1848644" y="5996720"/>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3" name="AutoShape 29"/>
          <p:cNvCxnSpPr>
            <a:cxnSpLocks noChangeShapeType="1"/>
          </p:cNvCxnSpPr>
          <p:nvPr/>
        </p:nvCxnSpPr>
        <p:spPr bwMode="auto">
          <a:xfrm rot="16200000" flipV="1">
            <a:off x="1848644" y="4848958"/>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4" name="AutoShape 30"/>
          <p:cNvCxnSpPr>
            <a:cxnSpLocks noChangeShapeType="1"/>
          </p:cNvCxnSpPr>
          <p:nvPr/>
        </p:nvCxnSpPr>
        <p:spPr bwMode="auto">
          <a:xfrm rot="16200000" flipV="1">
            <a:off x="1848644" y="5422045"/>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5" name="AutoShape 31"/>
          <p:cNvCxnSpPr>
            <a:cxnSpLocks noChangeShapeType="1"/>
          </p:cNvCxnSpPr>
          <p:nvPr/>
        </p:nvCxnSpPr>
        <p:spPr bwMode="auto">
          <a:xfrm rot="16200000" flipV="1">
            <a:off x="1848644" y="4274283"/>
            <a:ext cx="0" cy="7143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6" name="Text Box 32"/>
          <p:cNvSpPr txBox="1">
            <a:spLocks noChangeArrowheads="1"/>
          </p:cNvSpPr>
          <p:nvPr/>
        </p:nvSpPr>
        <p:spPr bwMode="auto">
          <a:xfrm>
            <a:off x="1285875" y="469839"/>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1500</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7" name="Text Box 33"/>
          <p:cNvSpPr txBox="1">
            <a:spLocks noChangeArrowheads="1"/>
          </p:cNvSpPr>
          <p:nvPr/>
        </p:nvSpPr>
        <p:spPr bwMode="auto">
          <a:xfrm>
            <a:off x="1285875" y="1042927"/>
            <a:ext cx="430213" cy="217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1550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Text Box 34"/>
          <p:cNvSpPr txBox="1">
            <a:spLocks noChangeArrowheads="1"/>
          </p:cNvSpPr>
          <p:nvPr/>
        </p:nvSpPr>
        <p:spPr bwMode="auto">
          <a:xfrm>
            <a:off x="1285875" y="1617602"/>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1600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Text Box 35"/>
          <p:cNvSpPr txBox="1">
            <a:spLocks noChangeArrowheads="1"/>
          </p:cNvSpPr>
          <p:nvPr/>
        </p:nvSpPr>
        <p:spPr bwMode="auto">
          <a:xfrm>
            <a:off x="1285875" y="2192277"/>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1650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0" name="Text Box 36"/>
          <p:cNvSpPr txBox="1">
            <a:spLocks noChangeArrowheads="1"/>
          </p:cNvSpPr>
          <p:nvPr/>
        </p:nvSpPr>
        <p:spPr bwMode="auto">
          <a:xfrm>
            <a:off x="1285875" y="2766952"/>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1700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1" name="Text Box 37"/>
          <p:cNvSpPr txBox="1">
            <a:spLocks noChangeArrowheads="1"/>
          </p:cNvSpPr>
          <p:nvPr/>
        </p:nvSpPr>
        <p:spPr bwMode="auto">
          <a:xfrm>
            <a:off x="1285875" y="3340039"/>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1750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2" name="Text Box 38"/>
          <p:cNvSpPr txBox="1">
            <a:spLocks noChangeArrowheads="1"/>
          </p:cNvSpPr>
          <p:nvPr/>
        </p:nvSpPr>
        <p:spPr bwMode="auto">
          <a:xfrm>
            <a:off x="1285875" y="3914714"/>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1800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3" name="Text Box 39"/>
          <p:cNvSpPr txBox="1">
            <a:spLocks noChangeArrowheads="1"/>
          </p:cNvSpPr>
          <p:nvPr/>
        </p:nvSpPr>
        <p:spPr bwMode="auto">
          <a:xfrm>
            <a:off x="1285875" y="4489389"/>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1850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Text Box 40"/>
          <p:cNvSpPr txBox="1">
            <a:spLocks noChangeArrowheads="1"/>
          </p:cNvSpPr>
          <p:nvPr/>
        </p:nvSpPr>
        <p:spPr bwMode="auto">
          <a:xfrm>
            <a:off x="1285875" y="5062477"/>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1900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Text Box 41"/>
          <p:cNvSpPr txBox="1">
            <a:spLocks noChangeArrowheads="1"/>
          </p:cNvSpPr>
          <p:nvPr/>
        </p:nvSpPr>
        <p:spPr bwMode="auto">
          <a:xfrm>
            <a:off x="1285875" y="5637152"/>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1950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Text Box 42"/>
          <p:cNvSpPr txBox="1">
            <a:spLocks noChangeArrowheads="1"/>
          </p:cNvSpPr>
          <p:nvPr/>
        </p:nvSpPr>
        <p:spPr bwMode="auto">
          <a:xfrm>
            <a:off x="1285875" y="6211827"/>
            <a:ext cx="430213"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2000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Text Box 49"/>
          <p:cNvSpPr txBox="1">
            <a:spLocks noChangeArrowheads="1"/>
          </p:cNvSpPr>
          <p:nvPr/>
        </p:nvSpPr>
        <p:spPr bwMode="auto">
          <a:xfrm>
            <a:off x="7708900" y="1358839"/>
            <a:ext cx="1260475" cy="360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643414"/>
                </a:solidFill>
                <a:effectLst/>
                <a:uLnTx/>
                <a:uFillTx/>
                <a:latin typeface="Century Gothic" panose="020B0502020202020204" pitchFamily="34" charset="0"/>
                <a:ea typeface="+mn-ea"/>
                <a:cs typeface="+mn-cs"/>
              </a:rPr>
              <a:t>Elizabethan England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643414"/>
                </a:solidFill>
                <a:effectLst/>
                <a:uLnTx/>
                <a:uFillTx/>
                <a:latin typeface="Century Gothic" panose="020B0502020202020204" pitchFamily="34" charset="0"/>
                <a:ea typeface="+mn-ea"/>
                <a:cs typeface="+mn-cs"/>
              </a:rPr>
              <a:t>1558 - 1603</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Text Box 50"/>
          <p:cNvSpPr txBox="1">
            <a:spLocks noChangeArrowheads="1"/>
          </p:cNvSpPr>
          <p:nvPr/>
        </p:nvSpPr>
        <p:spPr bwMode="auto">
          <a:xfrm>
            <a:off x="7026275" y="1825564"/>
            <a:ext cx="1943100" cy="17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3F152A"/>
                </a:solidFill>
                <a:effectLst/>
                <a:uLnTx/>
                <a:uFillTx/>
                <a:latin typeface="Century Gothic" panose="020B0502020202020204" pitchFamily="34" charset="0"/>
                <a:ea typeface="+mn-ea"/>
                <a:cs typeface="+mn-cs"/>
              </a:rPr>
              <a:t>Jacobean England </a:t>
            </a:r>
            <a:r>
              <a:rPr kumimoji="0" lang="en-GB" altLang="en-US" sz="1000" b="1" i="0" u="none" strike="noStrike" kern="1200" cap="none" spc="0" normalizeH="0" baseline="0" noProof="0">
                <a:ln>
                  <a:noFill/>
                </a:ln>
                <a:solidFill>
                  <a:srgbClr val="3F152A"/>
                </a:solidFill>
                <a:effectLst/>
                <a:uLnTx/>
                <a:uFillTx/>
                <a:latin typeface="Century Gothic" panose="020B0502020202020204" pitchFamily="34" charset="0"/>
                <a:ea typeface="+mn-ea"/>
                <a:cs typeface="+mn-cs"/>
              </a:rPr>
              <a:t>1603 - 1625</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5" name="Text Box 51"/>
          <p:cNvSpPr txBox="1">
            <a:spLocks noChangeArrowheads="1"/>
          </p:cNvSpPr>
          <p:nvPr/>
        </p:nvSpPr>
        <p:spPr bwMode="auto">
          <a:xfrm>
            <a:off x="7745413" y="4594164"/>
            <a:ext cx="1187450" cy="431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843C"/>
                </a:solidFill>
                <a:effectLst/>
                <a:uLnTx/>
                <a:uFillTx/>
                <a:latin typeface="Century Gothic" panose="020B0502020202020204" pitchFamily="34" charset="0"/>
                <a:ea typeface="+mn-ea"/>
                <a:cs typeface="+mn-cs"/>
              </a:rPr>
              <a:t>Victorian England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843C"/>
                </a:solidFill>
                <a:effectLst/>
                <a:uLnTx/>
                <a:uFillTx/>
                <a:latin typeface="Century Gothic" panose="020B0502020202020204" pitchFamily="34" charset="0"/>
                <a:ea typeface="+mn-ea"/>
                <a:cs typeface="+mn-cs"/>
              </a:rPr>
              <a:t>1837 - 1901</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6" name="Text Box 52"/>
          <p:cNvSpPr txBox="1">
            <a:spLocks noChangeArrowheads="1"/>
          </p:cNvSpPr>
          <p:nvPr/>
        </p:nvSpPr>
        <p:spPr bwMode="auto">
          <a:xfrm>
            <a:off x="7708900" y="5822889"/>
            <a:ext cx="1223963" cy="433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7AC9"/>
                </a:solidFill>
                <a:effectLst/>
                <a:uLnTx/>
                <a:uFillTx/>
                <a:latin typeface="Century Gothic" panose="020B0502020202020204" pitchFamily="34" charset="0"/>
                <a:ea typeface="+mn-ea"/>
                <a:cs typeface="+mn-cs"/>
              </a:rPr>
              <a:t>Twentieth Century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AC9"/>
                </a:solidFill>
                <a:effectLst/>
                <a:uLnTx/>
                <a:uFillTx/>
                <a:latin typeface="Century Gothic" panose="020B0502020202020204" pitchFamily="34" charset="0"/>
                <a:ea typeface="+mn-ea"/>
                <a:cs typeface="+mn-cs"/>
              </a:rPr>
              <a:t>1900 - 1999</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7" name="Text Box 53"/>
          <p:cNvSpPr txBox="1">
            <a:spLocks noChangeArrowheads="1"/>
          </p:cNvSpPr>
          <p:nvPr/>
        </p:nvSpPr>
        <p:spPr bwMode="auto">
          <a:xfrm>
            <a:off x="2308225" y="5516502"/>
            <a:ext cx="1289050" cy="193675"/>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AC9"/>
                </a:solidFill>
                <a:effectLst/>
                <a:uLnTx/>
                <a:uFillTx/>
                <a:latin typeface="Century Gothic" panose="020B0502020202020204" pitchFamily="34" charset="0"/>
                <a:ea typeface="+mn-ea"/>
                <a:cs typeface="+mn-cs"/>
              </a:rPr>
              <a:t>Animal Farm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(1945)</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8" name="Text Box 54"/>
          <p:cNvSpPr txBox="1">
            <a:spLocks noChangeArrowheads="1"/>
          </p:cNvSpPr>
          <p:nvPr/>
        </p:nvSpPr>
        <p:spPr bwMode="auto">
          <a:xfrm>
            <a:off x="2308225" y="4965639"/>
            <a:ext cx="1173163" cy="192088"/>
          </a:xfrm>
          <a:prstGeom prst="rect">
            <a:avLst/>
          </a:prstGeom>
          <a:gradFill rotWithShape="0">
            <a:gsLst>
              <a:gs pos="0">
                <a:srgbClr val="C5E5A4">
                  <a:gamma/>
                  <a:tint val="20000"/>
                  <a:invGamma/>
                </a:srgbClr>
              </a:gs>
              <a:gs pos="100000">
                <a:srgbClr val="C5E5A4"/>
              </a:gs>
            </a:gsLst>
            <a:lin ang="5400000" scaled="1"/>
          </a:gradFill>
          <a:ln w="31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Sherlock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(c.1890)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9" name="Text Box 55"/>
          <p:cNvSpPr txBox="1">
            <a:spLocks noChangeArrowheads="1"/>
          </p:cNvSpPr>
          <p:nvPr/>
        </p:nvSpPr>
        <p:spPr bwMode="auto">
          <a:xfrm>
            <a:off x="2308225" y="1468377"/>
            <a:ext cx="2403475" cy="200025"/>
          </a:xfrm>
          <a:prstGeom prst="rect">
            <a:avLst/>
          </a:prstGeom>
          <a:gradFill rotWithShape="0">
            <a:gsLst>
              <a:gs pos="0">
                <a:srgbClr val="F8CBAD">
                  <a:gamma/>
                  <a:tint val="20000"/>
                  <a:invGamma/>
                </a:srgbClr>
              </a:gs>
              <a:gs pos="100000">
                <a:srgbClr val="F8CBAD"/>
              </a:gs>
            </a:gsLst>
            <a:lin ang="5400000" scaled="1"/>
          </a:gradFill>
          <a:ln w="3175" algn="ctr">
            <a:solidFill>
              <a:srgbClr val="B35E25"/>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B35E25"/>
                </a:solidFill>
                <a:effectLst/>
                <a:uLnTx/>
                <a:uFillTx/>
                <a:latin typeface="Century Gothic" panose="020B0502020202020204" pitchFamily="34" charset="0"/>
                <a:ea typeface="+mn-ea"/>
                <a:cs typeface="+mn-cs"/>
              </a:rPr>
              <a:t>A Midsummer Night’s Dream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 1595)</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0" name="Text Box 56"/>
          <p:cNvSpPr txBox="1">
            <a:spLocks noChangeArrowheads="1"/>
          </p:cNvSpPr>
          <p:nvPr/>
        </p:nvSpPr>
        <p:spPr bwMode="auto">
          <a:xfrm>
            <a:off x="2308225" y="4224277"/>
            <a:ext cx="1227138" cy="215900"/>
          </a:xfrm>
          <a:prstGeom prst="rect">
            <a:avLst/>
          </a:prstGeom>
          <a:gradFill rotWithShape="0">
            <a:gsLst>
              <a:gs pos="0">
                <a:srgbClr val="C0C0C0">
                  <a:gamma/>
                  <a:tint val="20000"/>
                  <a:invGamma/>
                </a:srgbClr>
              </a:gs>
              <a:gs pos="100000">
                <a:srgbClr val="C0C0C0"/>
              </a:gs>
            </a:gsLst>
            <a:lin ang="5400000" scaled="1"/>
          </a:gradFill>
          <a:ln w="31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The Kraken</a:t>
            </a:r>
            <a:r>
              <a:rPr kumimoji="0" lang="en-GB" altLang="en-US" sz="1000" b="0"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(1830)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2" name="Text Box 58"/>
          <p:cNvSpPr txBox="1">
            <a:spLocks noChangeArrowheads="1"/>
          </p:cNvSpPr>
          <p:nvPr/>
        </p:nvSpPr>
        <p:spPr bwMode="auto">
          <a:xfrm>
            <a:off x="2305075" y="1784305"/>
            <a:ext cx="1457325" cy="193675"/>
          </a:xfrm>
          <a:prstGeom prst="rect">
            <a:avLst/>
          </a:prstGeom>
          <a:gradFill rotWithShape="0">
            <a:gsLst>
              <a:gs pos="0">
                <a:srgbClr val="D7AEC2">
                  <a:gamma/>
                  <a:tint val="20000"/>
                  <a:invGamma/>
                </a:srgbClr>
              </a:gs>
              <a:gs pos="100000">
                <a:srgbClr val="D7AEC2"/>
              </a:gs>
            </a:gsLst>
            <a:lin ang="5400000" scaled="1"/>
          </a:gradFill>
          <a:ln w="3175"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73264D"/>
                </a:solidFill>
                <a:effectLst/>
                <a:uLnTx/>
                <a:uFillTx/>
                <a:latin typeface="Century Gothic" panose="020B0502020202020204" pitchFamily="34" charset="0"/>
                <a:ea typeface="+mn-ea"/>
                <a:cs typeface="+mn-cs"/>
              </a:rPr>
              <a:t>The Tempest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 1611)</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4" name="Text Box 60"/>
          <p:cNvSpPr txBox="1">
            <a:spLocks noChangeArrowheads="1"/>
          </p:cNvSpPr>
          <p:nvPr/>
        </p:nvSpPr>
        <p:spPr bwMode="auto">
          <a:xfrm>
            <a:off x="5105400" y="6300727"/>
            <a:ext cx="1684338" cy="193675"/>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Echo and Narcissus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(1997)</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5" name="Text Box 61"/>
          <p:cNvSpPr txBox="1">
            <a:spLocks noChangeArrowheads="1"/>
          </p:cNvSpPr>
          <p:nvPr/>
        </p:nvSpPr>
        <p:spPr bwMode="auto">
          <a:xfrm>
            <a:off x="2308225" y="6170552"/>
            <a:ext cx="1084263" cy="193675"/>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For Forest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(1994)</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6" name="Text Box 62"/>
          <p:cNvSpPr txBox="1">
            <a:spLocks noChangeArrowheads="1"/>
          </p:cNvSpPr>
          <p:nvPr/>
        </p:nvSpPr>
        <p:spPr bwMode="auto">
          <a:xfrm>
            <a:off x="2308225" y="4452877"/>
            <a:ext cx="1289050" cy="193675"/>
          </a:xfrm>
          <a:prstGeom prst="rect">
            <a:avLst/>
          </a:prstGeom>
          <a:gradFill rotWithShape="0">
            <a:gsLst>
              <a:gs pos="0">
                <a:srgbClr val="C5E5A4">
                  <a:gamma/>
                  <a:tint val="20000"/>
                  <a:invGamma/>
                </a:srgbClr>
              </a:gs>
              <a:gs pos="100000">
                <a:srgbClr val="C5E5A4"/>
              </a:gs>
            </a:gsLst>
            <a:lin ang="5400000" scaled="1"/>
          </a:gradFill>
          <a:ln w="31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Oliver Twist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(c.1840)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Text Box 63"/>
          <p:cNvSpPr txBox="1">
            <a:spLocks noChangeArrowheads="1"/>
          </p:cNvSpPr>
          <p:nvPr/>
        </p:nvSpPr>
        <p:spPr bwMode="auto">
          <a:xfrm>
            <a:off x="2308225" y="4749739"/>
            <a:ext cx="950913" cy="187325"/>
          </a:xfrm>
          <a:prstGeom prst="rect">
            <a:avLst/>
          </a:prstGeom>
          <a:gradFill rotWithShape="0">
            <a:gsLst>
              <a:gs pos="0">
                <a:srgbClr val="C5E5A4">
                  <a:gamma/>
                  <a:tint val="20000"/>
                  <a:invGamma/>
                </a:srgbClr>
              </a:gs>
              <a:gs pos="100000">
                <a:srgbClr val="C5E5A4"/>
              </a:gs>
            </a:gsLst>
            <a:lin ang="5400000" scaled="1"/>
          </a:gradFill>
          <a:ln w="31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Hope</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(c.1860)</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8" name="Text Box 64"/>
          <p:cNvSpPr txBox="1">
            <a:spLocks noChangeArrowheads="1"/>
          </p:cNvSpPr>
          <p:nvPr/>
        </p:nvSpPr>
        <p:spPr bwMode="auto">
          <a:xfrm>
            <a:off x="5332275" y="4594164"/>
            <a:ext cx="1114425" cy="203200"/>
          </a:xfrm>
          <a:prstGeom prst="rect">
            <a:avLst/>
          </a:prstGeom>
          <a:gradFill rotWithShape="0">
            <a:gsLst>
              <a:gs pos="0">
                <a:srgbClr val="C5E5A4">
                  <a:gamma/>
                  <a:tint val="20000"/>
                  <a:invGamma/>
                </a:srgbClr>
              </a:gs>
              <a:gs pos="100000">
                <a:srgbClr val="C5E5A4"/>
              </a:gs>
            </a:gsLst>
            <a:lin ang="5400000" scaled="1"/>
          </a:gradFill>
          <a:ln w="31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The Eagle</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(1851)</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Text Box 66"/>
          <p:cNvSpPr txBox="1">
            <a:spLocks noChangeArrowheads="1"/>
          </p:cNvSpPr>
          <p:nvPr/>
        </p:nvSpPr>
        <p:spPr bwMode="auto">
          <a:xfrm>
            <a:off x="2308225" y="5937189"/>
            <a:ext cx="1674813" cy="192088"/>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The Grauballe Man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(1975)</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1" name="Text Box 67"/>
          <p:cNvSpPr txBox="1">
            <a:spLocks noChangeArrowheads="1"/>
          </p:cNvSpPr>
          <p:nvPr/>
        </p:nvSpPr>
        <p:spPr bwMode="auto">
          <a:xfrm>
            <a:off x="3652838" y="5633977"/>
            <a:ext cx="1035050" cy="195262"/>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Dreams</a:t>
            </a:r>
            <a:r>
              <a:rPr kumimoji="0" lang="en-GB" altLang="en-US" sz="1000" b="0"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(1951)</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2" name="Text Box 68"/>
          <p:cNvSpPr txBox="1">
            <a:spLocks noChangeArrowheads="1"/>
          </p:cNvSpPr>
          <p:nvPr/>
        </p:nvSpPr>
        <p:spPr bwMode="auto">
          <a:xfrm>
            <a:off x="3458865" y="6167332"/>
            <a:ext cx="1581150" cy="195263"/>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AC9"/>
                </a:solidFill>
                <a:effectLst/>
                <a:uLnTx/>
                <a:uFillTx/>
                <a:latin typeface="Century Gothic" panose="020B0502020202020204" pitchFamily="34" charset="0"/>
                <a:ea typeface="+mn-ea"/>
                <a:cs typeface="+mn-cs"/>
              </a:rPr>
              <a:t>The Daydreamer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(1994)</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Text Box 69"/>
          <p:cNvSpPr txBox="1">
            <a:spLocks noChangeArrowheads="1"/>
          </p:cNvSpPr>
          <p:nvPr/>
        </p:nvSpPr>
        <p:spPr bwMode="auto">
          <a:xfrm>
            <a:off x="2308225" y="3797239"/>
            <a:ext cx="2266950" cy="215900"/>
          </a:xfrm>
          <a:prstGeom prst="rect">
            <a:avLst/>
          </a:prstGeom>
          <a:gradFill rotWithShape="0">
            <a:gsLst>
              <a:gs pos="0">
                <a:srgbClr val="C0C0C0">
                  <a:gamma/>
                  <a:tint val="20000"/>
                  <a:invGamma/>
                </a:srgbClr>
              </a:gs>
              <a:gs pos="100000">
                <a:srgbClr val="C0C0C0"/>
              </a:gs>
            </a:gsLst>
            <a:lin ang="5400000" scaled="1"/>
          </a:gradFill>
          <a:ln w="31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A Poison Tree</a:t>
            </a:r>
            <a:r>
              <a:rPr kumimoji="0" lang="en-GB" altLang="en-US" sz="1000" b="0"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and </a:t>
            </a:r>
            <a:r>
              <a:rPr kumimoji="0" lang="en-GB" altLang="en-US" sz="1000" b="1"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The Tyger</a:t>
            </a:r>
            <a:r>
              <a:rPr kumimoji="0" lang="en-GB" altLang="en-US" sz="1000" b="0" i="0" u="none" strike="noStrike" kern="1200" cap="none" spc="0" normalizeH="0" baseline="0" noProof="0">
                <a:ln>
                  <a:noFill/>
                </a:ln>
                <a:solidFill>
                  <a:srgbClr val="4F4F4F"/>
                </a:solidFill>
                <a:effectLst/>
                <a:uLnTx/>
                <a:uFillTx/>
                <a:latin typeface="Century Gothic" panose="020B0502020202020204" pitchFamily="34" charset="0"/>
                <a:ea typeface="+mn-ea"/>
                <a:cs typeface="+mn-cs"/>
              </a:rPr>
              <a:t> </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(c.1794)</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4" name="Text Box 70"/>
          <p:cNvSpPr txBox="1">
            <a:spLocks noChangeArrowheads="1"/>
          </p:cNvSpPr>
          <p:nvPr/>
        </p:nvSpPr>
        <p:spPr bwMode="auto">
          <a:xfrm>
            <a:off x="2308225" y="5252977"/>
            <a:ext cx="773113" cy="193675"/>
          </a:xfrm>
          <a:prstGeom prst="rect">
            <a:avLst/>
          </a:prstGeom>
          <a:gradFill rotWithShape="0">
            <a:gsLst>
              <a:gs pos="0">
                <a:srgbClr val="BED7EF">
                  <a:gamma/>
                  <a:tint val="20000"/>
                  <a:invGamma/>
                </a:srgbClr>
              </a:gs>
              <a:gs pos="100000">
                <a:srgbClr val="BED7EF"/>
              </a:gs>
            </a:gsLst>
            <a:lin ang="5400000" scaled="1"/>
          </a:gradFill>
          <a:ln w="31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70C0"/>
                </a:solidFill>
                <a:effectLst/>
                <a:uLnTx/>
                <a:uFillTx/>
                <a:latin typeface="Century Gothic" panose="020B0502020202020204" pitchFamily="34" charset="0"/>
                <a:ea typeface="+mn-ea"/>
                <a:cs typeface="+mn-cs"/>
              </a:rPr>
              <a:t>Fog</a:t>
            </a:r>
            <a:r>
              <a:rPr kumimoji="0" lang="en-GB" alt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(1916)</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5" name="Text Box 71"/>
          <p:cNvSpPr txBox="1">
            <a:spLocks noChangeArrowheads="1"/>
          </p:cNvSpPr>
          <p:nvPr/>
        </p:nvSpPr>
        <p:spPr bwMode="auto">
          <a:xfrm>
            <a:off x="7579504" y="3227161"/>
            <a:ext cx="1355725" cy="250825"/>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 = ‘circa’ /around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9" name="Text Box 64"/>
          <p:cNvSpPr txBox="1">
            <a:spLocks noChangeArrowheads="1"/>
          </p:cNvSpPr>
          <p:nvPr/>
        </p:nvSpPr>
        <p:spPr bwMode="auto">
          <a:xfrm>
            <a:off x="3694133" y="4495405"/>
            <a:ext cx="1535251" cy="311150"/>
          </a:xfrm>
          <a:prstGeom prst="rect">
            <a:avLst/>
          </a:prstGeom>
          <a:gradFill rotWithShape="0">
            <a:gsLst>
              <a:gs pos="0">
                <a:srgbClr val="C5E5A4">
                  <a:gamma/>
                  <a:tint val="20000"/>
                  <a:invGamma/>
                </a:srgbClr>
              </a:gs>
              <a:gs pos="100000">
                <a:srgbClr val="C5E5A4"/>
              </a:gs>
            </a:gsLst>
            <a:lin ang="5400000" scaled="1"/>
          </a:gradFill>
          <a:ln w="3175" algn="ctr">
            <a:solidFill>
              <a:srgbClr val="00B050"/>
            </a:solidFill>
            <a:miter lim="800000"/>
            <a:headEnd/>
            <a:tailEnd/>
          </a:ln>
          <a:effectLst>
            <a:glow rad="228600">
              <a:schemeClr val="accent5">
                <a:satMod val="175000"/>
                <a:alpha val="40000"/>
              </a:schemeClr>
            </a:glow>
            <a:outerShdw dist="35921" dir="2700000" algn="ctr" rotWithShape="0">
              <a:srgbClr val="000000"/>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Jane Eyre</a:t>
            </a:r>
            <a:r>
              <a:rPr kumimoji="0" lang="en-GB" altLang="en-US"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(1847)</a:t>
            </a:r>
            <a:endParaRPr kumimoji="0" lang="en-US" altLang="en-US" sz="32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p:cNvPicPr>
            <a:picLocks noChangeAspect="1"/>
          </p:cNvPicPr>
          <p:nvPr/>
        </p:nvPicPr>
        <p:blipFill>
          <a:blip r:embed="rId3"/>
          <a:stretch>
            <a:fillRect/>
          </a:stretch>
        </p:blipFill>
        <p:spPr>
          <a:xfrm flipH="1">
            <a:off x="4079083" y="3287747"/>
            <a:ext cx="757235" cy="1167876"/>
          </a:xfrm>
          <a:prstGeom prst="rect">
            <a:avLst/>
          </a:prstGeom>
        </p:spPr>
      </p:pic>
      <p:sp>
        <p:nvSpPr>
          <p:cNvPr id="4" name="Rectangle 3"/>
          <p:cNvSpPr/>
          <p:nvPr/>
        </p:nvSpPr>
        <p:spPr>
          <a:xfrm>
            <a:off x="4887774" y="120650"/>
            <a:ext cx="4151451" cy="1631216"/>
          </a:xfrm>
          <a:prstGeom prst="rect">
            <a:avLst/>
          </a:prstGeom>
          <a:ln w="34925">
            <a:solidFill>
              <a:schemeClr val="dk1"/>
            </a:solidFill>
          </a:ln>
        </p:spPr>
        <p:style>
          <a:lnRef idx="2">
            <a:schemeClr val="dk1"/>
          </a:lnRef>
          <a:fillRef idx="1">
            <a:schemeClr val="lt1"/>
          </a:fillRef>
          <a:effectRef idx="0">
            <a:schemeClr val="dk1"/>
          </a:effectRef>
          <a:fontRef idx="minor">
            <a:schemeClr val="dk1"/>
          </a:fontRef>
        </p:style>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Turn to your partner and share some other facts you</a:t>
            </a:r>
            <a:r>
              <a:rPr kumimoji="0" lang="en-GB" sz="2000" b="1"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remember about Victorian London.</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8" name="Picture 77">
            <a:extLst>
              <a:ext uri="{FF2B5EF4-FFF2-40B4-BE49-F238E27FC236}">
                <a16:creationId xmlns:a16="http://schemas.microsoft.com/office/drawing/2014/main" id="{3E91D619-E038-4D67-AFFF-353E67411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5371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entury Gothic" panose="020B0502020202020204" pitchFamily="34" charset="0"/>
              </a:rPr>
              <a:t>Victorian cities</a:t>
            </a:r>
            <a:endParaRPr kumimoji="0" lang="en-US"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1360545" y="1054606"/>
            <a:ext cx="3998957" cy="1200329"/>
          </a:xfrm>
          <a:prstGeom prst="rect">
            <a:avLst/>
          </a:prstGeom>
          <a:noFill/>
          <a:ln w="28575">
            <a:noFill/>
          </a:ln>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 are some things we have learnt about </a:t>
            </a:r>
            <a:r>
              <a:rPr lang="en-GB" sz="2400" b="1" dirty="0">
                <a:solidFill>
                  <a:prstClr val="black"/>
                </a:solidFill>
                <a:latin typeface="Century Gothic" panose="020B0502020202020204" pitchFamily="34" charset="0"/>
              </a:rPr>
              <a:t>Victorian London:</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Rectangle 4"/>
          <p:cNvSpPr/>
          <p:nvPr/>
        </p:nvSpPr>
        <p:spPr>
          <a:xfrm>
            <a:off x="1726170" y="77402"/>
            <a:ext cx="6338218" cy="523220"/>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ideas did you come up with?</a:t>
            </a:r>
            <a:endParaRPr kumimoji="0" lang="en-GB"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6" name="Picture 6"/>
          <p:cNvPicPr>
            <a:picLocks noChangeAspect="1"/>
          </p:cNvPicPr>
          <p:nvPr/>
        </p:nvPicPr>
        <p:blipFill>
          <a:blip r:embed="rId2"/>
          <a:stretch>
            <a:fillRect/>
          </a:stretch>
        </p:blipFill>
        <p:spPr>
          <a:xfrm>
            <a:off x="6012160" y="686516"/>
            <a:ext cx="2642184" cy="1936510"/>
          </a:xfrm>
          <a:prstGeom prst="rect">
            <a:avLst/>
          </a:prstGeom>
        </p:spPr>
      </p:pic>
      <p:sp>
        <p:nvSpPr>
          <p:cNvPr id="4" name="TextBox 3"/>
          <p:cNvSpPr txBox="1"/>
          <p:nvPr/>
        </p:nvSpPr>
        <p:spPr>
          <a:xfrm>
            <a:off x="754062" y="2708920"/>
            <a:ext cx="8282434" cy="4093428"/>
          </a:xfrm>
          <a:prstGeom prst="rect">
            <a:avLst/>
          </a:prstGeom>
        </p:spPr>
        <p:txBody>
          <a:bodyPr wrap="square" rtlCol="0">
            <a:spAutoFit/>
          </a:bodyPr>
          <a:lstStyle/>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London was the largest city in the world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population grew to 6.7 million.</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city was overcrowded and polluted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Diseases like cholera spread quickly.</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 Metropolitan police was formed to curb crime.</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Scientific advancements helped people to better understand how diseases spread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New medicines were invented.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Spectacular buildings like the Houses of Parliament and Trafalgar Square were built.</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People were still very religious but science was beginning to influence the way people thought about the world.</a:t>
            </a:r>
            <a:endPar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extBox 9"/>
          <p:cNvSpPr txBox="1"/>
          <p:nvPr/>
        </p:nvSpPr>
        <p:spPr>
          <a:xfrm>
            <a:off x="1870186" y="3878471"/>
            <a:ext cx="6050186" cy="1754326"/>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Later, we will be finding out more about settings outside of London.</a:t>
            </a:r>
            <a:endParaRPr kumimoji="0" lang="en-US"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381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784844" y="3938917"/>
            <a:ext cx="83286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already studied two texts from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Victorian era</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‘Oliver Twist’ and ‘Sherlock’. Both of these were set in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city of London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p:txBody>
      </p:sp>
      <p:pic>
        <p:nvPicPr>
          <p:cNvPr id="5" name="Picture 2" descr="http://ecx.images-amazon.com/images/I/519Z9GZ2H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94" y="204184"/>
            <a:ext cx="2297496" cy="3173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penguin.com.au/jpg-large/9780241952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729" y="204184"/>
            <a:ext cx="1954764" cy="3173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48520" y="3444510"/>
            <a:ext cx="901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1838</a:t>
            </a:r>
          </a:p>
        </p:txBody>
      </p:sp>
      <p:sp>
        <p:nvSpPr>
          <p:cNvPr id="11" name="TextBox 10"/>
          <p:cNvSpPr txBox="1"/>
          <p:nvPr/>
        </p:nvSpPr>
        <p:spPr>
          <a:xfrm>
            <a:off x="4610635" y="3444510"/>
            <a:ext cx="901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1847</a:t>
            </a:r>
          </a:p>
        </p:txBody>
      </p:sp>
      <p:sp>
        <p:nvSpPr>
          <p:cNvPr id="12" name="TextBox 11"/>
          <p:cNvSpPr txBox="1"/>
          <p:nvPr/>
        </p:nvSpPr>
        <p:spPr>
          <a:xfrm>
            <a:off x="7319489" y="3477252"/>
            <a:ext cx="901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1890</a:t>
            </a:r>
          </a:p>
        </p:txBody>
      </p:sp>
      <p:sp>
        <p:nvSpPr>
          <p:cNvPr id="13" name="Rectangle 12"/>
          <p:cNvSpPr/>
          <p:nvPr/>
        </p:nvSpPr>
        <p:spPr>
          <a:xfrm>
            <a:off x="790041" y="5185412"/>
            <a:ext cx="832341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was written in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Victorian era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but it is set in 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countryside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p:txBody>
      </p:sp>
      <p:sp>
        <p:nvSpPr>
          <p:cNvPr id="14" name="Rectangle 13"/>
          <p:cNvSpPr/>
          <p:nvPr/>
        </p:nvSpPr>
        <p:spPr>
          <a:xfrm>
            <a:off x="784844" y="6016409"/>
            <a:ext cx="8323412" cy="83099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Like Charles Dickens, the author Charlotte </a:t>
            </a:r>
            <a:r>
              <a:rPr kumimoji="0" lang="en-GB" sz="2400" b="0" i="0" u="none" strike="noStrike" kern="1200" cap="none" spc="0" normalizeH="0" baseline="0" noProof="0" err="1">
                <a:ln>
                  <a:noFill/>
                </a:ln>
                <a:solidFill>
                  <a:prstClr val="black"/>
                </a:solidFill>
                <a:effectLst/>
                <a:uLnTx/>
                <a:uFillTx/>
                <a:latin typeface="Century Gothic" charset="0"/>
                <a:ea typeface="+mn-ea"/>
                <a:cs typeface="+mn-cs"/>
              </a:rPr>
              <a:t>Brontë</a:t>
            </a:r>
            <a:r>
              <a:rPr kumimoji="0" lang="en-GB" sz="2400" b="0" i="0" u="none" strike="noStrike" kern="1200" cap="none" spc="0" normalizeH="0" baseline="0" noProof="0">
                <a:ln>
                  <a:noFill/>
                </a:ln>
                <a:solidFill>
                  <a:prstClr val="black"/>
                </a:solidFill>
                <a:effectLst/>
                <a:uLnTx/>
                <a:uFillTx/>
                <a:latin typeface="Century Gothic"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was influenced by her own upbringing. </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204184"/>
            <a:ext cx="2102422" cy="3152835"/>
          </a:xfrm>
          <a:prstGeom prst="rect">
            <a:avLst/>
          </a:prstGeom>
        </p:spPr>
      </p:pic>
    </p:spTree>
    <p:extLst>
      <p:ext uri="{BB962C8B-B14F-4D97-AF65-F5344CB8AC3E}">
        <p14:creationId xmlns:p14="http://schemas.microsoft.com/office/powerpoint/2010/main" val="32672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833228" y="469121"/>
            <a:ext cx="83286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part of a famous family of writers.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was one of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six</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children but her older sisters Elizabeth and Mary died of a disease called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tuberculosis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when they were children.</a:t>
            </a:r>
          </a:p>
        </p:txBody>
      </p:sp>
      <p:sp>
        <p:nvSpPr>
          <p:cNvPr id="6" name="TextBox 5"/>
          <p:cNvSpPr txBox="1"/>
          <p:nvPr/>
        </p:nvSpPr>
        <p:spPr>
          <a:xfrm>
            <a:off x="832321" y="-24063"/>
            <a:ext cx="83286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t>
            </a:r>
            <a:r>
              <a:rPr kumimoji="0" lang="en-GB" sz="32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Brontës</a:t>
            </a:r>
            <a:endPar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2"/>
          <a:stretch>
            <a:fillRect/>
          </a:stretch>
        </p:blipFill>
        <p:spPr>
          <a:xfrm>
            <a:off x="3315041" y="2970244"/>
            <a:ext cx="3206849" cy="3886701"/>
          </a:xfrm>
          <a:prstGeom prst="rect">
            <a:avLst/>
          </a:prstGeom>
        </p:spPr>
      </p:pic>
      <p:sp>
        <p:nvSpPr>
          <p:cNvPr id="8" name="TextBox 7"/>
          <p:cNvSpPr txBox="1"/>
          <p:nvPr/>
        </p:nvSpPr>
        <p:spPr>
          <a:xfrm>
            <a:off x="872444" y="4076310"/>
            <a:ext cx="2259395" cy="2246769"/>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 Anne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the youngest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She is best known for writing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Tenant of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Wildfell</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Hall’</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1" name="TextBox 10"/>
          <p:cNvSpPr txBox="1"/>
          <p:nvPr/>
        </p:nvSpPr>
        <p:spPr>
          <a:xfrm>
            <a:off x="4083591" y="1475428"/>
            <a:ext cx="5003800" cy="1631216"/>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Branwell</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the only brother and was the second eldest.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painted this picture of his sisters. If you look closely you can see where he painted over himself.</a:t>
            </a:r>
            <a:endPar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TextBox 11"/>
          <p:cNvSpPr txBox="1"/>
          <p:nvPr/>
        </p:nvSpPr>
        <p:spPr>
          <a:xfrm>
            <a:off x="879050" y="1579376"/>
            <a:ext cx="2160240" cy="193899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 Emily</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the eldest sister and was best known for writing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‘Wuthering Heights’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cxnSp>
        <p:nvCxnSpPr>
          <p:cNvPr id="14" name="Straight Arrow Connector 13"/>
          <p:cNvCxnSpPr/>
          <p:nvPr/>
        </p:nvCxnSpPr>
        <p:spPr>
          <a:xfrm flipH="1" flipV="1">
            <a:off x="6185882" y="4573006"/>
            <a:ext cx="504055" cy="21602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5305481" y="3076943"/>
            <a:ext cx="253266" cy="25897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039290" y="3275137"/>
            <a:ext cx="470594" cy="13471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626225" y="3433763"/>
            <a:ext cx="232410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 Charlotte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the third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child. She was born in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1816</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is best known for writing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She is the author we will study this term.</a:t>
            </a:r>
            <a:endParaRPr kumimoji="0" lang="en-US"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cxnSp>
        <p:nvCxnSpPr>
          <p:cNvPr id="21" name="Straight Arrow Connector 20"/>
          <p:cNvCxnSpPr/>
          <p:nvPr/>
        </p:nvCxnSpPr>
        <p:spPr>
          <a:xfrm flipV="1">
            <a:off x="3131839" y="5056989"/>
            <a:ext cx="275751" cy="16187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 name="Oval 3"/>
          <p:cNvSpPr/>
          <p:nvPr/>
        </p:nvSpPr>
        <p:spPr>
          <a:xfrm>
            <a:off x="4943543" y="3322668"/>
            <a:ext cx="1503494" cy="23385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76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3" grpId="0" animBg="1"/>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ing xmlns="66eb2665-5259-4d07-aae6-d909f8d4f955" xsi:nil="true"/>
    <_ip_UnifiedCompliancePolicyProperties xmlns="http://schemas.microsoft.com/sharepoint/v3" xsi:nil="true"/>
    <Ark_x0020_Department xmlns="9c6500c0-19b7-4dc1-a957-fb6bf8f5f217">English Mastery</Ark_x0020_Department>
    <_ip_UnifiedCompliancePolicyUIAc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AE6342-9F9B-4C15-B69F-B0D0D2DBD931}">
  <ds:schemaRefs>
    <ds:schemaRef ds:uri="http://schemas.microsoft.com/sharepoint/v3/contenttype/forms"/>
  </ds:schemaRefs>
</ds:datastoreItem>
</file>

<file path=customXml/itemProps2.xml><?xml version="1.0" encoding="utf-8"?>
<ds:datastoreItem xmlns:ds="http://schemas.openxmlformats.org/officeDocument/2006/customXml" ds:itemID="{9F3B2774-466D-4427-99DB-99A89D068F55}">
  <ds:schemaRefs>
    <ds:schemaRef ds:uri="http://schemas.microsoft.com/office/2006/metadata/properties"/>
    <ds:schemaRef ds:uri="http://schemas.microsoft.com/office/infopath/2007/PartnerControls"/>
    <ds:schemaRef ds:uri="66eb2665-5259-4d07-aae6-d909f8d4f955"/>
    <ds:schemaRef ds:uri="http://schemas.microsoft.com/sharepoint/v3"/>
    <ds:schemaRef ds:uri="9c6500c0-19b7-4dc1-a957-fb6bf8f5f217"/>
  </ds:schemaRefs>
</ds:datastoreItem>
</file>

<file path=customXml/itemProps3.xml><?xml version="1.0" encoding="utf-8"?>
<ds:datastoreItem xmlns:ds="http://schemas.openxmlformats.org/officeDocument/2006/customXml" ds:itemID="{3135795C-00FC-4770-97CA-905D54B4F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150</TotalTime>
  <Words>2211</Words>
  <Application>Microsoft Office PowerPoint</Application>
  <PresentationFormat>On-screen Show (4:3)</PresentationFormat>
  <Paragraphs>225</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11</cp:revision>
  <dcterms:created xsi:type="dcterms:W3CDTF">2021-05-18T13:37:40Z</dcterms:created>
  <dcterms:modified xsi:type="dcterms:W3CDTF">2022-06-14T08:27:03Z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