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6"/>
  </p:notesMasterIdLst>
  <p:sldIdLst>
    <p:sldId id="273" r:id="rId5"/>
    <p:sldId id="274" r:id="rId6"/>
    <p:sldId id="625" r:id="rId7"/>
    <p:sldId id="570" r:id="rId8"/>
    <p:sldId id="576" r:id="rId9"/>
    <p:sldId id="577" r:id="rId10"/>
    <p:sldId id="578" r:id="rId11"/>
    <p:sldId id="579" r:id="rId12"/>
    <p:sldId id="580" r:id="rId13"/>
    <p:sldId id="583" r:id="rId14"/>
    <p:sldId id="581" r:id="rId15"/>
    <p:sldId id="582" r:id="rId16"/>
    <p:sldId id="584" r:id="rId17"/>
    <p:sldId id="585" r:id="rId18"/>
    <p:sldId id="588" r:id="rId19"/>
    <p:sldId id="586" r:id="rId20"/>
    <p:sldId id="589" r:id="rId21"/>
    <p:sldId id="587" r:id="rId22"/>
    <p:sldId id="572" r:id="rId23"/>
    <p:sldId id="593" r:id="rId24"/>
    <p:sldId id="32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2DA504-CEB2-44F2-848B-7A7459768B06}" v="1" dt="2022-06-14T08:46:22.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687"/>
  </p:normalViewPr>
  <p:slideViewPr>
    <p:cSldViewPr snapToGrid="0" snapToObjects="1">
      <p:cViewPr varScale="1">
        <p:scale>
          <a:sx n="68" d="100"/>
          <a:sy n="68" d="100"/>
        </p:scale>
        <p:origin x="144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Wallace" userId="4013747d-563c-42aa-bf01-70dd3c96ac1a" providerId="ADAL" clId="{1F95BA17-A5EF-476C-8310-39F8FF497CD9}"/>
    <pc:docChg chg="modSld">
      <pc:chgData name="Nick Wallace" userId="4013747d-563c-42aa-bf01-70dd3c96ac1a" providerId="ADAL" clId="{1F95BA17-A5EF-476C-8310-39F8FF497CD9}" dt="2021-06-02T09:26:46.793" v="1" actId="20577"/>
      <pc:docMkLst>
        <pc:docMk/>
      </pc:docMkLst>
      <pc:sldChg chg="modSp mod">
        <pc:chgData name="Nick Wallace" userId="4013747d-563c-42aa-bf01-70dd3c96ac1a" providerId="ADAL" clId="{1F95BA17-A5EF-476C-8310-39F8FF497CD9}" dt="2021-06-02T09:26:46.793" v="1" actId="20577"/>
        <pc:sldMkLst>
          <pc:docMk/>
          <pc:sldMk cId="1905578219" sldId="584"/>
        </pc:sldMkLst>
        <pc:spChg chg="mod">
          <ac:chgData name="Nick Wallace" userId="4013747d-563c-42aa-bf01-70dd3c96ac1a" providerId="ADAL" clId="{1F95BA17-A5EF-476C-8310-39F8FF497CD9}" dt="2021-06-02T09:26:46.793" v="1" actId="20577"/>
          <ac:spMkLst>
            <pc:docMk/>
            <pc:sldMk cId="1905578219" sldId="584"/>
            <ac:spMk id="8" creationId="{00000000-0000-0000-0000-000000000000}"/>
          </ac:spMkLst>
        </pc:spChg>
      </pc:sldChg>
    </pc:docChg>
  </pc:docChgLst>
  <pc:docChgLst>
    <pc:chgData name="Michlyn Caffrey" userId="762c582e-cfa0-4eba-9e72-f878cb725417" providerId="ADAL" clId="{0A089545-77E3-154D-8A78-A5E1F8953BAC}"/>
    <pc:docChg chg="custSel delSld modSld">
      <pc:chgData name="Michlyn Caffrey" userId="762c582e-cfa0-4eba-9e72-f878cb725417" providerId="ADAL" clId="{0A089545-77E3-154D-8A78-A5E1F8953BAC}" dt="2021-06-18T10:54:31.640" v="348" actId="2696"/>
      <pc:docMkLst>
        <pc:docMk/>
      </pc:docMkLst>
      <pc:sldChg chg="modSp mod">
        <pc:chgData name="Michlyn Caffrey" userId="762c582e-cfa0-4eba-9e72-f878cb725417" providerId="ADAL" clId="{0A089545-77E3-154D-8A78-A5E1F8953BAC}" dt="2021-06-14T16:31:38.267" v="347"/>
        <pc:sldMkLst>
          <pc:docMk/>
          <pc:sldMk cId="4267983176" sldId="274"/>
        </pc:sldMkLst>
        <pc:graphicFrameChg chg="mod modGraphic">
          <ac:chgData name="Michlyn Caffrey" userId="762c582e-cfa0-4eba-9e72-f878cb725417" providerId="ADAL" clId="{0A089545-77E3-154D-8A78-A5E1F8953BAC}" dt="2021-06-14T16:31:38.267" v="347"/>
          <ac:graphicFrameMkLst>
            <pc:docMk/>
            <pc:sldMk cId="4267983176" sldId="274"/>
            <ac:graphicFrameMk id="4" creationId="{00000000-0000-0000-0000-000000000000}"/>
          </ac:graphicFrameMkLst>
        </pc:graphicFrameChg>
      </pc:sldChg>
      <pc:sldChg chg="del">
        <pc:chgData name="Michlyn Caffrey" userId="762c582e-cfa0-4eba-9e72-f878cb725417" providerId="ADAL" clId="{0A089545-77E3-154D-8A78-A5E1F8953BAC}" dt="2021-06-18T10:54:31.640" v="348" actId="2696"/>
        <pc:sldMkLst>
          <pc:docMk/>
          <pc:sldMk cId="3225678669" sldId="575"/>
        </pc:sldMkLst>
      </pc:sldChg>
      <pc:sldChg chg="modSp mod">
        <pc:chgData name="Michlyn Caffrey" userId="762c582e-cfa0-4eba-9e72-f878cb725417" providerId="ADAL" clId="{0A089545-77E3-154D-8A78-A5E1F8953BAC}" dt="2021-06-02T09:32:03.949" v="120" actId="20577"/>
        <pc:sldMkLst>
          <pc:docMk/>
          <pc:sldMk cId="1727208431" sldId="586"/>
        </pc:sldMkLst>
        <pc:spChg chg="mod">
          <ac:chgData name="Michlyn Caffrey" userId="762c582e-cfa0-4eba-9e72-f878cb725417" providerId="ADAL" clId="{0A089545-77E3-154D-8A78-A5E1F8953BAC}" dt="2021-06-02T09:32:03.949" v="120" actId="20577"/>
          <ac:spMkLst>
            <pc:docMk/>
            <pc:sldMk cId="1727208431" sldId="586"/>
            <ac:spMk id="6" creationId="{00000000-0000-0000-0000-000000000000}"/>
          </ac:spMkLst>
        </pc:spChg>
      </pc:sldChg>
      <pc:sldChg chg="addSp delSp modSp mod modNotesTx">
        <pc:chgData name="Michlyn Caffrey" userId="762c582e-cfa0-4eba-9e72-f878cb725417" providerId="ADAL" clId="{0A089545-77E3-154D-8A78-A5E1F8953BAC}" dt="2021-06-02T10:18:45.338" v="304" actId="1582"/>
        <pc:sldMkLst>
          <pc:docMk/>
          <pc:sldMk cId="3409387420" sldId="587"/>
        </pc:sldMkLst>
        <pc:spChg chg="mod">
          <ac:chgData name="Michlyn Caffrey" userId="762c582e-cfa0-4eba-9e72-f878cb725417" providerId="ADAL" clId="{0A089545-77E3-154D-8A78-A5E1F8953BAC}" dt="2021-06-02T10:17:22.639" v="173" actId="14100"/>
          <ac:spMkLst>
            <pc:docMk/>
            <pc:sldMk cId="3409387420" sldId="587"/>
            <ac:spMk id="4" creationId="{00000000-0000-0000-0000-000000000000}"/>
          </ac:spMkLst>
        </pc:spChg>
        <pc:spChg chg="mod">
          <ac:chgData name="Michlyn Caffrey" userId="762c582e-cfa0-4eba-9e72-f878cb725417" providerId="ADAL" clId="{0A089545-77E3-154D-8A78-A5E1F8953BAC}" dt="2021-06-02T10:17:08.741" v="170" actId="1076"/>
          <ac:spMkLst>
            <pc:docMk/>
            <pc:sldMk cId="3409387420" sldId="587"/>
            <ac:spMk id="6" creationId="{00000000-0000-0000-0000-000000000000}"/>
          </ac:spMkLst>
        </pc:spChg>
        <pc:spChg chg="mod">
          <ac:chgData name="Michlyn Caffrey" userId="762c582e-cfa0-4eba-9e72-f878cb725417" providerId="ADAL" clId="{0A089545-77E3-154D-8A78-A5E1F8953BAC}" dt="2021-06-02T10:17:04.552" v="169" actId="1076"/>
          <ac:spMkLst>
            <pc:docMk/>
            <pc:sldMk cId="3409387420" sldId="587"/>
            <ac:spMk id="9" creationId="{EF0BF8CE-9CC1-DE49-98EB-F624EDDFB985}"/>
          </ac:spMkLst>
        </pc:spChg>
        <pc:spChg chg="add mod">
          <ac:chgData name="Michlyn Caffrey" userId="762c582e-cfa0-4eba-9e72-f878cb725417" providerId="ADAL" clId="{0A089545-77E3-154D-8A78-A5E1F8953BAC}" dt="2021-06-02T10:18:45.338" v="304" actId="1582"/>
          <ac:spMkLst>
            <pc:docMk/>
            <pc:sldMk cId="3409387420" sldId="587"/>
            <ac:spMk id="13" creationId="{102465C2-A6CC-1F49-AC52-832E95DFDBC0}"/>
          </ac:spMkLst>
        </pc:spChg>
        <pc:picChg chg="del">
          <ac:chgData name="Michlyn Caffrey" userId="762c582e-cfa0-4eba-9e72-f878cb725417" providerId="ADAL" clId="{0A089545-77E3-154D-8A78-A5E1F8953BAC}" dt="2021-06-02T10:16:29.742" v="166" actId="478"/>
          <ac:picMkLst>
            <pc:docMk/>
            <pc:sldMk cId="3409387420" sldId="587"/>
            <ac:picMk id="10" creationId="{61E5059D-3405-41C8-9EF3-9888D1361FE0}"/>
          </ac:picMkLst>
        </pc:picChg>
        <pc:picChg chg="add mod">
          <ac:chgData name="Michlyn Caffrey" userId="762c582e-cfa0-4eba-9e72-f878cb725417" providerId="ADAL" clId="{0A089545-77E3-154D-8A78-A5E1F8953BAC}" dt="2021-06-02T10:16:33.057" v="167"/>
          <ac:picMkLst>
            <pc:docMk/>
            <pc:sldMk cId="3409387420" sldId="587"/>
            <ac:picMk id="12" creationId="{0B3D4623-BE44-594A-B437-BBED3ACB1182}"/>
          </ac:picMkLst>
        </pc:picChg>
      </pc:sldChg>
      <pc:sldChg chg="delSp del mod">
        <pc:chgData name="Michlyn Caffrey" userId="762c582e-cfa0-4eba-9e72-f878cb725417" providerId="ADAL" clId="{0A089545-77E3-154D-8A78-A5E1F8953BAC}" dt="2021-06-02T10:19:01.241" v="305" actId="2696"/>
        <pc:sldMkLst>
          <pc:docMk/>
          <pc:sldMk cId="1503803875" sldId="592"/>
        </pc:sldMkLst>
        <pc:picChg chg="del">
          <ac:chgData name="Michlyn Caffrey" userId="762c582e-cfa0-4eba-9e72-f878cb725417" providerId="ADAL" clId="{0A089545-77E3-154D-8A78-A5E1F8953BAC}" dt="2021-06-02T10:16:26.624" v="165" actId="21"/>
          <ac:picMkLst>
            <pc:docMk/>
            <pc:sldMk cId="1503803875" sldId="592"/>
            <ac:picMk id="7" creationId="{7BE3AD70-1EBA-4B02-84B7-5E3B39B16D40}"/>
          </ac:picMkLst>
        </pc:picChg>
      </pc:sldChg>
      <pc:sldChg chg="modSp mod">
        <pc:chgData name="Michlyn Caffrey" userId="762c582e-cfa0-4eba-9e72-f878cb725417" providerId="ADAL" clId="{0A089545-77E3-154D-8A78-A5E1F8953BAC}" dt="2021-06-02T10:15:53.952" v="164" actId="1076"/>
        <pc:sldMkLst>
          <pc:docMk/>
          <pc:sldMk cId="1878952943" sldId="625"/>
        </pc:sldMkLst>
        <pc:spChg chg="mod">
          <ac:chgData name="Michlyn Caffrey" userId="762c582e-cfa0-4eba-9e72-f878cb725417" providerId="ADAL" clId="{0A089545-77E3-154D-8A78-A5E1F8953BAC}" dt="2021-06-02T10:15:53.952" v="164" actId="1076"/>
          <ac:spMkLst>
            <pc:docMk/>
            <pc:sldMk cId="1878952943" sldId="625"/>
            <ac:spMk id="4" creationId="{00000000-0000-0000-0000-000000000000}"/>
          </ac:spMkLst>
        </pc:spChg>
        <pc:spChg chg="mod">
          <ac:chgData name="Michlyn Caffrey" userId="762c582e-cfa0-4eba-9e72-f878cb725417" providerId="ADAL" clId="{0A089545-77E3-154D-8A78-A5E1F8953BAC}" dt="2021-06-02T10:15:08.558" v="121" actId="1076"/>
          <ac:spMkLst>
            <pc:docMk/>
            <pc:sldMk cId="1878952943" sldId="625"/>
            <ac:spMk id="8" creationId="{00000000-0000-0000-0000-000000000000}"/>
          </ac:spMkLst>
        </pc:spChg>
        <pc:spChg chg="mod">
          <ac:chgData name="Michlyn Caffrey" userId="762c582e-cfa0-4eba-9e72-f878cb725417" providerId="ADAL" clId="{0A089545-77E3-154D-8A78-A5E1F8953BAC}" dt="2021-06-02T10:15:39.144" v="163" actId="20577"/>
          <ac:spMkLst>
            <pc:docMk/>
            <pc:sldMk cId="1878952943" sldId="625"/>
            <ac:spMk id="9" creationId="{B24E468A-54FB-BC4A-93D8-61B9AB9AA5A4}"/>
          </ac:spMkLst>
        </pc:spChg>
        <pc:spChg chg="mod">
          <ac:chgData name="Michlyn Caffrey" userId="762c582e-cfa0-4eba-9e72-f878cb725417" providerId="ADAL" clId="{0A089545-77E3-154D-8A78-A5E1F8953BAC}" dt="2021-06-02T09:24:48.957" v="73" actId="20577"/>
          <ac:spMkLst>
            <pc:docMk/>
            <pc:sldMk cId="1878952943" sldId="625"/>
            <ac:spMk id="11" creationId="{EA2ABA98-78E5-2B40-B28B-52D499B591A0}"/>
          </ac:spMkLst>
        </pc:spChg>
      </pc:sldChg>
    </pc:docChg>
  </pc:docChgLst>
  <pc:docChgLst>
    <pc:chgData name="Amelia Gann" userId="a95102bd-f64e-4ce2-9edd-ab4cfddf1826" providerId="ADAL" clId="{422DA504-CEB2-44F2-848B-7A7459768B06}"/>
    <pc:docChg chg="addSld modSld">
      <pc:chgData name="Amelia Gann" userId="a95102bd-f64e-4ce2-9edd-ab4cfddf1826" providerId="ADAL" clId="{422DA504-CEB2-44F2-848B-7A7459768B06}" dt="2022-06-14T08:46:22.210" v="0"/>
      <pc:docMkLst>
        <pc:docMk/>
      </pc:docMkLst>
      <pc:sldChg chg="add">
        <pc:chgData name="Amelia Gann" userId="a95102bd-f64e-4ce2-9edd-ab4cfddf1826" providerId="ADAL" clId="{422DA504-CEB2-44F2-848B-7A7459768B06}" dt="2022-06-14T08:46:22.210" v="0"/>
        <pc:sldMkLst>
          <pc:docMk/>
          <pc:sldMk cId="4248340963" sldId="326"/>
        </pc:sldMkLst>
      </pc:sldChg>
    </pc:docChg>
  </pc:docChgLst>
  <pc:docChgLst>
    <pc:chgData name="Nick Wallace" userId="4013747d-563c-42aa-bf01-70dd3c96ac1a" providerId="ADAL" clId="{4908CFA8-1063-4A6B-BD3B-FFBCE225305E}"/>
    <pc:docChg chg="delSld delMainMaster">
      <pc:chgData name="Nick Wallace" userId="4013747d-563c-42aa-bf01-70dd3c96ac1a" providerId="ADAL" clId="{4908CFA8-1063-4A6B-BD3B-FFBCE225305E}" dt="2021-08-27T11:52:22.138" v="0" actId="47"/>
      <pc:docMkLst>
        <pc:docMk/>
      </pc:docMkLst>
      <pc:sldChg chg="del">
        <pc:chgData name="Nick Wallace" userId="4013747d-563c-42aa-bf01-70dd3c96ac1a" providerId="ADAL" clId="{4908CFA8-1063-4A6B-BD3B-FFBCE225305E}" dt="2021-08-27T11:52:22.138" v="0" actId="47"/>
        <pc:sldMkLst>
          <pc:docMk/>
          <pc:sldMk cId="2962779521" sldId="328"/>
        </pc:sldMkLst>
      </pc:sldChg>
      <pc:sldMasterChg chg="del delSldLayout">
        <pc:chgData name="Nick Wallace" userId="4013747d-563c-42aa-bf01-70dd3c96ac1a" providerId="ADAL" clId="{4908CFA8-1063-4A6B-BD3B-FFBCE225305E}" dt="2021-08-27T11:52:22.138" v="0" actId="47"/>
        <pc:sldMasterMkLst>
          <pc:docMk/>
          <pc:sldMasterMk cId="665332398" sldId="2147483674"/>
        </pc:sldMasterMkLst>
        <pc:sldLayoutChg chg="del">
          <pc:chgData name="Nick Wallace" userId="4013747d-563c-42aa-bf01-70dd3c96ac1a" providerId="ADAL" clId="{4908CFA8-1063-4A6B-BD3B-FFBCE225305E}" dt="2021-08-27T11:52:22.138" v="0" actId="47"/>
          <pc:sldLayoutMkLst>
            <pc:docMk/>
            <pc:sldMasterMk cId="665332398" sldId="2147483674"/>
            <pc:sldLayoutMk cId="1459359258" sldId="214748367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ABB18-921A-394C-AD39-2725436E2214}" type="datetimeFigureOut">
              <a:rPr lang="en-US" smtClean="0"/>
              <a:t>6/14/2022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F884E-66F8-6440-83E1-44DB63720FE8}" type="slidenum">
              <a:rPr lang="en-US" smtClean="0"/>
              <a:t>‹#›</a:t>
            </a:fld>
            <a:endParaRPr lang="en-US"/>
          </a:p>
        </p:txBody>
      </p:sp>
    </p:spTree>
    <p:extLst>
      <p:ext uri="{BB962C8B-B14F-4D97-AF65-F5344CB8AC3E}">
        <p14:creationId xmlns:p14="http://schemas.microsoft.com/office/powerpoint/2010/main" val="1153161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6D01-B61C-4A4D-AD74-E4A6453345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976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this task on your own.</a:t>
            </a:r>
          </a:p>
        </p:txBody>
      </p:sp>
      <p:sp>
        <p:nvSpPr>
          <p:cNvPr id="4" name="Slide Number Placeholder 3"/>
          <p:cNvSpPr>
            <a:spLocks noGrp="1"/>
          </p:cNvSpPr>
          <p:nvPr>
            <p:ph type="sldNum" sz="quarter" idx="5"/>
          </p:nvPr>
        </p:nvSpPr>
        <p:spPr/>
        <p:txBody>
          <a:bodyPr/>
          <a:lstStyle/>
          <a:p>
            <a:fld id="{5A1F884E-66F8-6440-83E1-44DB63720FE8}" type="slidenum">
              <a:rPr lang="en-US" smtClean="0"/>
              <a:t>18</a:t>
            </a:fld>
            <a:endParaRPr lang="en-US"/>
          </a:p>
        </p:txBody>
      </p:sp>
    </p:spTree>
    <p:extLst>
      <p:ext uri="{BB962C8B-B14F-4D97-AF65-F5344CB8AC3E}">
        <p14:creationId xmlns:p14="http://schemas.microsoft.com/office/powerpoint/2010/main" val="1002938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0DA85F-09D0-4248-B807-484CC974D749}" type="slidenum">
              <a:rPr lang="en-GB" smtClean="0"/>
              <a:t>21</a:t>
            </a:fld>
            <a:endParaRPr lang="en-GB"/>
          </a:p>
        </p:txBody>
      </p:sp>
    </p:spTree>
    <p:extLst>
      <p:ext uri="{BB962C8B-B14F-4D97-AF65-F5344CB8AC3E}">
        <p14:creationId xmlns:p14="http://schemas.microsoft.com/office/powerpoint/2010/main" val="360074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p:cNvSpPr txBox="1"/>
          <p:nvPr userDrawn="1"/>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a:solidFill>
                <a:prstClr val="white"/>
              </a:solidFill>
              <a:latin typeface="Century Gothic" panose="020B0502020202020204" pitchFamily="34" charset="0"/>
            </a:endParaRPr>
          </a:p>
        </p:txBody>
      </p:sp>
    </p:spTree>
    <p:extLst>
      <p:ext uri="{BB962C8B-B14F-4D97-AF65-F5344CB8AC3E}">
        <p14:creationId xmlns:p14="http://schemas.microsoft.com/office/powerpoint/2010/main" val="119131453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a:solidFill>
                <a:prstClr val="white"/>
              </a:solidFill>
              <a:latin typeface="Century Gothic" panose="020B0502020202020204" pitchFamily="34" charset="0"/>
            </a:endParaRPr>
          </a:p>
        </p:txBody>
      </p:sp>
    </p:spTree>
    <p:extLst>
      <p:ext uri="{BB962C8B-B14F-4D97-AF65-F5344CB8AC3E}">
        <p14:creationId xmlns:p14="http://schemas.microsoft.com/office/powerpoint/2010/main" val="4291389864"/>
      </p:ext>
    </p:extLst>
  </p:cSld>
  <p:clrMap bg1="dk1" tx1="lt1" bg2="dk2" tx2="lt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forms.office.com/Pages/ResponsePage.aspx?id=dBTLADSljUaCn2NuzjLCTHJLiI302r5AmDJRSl_MTiNUQjJaNFAyMkVXOE1UM0xXNEEwMkxJWDk4MC4u"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576" y="2274838"/>
            <a:ext cx="8303337"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this lesson, students will be mastering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Mastery 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Mr Brocklehurst labels Jane a liar in front of the whole school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is made to stand on a stool in front of the whole school with a board with ‘liar’ written on it hanging from her neck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feels completely humiliated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Burns offers Jane support</a:t>
            </a:r>
          </a:p>
          <a:p>
            <a:pPr marR="0" lvl="0" algn="l" defTabSz="914400" rtl="0" eaLnBrk="1" fontAlgn="auto" latinLnBrk="0" hangingPunct="1">
              <a:lnSpc>
                <a:spcPct val="100000"/>
              </a:lnSpc>
              <a:spcBef>
                <a:spcPts val="0"/>
              </a:spcBef>
              <a:spcAft>
                <a:spcPts val="0"/>
              </a:spcAft>
              <a:buClrTx/>
              <a:buSzTx/>
              <a:tabLst/>
              <a:defRPr/>
            </a:pPr>
            <a:r>
              <a:rPr lang="en-GB" b="1" dirty="0">
                <a:solidFill>
                  <a:prstClr val="black"/>
                </a:solidFill>
                <a:latin typeface="Century Gothic" panose="020B0502020202020204" pitchFamily="34" charset="0"/>
              </a:rPr>
              <a:t>Learning Objective</a:t>
            </a:r>
          </a:p>
          <a:p>
            <a:pPr marR="0" lvl="0" algn="l" defTabSz="914400" rtl="0" eaLnBrk="1" fontAlgn="auto" latinLnBrk="0" hangingPunct="1">
              <a:lnSpc>
                <a:spcPct val="100000"/>
              </a:lnSpc>
              <a:spcBef>
                <a:spcPts val="0"/>
              </a:spcBef>
              <a:spcAft>
                <a:spcPts val="0"/>
              </a:spcAft>
              <a:buClrTx/>
              <a:buSzTx/>
              <a:tabLst/>
              <a:defRPr/>
            </a:pPr>
            <a:r>
              <a:rPr lang="en-GB" dirty="0">
                <a:solidFill>
                  <a:prstClr val="black"/>
                </a:solidFill>
                <a:latin typeface="Century Gothic" panose="020B0502020202020204" pitchFamily="34" charset="0"/>
              </a:rPr>
              <a:t>To explore how Mr Brocklehurst humiliates Jane.</a:t>
            </a:r>
          </a:p>
          <a:p>
            <a:pPr marR="0" lvl="0" algn="l" defTabSz="914400" rtl="0" eaLnBrk="1" fontAlgn="auto" latinLnBrk="0" hangingPunct="1">
              <a:lnSpc>
                <a:spcPct val="100000"/>
              </a:lnSpc>
              <a:spcBef>
                <a:spcPts val="0"/>
              </a:spcBef>
              <a:spcAft>
                <a:spcPts val="0"/>
              </a:spcAft>
              <a:buClrTx/>
              <a:buSzTx/>
              <a:tabLst/>
              <a:defRPr/>
            </a:pPr>
            <a:endPar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TextBox 3"/>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Mastery Content</a:t>
            </a:r>
          </a:p>
        </p:txBody>
      </p:sp>
    </p:spTree>
    <p:extLst>
      <p:ext uri="{BB962C8B-B14F-4D97-AF65-F5344CB8AC3E}">
        <p14:creationId xmlns:p14="http://schemas.microsoft.com/office/powerpoint/2010/main" val="404193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mounted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put on</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pedestal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stand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infamy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fame for a bad reason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imparted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gave</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effluence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flow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lineaments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lines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p.79</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There was I, then, mounted aloft; I, who had said I could not bear the shame of standing on my natural feet in the middle of the room, was now exposed to general view on a pedestal of infamy. What my sensations were no language can describe; but just as they all rose, stifling my breath and constricting my throat, a girl came up and passed me: in passing, she lifted her eyes.  What a strange light inspired them!  What an extraordinary sensation that ray sent through me!  How the new feeling bore me up!  It was as if a martyr, a hero, had passed a slave or victim, and imparted strength in the transit.  I mastered the rising hysteria, lifted up my head, and took a firm stand on the stool.  Helen Burns asked some slight question about her work of Miss Smith, was chidden for the triviality of the inquiry, returned to her place, and smiled at me as she again went by.  What a smile!  I remember it now, and I know that it was the effluence of fine intellect, of true courage; it lit up her marked lineaments, her thin face, her sunken grey eye, like a reflection from the aspect of an angel.  </a:t>
            </a:r>
          </a:p>
        </p:txBody>
      </p:sp>
    </p:spTree>
    <p:extLst>
      <p:ext uri="{BB962C8B-B14F-4D97-AF65-F5344CB8AC3E}">
        <p14:creationId xmlns:p14="http://schemas.microsoft.com/office/powerpoint/2010/main" val="787939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orb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sun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p.79-80</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Yet at that moment Helen Burns wore on her arm “the untidy badge;” scarcely an hour ago I had heard her condemned by Miss Scatcherd to a dinner of bread and water on the morrow because she had blotted an exercise in copying it out.  Such is the imperfect nature of man! such spots are there on the disc of the clearest planet; and eyes like Miss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Scatcherd’s</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can only see those minute defects, and are blind to the full brightness of the orb.</a:t>
            </a:r>
          </a:p>
        </p:txBody>
      </p:sp>
    </p:spTree>
    <p:extLst>
      <p:ext uri="{BB962C8B-B14F-4D97-AF65-F5344CB8AC3E}">
        <p14:creationId xmlns:p14="http://schemas.microsoft.com/office/powerpoint/2010/main" val="1578731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pic>
        <p:nvPicPr>
          <p:cNvPr id="3" name="Picture 2"/>
          <p:cNvPicPr>
            <a:picLocks noChangeAspect="1"/>
          </p:cNvPicPr>
          <p:nvPr/>
        </p:nvPicPr>
        <p:blipFill>
          <a:blip r:embed="rId2"/>
          <a:stretch>
            <a:fillRect/>
          </a:stretch>
        </p:blipFill>
        <p:spPr>
          <a:xfrm>
            <a:off x="4465008" y="60593"/>
            <a:ext cx="4602792" cy="6736814"/>
          </a:xfrm>
          <a:prstGeom prst="rect">
            <a:avLst/>
          </a:prstGeom>
        </p:spPr>
      </p:pic>
      <p:sp>
        <p:nvSpPr>
          <p:cNvPr id="8" name="Rectangle 7"/>
          <p:cNvSpPr/>
          <p:nvPr/>
        </p:nvSpPr>
        <p:spPr>
          <a:xfrm>
            <a:off x="784087" y="2644169"/>
            <a:ext cx="3604721" cy="156966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This image illustrates what has happened in the passage we have just read.</a:t>
            </a:r>
          </a:p>
        </p:txBody>
      </p:sp>
      <p:sp>
        <p:nvSpPr>
          <p:cNvPr id="9" name="Rectangle 8"/>
          <p:cNvSpPr/>
          <p:nvPr/>
        </p:nvSpPr>
        <p:spPr>
          <a:xfrm>
            <a:off x="747511" y="4721320"/>
            <a:ext cx="3544073" cy="120032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In pairs, summarise what has happened in five </a:t>
            </a:r>
            <a:r>
              <a:rPr lang="en-GB" sz="2400" b="1"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bullet points</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pic>
        <p:nvPicPr>
          <p:cNvPr id="7" name="Picture 6">
            <a:extLst>
              <a:ext uri="{FF2B5EF4-FFF2-40B4-BE49-F238E27FC236}">
                <a16:creationId xmlns:a16="http://schemas.microsoft.com/office/drawing/2014/main" id="{45C66C45-0EF3-4B3F-8DA3-D2234C51F8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3752725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pic>
        <p:nvPicPr>
          <p:cNvPr id="3" name="Picture 2"/>
          <p:cNvPicPr>
            <a:picLocks noChangeAspect="1"/>
          </p:cNvPicPr>
          <p:nvPr/>
        </p:nvPicPr>
        <p:blipFill>
          <a:blip r:embed="rId2"/>
          <a:stretch>
            <a:fillRect/>
          </a:stretch>
        </p:blipFill>
        <p:spPr>
          <a:xfrm>
            <a:off x="4047744" y="3687218"/>
            <a:ext cx="2138698" cy="3130276"/>
          </a:xfrm>
          <a:prstGeom prst="rect">
            <a:avLst/>
          </a:prstGeom>
        </p:spPr>
      </p:pic>
      <p:sp>
        <p:nvSpPr>
          <p:cNvPr id="8" name="Rectangle 7"/>
          <p:cNvSpPr/>
          <p:nvPr/>
        </p:nvSpPr>
        <p:spPr>
          <a:xfrm>
            <a:off x="784087" y="76562"/>
            <a:ext cx="8283713" cy="286232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41325" algn="l"/>
              </a:tabLst>
              <a:defRPr/>
            </a:pP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Jane dropped her chalkboard, which caught Mr Brocklehurst’s attention.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41325" algn="l"/>
              </a:tabLst>
              <a:defRPr/>
            </a:pPr>
            <a:r>
              <a:rPr lang="en-GB" sz="2000" b="1" dirty="0">
                <a:solidFill>
                  <a:srgbClr val="00B050"/>
                </a:solidFill>
                <a:latin typeface="Century Gothic" panose="020B0502020202020204" pitchFamily="34" charset="0"/>
                <a:ea typeface="Calibri" panose="020F0502020204030204" pitchFamily="34" charset="0"/>
                <a:cs typeface="Times New Roman" panose="02020603050405020304" pitchFamily="18" charset="0"/>
              </a:rPr>
              <a:t>Mr Brocklehurst instructed Jane </a:t>
            </a: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to stand on top of a high stool in front of everyone.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41325" algn="l"/>
              </a:tabLst>
              <a:defRPr/>
            </a:pP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He told everyone that the devil had begun to show himself in Jane, and that Jane was a liar.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41325" algn="l"/>
              </a:tabLst>
              <a:defRPr/>
            </a:pP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Mr Brocklehurst told Jane to stand on the stool for 30 minutes, and nobody was allowed to talk to her for the rest of the day.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41325" algn="l"/>
              </a:tabLst>
              <a:defRPr/>
            </a:pPr>
            <a:r>
              <a:rPr lang="en-GB" sz="2000" b="1" dirty="0">
                <a:solidFill>
                  <a:srgbClr val="00B050"/>
                </a:solidFill>
                <a:latin typeface="Century Gothic" panose="020B0502020202020204" pitchFamily="34" charset="0"/>
                <a:ea typeface="Calibri" panose="020F0502020204030204" pitchFamily="34" charset="0"/>
                <a:cs typeface="Times New Roman" panose="02020603050405020304" pitchFamily="18" charset="0"/>
              </a:rPr>
              <a:t>Helen </a:t>
            </a:r>
            <a:r>
              <a:rPr lang="en-GB" sz="2000" b="1">
                <a:solidFill>
                  <a:srgbClr val="00B050"/>
                </a:solidFill>
                <a:latin typeface="Century Gothic" panose="020B0502020202020204" pitchFamily="34" charset="0"/>
                <a:ea typeface="Calibri" panose="020F0502020204030204" pitchFamily="34" charset="0"/>
                <a:cs typeface="Times New Roman" panose="02020603050405020304" pitchFamily="18" charset="0"/>
              </a:rPr>
              <a:t>smiled</a:t>
            </a:r>
            <a:r>
              <a:rPr lang="en-GB" sz="2000" b="1" dirty="0">
                <a:solidFill>
                  <a:srgbClr val="00B050"/>
                </a:solidFill>
                <a:latin typeface="Century Gothic" panose="020B0502020202020204" pitchFamily="34" charset="0"/>
                <a:ea typeface="Calibri" panose="020F0502020204030204" pitchFamily="34" charset="0"/>
                <a:cs typeface="Times New Roman" panose="02020603050405020304" pitchFamily="18" charset="0"/>
              </a:rPr>
              <a:t> at Jane to give her support.</a:t>
            </a:r>
            <a:endPar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5578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Liar</a:t>
            </a:r>
          </a:p>
        </p:txBody>
      </p:sp>
      <p:pic>
        <p:nvPicPr>
          <p:cNvPr id="3" name="Picture 2"/>
          <p:cNvPicPr>
            <a:picLocks noChangeAspect="1"/>
          </p:cNvPicPr>
          <p:nvPr/>
        </p:nvPicPr>
        <p:blipFill>
          <a:blip r:embed="rId2"/>
          <a:stretch>
            <a:fillRect/>
          </a:stretch>
        </p:blipFill>
        <p:spPr>
          <a:xfrm>
            <a:off x="784087" y="1378385"/>
            <a:ext cx="3716161" cy="5439109"/>
          </a:xfrm>
          <a:prstGeom prst="rect">
            <a:avLst/>
          </a:prstGeom>
        </p:spPr>
      </p:pic>
      <p:sp>
        <p:nvSpPr>
          <p:cNvPr id="8" name="Rectangle 7"/>
          <p:cNvSpPr/>
          <p:nvPr/>
        </p:nvSpPr>
        <p:spPr>
          <a:xfrm>
            <a:off x="784087" y="76562"/>
            <a:ext cx="8283713"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Let’s look at some quotations from this passage. Discuss the quotations with a partner, then write down your answers to the questions. </a:t>
            </a:r>
          </a:p>
        </p:txBody>
      </p:sp>
      <p:sp>
        <p:nvSpPr>
          <p:cNvPr id="4" name="Cloud Callout 3"/>
          <p:cNvSpPr/>
          <p:nvPr/>
        </p:nvSpPr>
        <p:spPr>
          <a:xfrm>
            <a:off x="3343478" y="1378385"/>
            <a:ext cx="5476994" cy="2016224"/>
          </a:xfrm>
          <a:prstGeom prst="cloudCallout">
            <a:avLst>
              <a:gd name="adj1" fmla="val -51688"/>
              <a:gd name="adj2" fmla="val 37241"/>
            </a:avLst>
          </a:prstGeom>
        </p:spPr>
        <p:style>
          <a:lnRef idx="2">
            <a:schemeClr val="dk1"/>
          </a:lnRef>
          <a:fillRef idx="1">
            <a:schemeClr val="lt1"/>
          </a:fillRef>
          <a:effectRef idx="0">
            <a:schemeClr val="dk1"/>
          </a:effectRef>
          <a:fontRef idx="minor">
            <a:schemeClr val="dk1"/>
          </a:fontRef>
        </p:style>
        <p:txBody>
          <a:bodyPr wrap="square"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 thought,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 was no Helen Burns.</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p>
        </p:txBody>
      </p:sp>
      <p:sp>
        <p:nvSpPr>
          <p:cNvPr id="6" name="Rectangle 5"/>
          <p:cNvSpPr/>
          <p:nvPr/>
        </p:nvSpPr>
        <p:spPr>
          <a:xfrm>
            <a:off x="4645793" y="4149080"/>
            <a:ext cx="4422008" cy="1400383"/>
          </a:xfrm>
          <a:prstGeom prst="rect">
            <a:avLst/>
          </a:prstGeom>
          <a:solidFill>
            <a:schemeClr val="tx1"/>
          </a:solidFill>
          <a:ln w="12700">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tab pos="441325" algn="l"/>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How did Helen Burns act when she was in a similar situation?</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tab pos="441325" algn="l"/>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Why does Jane think she is unlike Helen?</a:t>
            </a:r>
          </a:p>
        </p:txBody>
      </p:sp>
      <p:pic>
        <p:nvPicPr>
          <p:cNvPr id="10" name="Picture 9">
            <a:extLst>
              <a:ext uri="{FF2B5EF4-FFF2-40B4-BE49-F238E27FC236}">
                <a16:creationId xmlns:a16="http://schemas.microsoft.com/office/drawing/2014/main" id="{F1152FCC-EB49-4ABF-9CB4-1FD03F9077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pic>
        <p:nvPicPr>
          <p:cNvPr id="11" name="Picture 10">
            <a:extLst>
              <a:ext uri="{FF2B5EF4-FFF2-40B4-BE49-F238E27FC236}">
                <a16:creationId xmlns:a16="http://schemas.microsoft.com/office/drawing/2014/main" id="{C0C1CC08-D55C-4C2A-A098-3A4BBD91A0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115857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Liar</a:t>
            </a:r>
          </a:p>
        </p:txBody>
      </p:sp>
      <p:sp>
        <p:nvSpPr>
          <p:cNvPr id="8" name="Rectangle 7"/>
          <p:cNvSpPr/>
          <p:nvPr/>
        </p:nvSpPr>
        <p:spPr>
          <a:xfrm>
            <a:off x="784087" y="76562"/>
            <a:ext cx="8283713" cy="286232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tab pos="441325" algn="l"/>
              </a:tabLst>
              <a:defRPr/>
            </a:pPr>
            <a:r>
              <a:rPr kumimoji="0" lang="en-GB" sz="2000" b="1" i="0" u="none" strike="noStrike" kern="1200" cap="none" spc="0" normalizeH="0" baseline="0" noProof="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Helen received a similar punishment to Jane when she was told to stand on a chair in front of the whole school. She also received a much worse punishment when she was whipped in front of everyone. She did not complain or protest when she was given these punishments; she accepted them.</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tab pos="441325" algn="l"/>
              </a:tabLst>
              <a:defRPr/>
            </a:pPr>
            <a:r>
              <a:rPr kumimoji="0" lang="en-GB" sz="2000" b="1" i="0" u="none" strike="noStrike" kern="1200" cap="none" spc="0" normalizeH="0" baseline="0" noProof="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Jane told Helen that she would not be able to accept a punishment in the same way that Helen did. Helen told Jane that it would be her duty to accept it. Now, we see that Jane is going to have to accept her punishment quietly.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942" y="4169990"/>
            <a:ext cx="3043145" cy="2688010"/>
          </a:xfrm>
          <a:prstGeom prst="rect">
            <a:avLst/>
          </a:prstGeom>
        </p:spPr>
      </p:pic>
      <p:pic>
        <p:nvPicPr>
          <p:cNvPr id="11" name="Picture 10"/>
          <p:cNvPicPr>
            <a:picLocks noChangeAspect="1"/>
          </p:cNvPicPr>
          <p:nvPr/>
        </p:nvPicPr>
        <p:blipFill>
          <a:blip r:embed="rId3"/>
          <a:stretch>
            <a:fillRect/>
          </a:stretch>
        </p:blipFill>
        <p:spPr>
          <a:xfrm>
            <a:off x="7020192" y="3861048"/>
            <a:ext cx="2047607" cy="2996952"/>
          </a:xfrm>
          <a:prstGeom prst="rect">
            <a:avLst/>
          </a:prstGeom>
        </p:spPr>
      </p:pic>
    </p:spTree>
    <p:extLst>
      <p:ext uri="{BB962C8B-B14F-4D97-AF65-F5344CB8AC3E}">
        <p14:creationId xmlns:p14="http://schemas.microsoft.com/office/powerpoint/2010/main" val="3286240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Liar</a:t>
            </a:r>
          </a:p>
        </p:txBody>
      </p:sp>
      <p:pic>
        <p:nvPicPr>
          <p:cNvPr id="3" name="Picture 2"/>
          <p:cNvPicPr>
            <a:picLocks noChangeAspect="1"/>
          </p:cNvPicPr>
          <p:nvPr/>
        </p:nvPicPr>
        <p:blipFill>
          <a:blip r:embed="rId2"/>
          <a:stretch>
            <a:fillRect/>
          </a:stretch>
        </p:blipFill>
        <p:spPr>
          <a:xfrm>
            <a:off x="784087" y="1193034"/>
            <a:ext cx="3716161" cy="5439109"/>
          </a:xfrm>
          <a:prstGeom prst="rect">
            <a:avLst/>
          </a:prstGeom>
        </p:spPr>
      </p:pic>
      <p:sp>
        <p:nvSpPr>
          <p:cNvPr id="4" name="Rounded Rectangular Callout 3"/>
          <p:cNvSpPr/>
          <p:nvPr/>
        </p:nvSpPr>
        <p:spPr>
          <a:xfrm>
            <a:off x="3541186" y="93282"/>
            <a:ext cx="5476994" cy="2050615"/>
          </a:xfrm>
          <a:prstGeom prst="wedgeRoundRectCallout">
            <a:avLst>
              <a:gd name="adj1" fmla="val -86169"/>
              <a:gd name="adj2" fmla="val 103719"/>
              <a:gd name="adj3" fmla="val 16667"/>
            </a:avLst>
          </a:prstGeom>
        </p:spPr>
        <p:style>
          <a:lnRef idx="2">
            <a:schemeClr val="dk1"/>
          </a:lnRef>
          <a:fillRef idx="1">
            <a:schemeClr val="lt1"/>
          </a:fillRef>
          <a:effectRef idx="0">
            <a:schemeClr val="dk1"/>
          </a:effectRef>
          <a:fontRef idx="minor">
            <a:schemeClr val="dk1"/>
          </a:fontRef>
        </p:style>
        <p:txBody>
          <a:bodyPr wrap="square"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Brocklehurst said,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‘You must be on your guard against her; you must shun her example; if necessary, avoid her company, exclude her from your sports, and shut her out from your converse.’</a:t>
            </a:r>
          </a:p>
        </p:txBody>
      </p:sp>
      <p:sp>
        <p:nvSpPr>
          <p:cNvPr id="6" name="Rectangle 5"/>
          <p:cNvSpPr/>
          <p:nvPr/>
        </p:nvSpPr>
        <p:spPr>
          <a:xfrm>
            <a:off x="4571652" y="2493275"/>
            <a:ext cx="4422008" cy="1708160"/>
          </a:xfrm>
          <a:prstGeom prst="rect">
            <a:avLst/>
          </a:prstGeom>
          <a:solidFill>
            <a:schemeClr val="tx1"/>
          </a:solid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marL="457200" marR="0" lvl="0" indent="-457200" algn="l" defTabSz="914400" rtl="0" eaLnBrk="1" fontAlgn="auto" latinLnBrk="0" hangingPunct="1">
              <a:lnSpc>
                <a:spcPct val="100000"/>
              </a:lnSpc>
              <a:spcBef>
                <a:spcPts val="0"/>
              </a:spcBef>
              <a:spcAft>
                <a:spcPts val="600"/>
              </a:spcAft>
              <a:buClrTx/>
              <a:buSzTx/>
              <a:buFont typeface="+mj-lt"/>
              <a:buAutoNum type="arabicPeriod" startAt="3"/>
              <a:tabLst>
                <a:tab pos="441325" algn="l"/>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Why does Brocklehurst tell the other girls to ‘shun’ and ‘exclude’ Jane?</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startAt="3"/>
              <a:tabLst>
                <a:tab pos="441325" algn="l"/>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Why would Jane find this humiliating to hear? </a:t>
            </a:r>
          </a:p>
        </p:txBody>
      </p:sp>
      <p:pic>
        <p:nvPicPr>
          <p:cNvPr id="10" name="Picture 9">
            <a:extLst>
              <a:ext uri="{FF2B5EF4-FFF2-40B4-BE49-F238E27FC236}">
                <a16:creationId xmlns:a16="http://schemas.microsoft.com/office/drawing/2014/main" id="{3977912C-C22A-4034-98B9-9D68DF3B4B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pic>
        <p:nvPicPr>
          <p:cNvPr id="11" name="Picture 10">
            <a:extLst>
              <a:ext uri="{FF2B5EF4-FFF2-40B4-BE49-F238E27FC236}">
                <a16:creationId xmlns:a16="http://schemas.microsoft.com/office/drawing/2014/main" id="{364356FB-E2D5-4ACD-96C4-D71AB34FAE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1727208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Liar</a:t>
            </a:r>
          </a:p>
        </p:txBody>
      </p:sp>
      <p:sp>
        <p:nvSpPr>
          <p:cNvPr id="8" name="Rectangle 7"/>
          <p:cNvSpPr/>
          <p:nvPr/>
        </p:nvSpPr>
        <p:spPr>
          <a:xfrm>
            <a:off x="784087" y="76562"/>
            <a:ext cx="8283713" cy="40934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3"/>
              <a:tabLst>
                <a:tab pos="441325" algn="l"/>
              </a:tabLst>
              <a:defRPr/>
            </a:pPr>
            <a:r>
              <a:rPr kumimoji="0" lang="en-GB" sz="2000" b="1" i="0" u="none" strike="noStrike" kern="1200" cap="none" spc="0" normalizeH="0" baseline="0" noProof="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Brocklehurst wants the other girls to shun and exclude Jane because he thinks that she will be a bad example to them. He also wants to further punish Jane by isolating her from her friends. He wants to humiliate Jane further.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3"/>
              <a:tabLst>
                <a:tab pos="441325" algn="l"/>
              </a:tabLst>
              <a:defRPr/>
            </a:pPr>
            <a:r>
              <a:rPr kumimoji="0" lang="en-GB" sz="2000" b="1" i="0" u="none" strike="noStrike" kern="1200" cap="none" spc="0" normalizeH="0" baseline="0" noProof="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Jane would find this a particularly terrible punishment for a number of reasons. She looked forward to starting afresh at Lowood School where she could prove how good she was. Now, she is unable to do that. Everyone will think she is a liar. Also, one of the worst parts of Jane’s life at Lowood was how Mrs Reed didn’t allow Jane to play with anyone. She was very lonely. Just as Jane had begun to start making friends at Lowood School, Jane fears that everyone will turn their back on her and stop being her friend.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942" y="4169990"/>
            <a:ext cx="3043145" cy="2688010"/>
          </a:xfrm>
          <a:prstGeom prst="rect">
            <a:avLst/>
          </a:prstGeom>
        </p:spPr>
      </p:pic>
      <p:pic>
        <p:nvPicPr>
          <p:cNvPr id="9" name="Picture 8"/>
          <p:cNvPicPr>
            <a:picLocks noChangeAspect="1"/>
          </p:cNvPicPr>
          <p:nvPr/>
        </p:nvPicPr>
        <p:blipFill>
          <a:blip r:embed="rId3"/>
          <a:stretch>
            <a:fillRect/>
          </a:stretch>
        </p:blipFill>
        <p:spPr>
          <a:xfrm>
            <a:off x="7020192" y="3861048"/>
            <a:ext cx="2047607" cy="2996952"/>
          </a:xfrm>
          <a:prstGeom prst="rect">
            <a:avLst/>
          </a:prstGeom>
        </p:spPr>
      </p:pic>
    </p:spTree>
    <p:extLst>
      <p:ext uri="{BB962C8B-B14F-4D97-AF65-F5344CB8AC3E}">
        <p14:creationId xmlns:p14="http://schemas.microsoft.com/office/powerpoint/2010/main" val="1692560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Liar</a:t>
            </a:r>
          </a:p>
        </p:txBody>
      </p:sp>
      <p:pic>
        <p:nvPicPr>
          <p:cNvPr id="3" name="Picture 2"/>
          <p:cNvPicPr>
            <a:picLocks noChangeAspect="1"/>
          </p:cNvPicPr>
          <p:nvPr/>
        </p:nvPicPr>
        <p:blipFill>
          <a:blip r:embed="rId3"/>
          <a:stretch>
            <a:fillRect/>
          </a:stretch>
        </p:blipFill>
        <p:spPr>
          <a:xfrm>
            <a:off x="784087" y="1378385"/>
            <a:ext cx="3716161" cy="5439109"/>
          </a:xfrm>
          <a:prstGeom prst="rect">
            <a:avLst/>
          </a:prstGeom>
        </p:spPr>
      </p:pic>
      <p:sp>
        <p:nvSpPr>
          <p:cNvPr id="4" name="Rounded Rectangular Callout 3"/>
          <p:cNvSpPr/>
          <p:nvPr/>
        </p:nvSpPr>
        <p:spPr>
          <a:xfrm>
            <a:off x="3773510" y="1081824"/>
            <a:ext cx="5228823" cy="1455313"/>
          </a:xfrm>
          <a:prstGeom prst="wedgeRoundRectCallout">
            <a:avLst>
              <a:gd name="adj1" fmla="val -94782"/>
              <a:gd name="adj2" fmla="val 122337"/>
              <a:gd name="adj3" fmla="val 16667"/>
            </a:avLst>
          </a:prstGeom>
        </p:spPr>
        <p:style>
          <a:lnRef idx="2">
            <a:schemeClr val="dk1"/>
          </a:lnRef>
          <a:fillRef idx="1">
            <a:schemeClr val="lt1"/>
          </a:fillRef>
          <a:effectRef idx="0">
            <a:schemeClr val="dk1"/>
          </a:effectRef>
          <a:fontRef idx="minor">
            <a:schemeClr val="dk1"/>
          </a:fontRef>
        </p:style>
        <p:txBody>
          <a:bodyPr wrap="square"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Brocklehurst said,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‘punish her body to save her soul.’</a:t>
            </a:r>
          </a:p>
        </p:txBody>
      </p:sp>
      <p:sp>
        <p:nvSpPr>
          <p:cNvPr id="6" name="Rectangle 5"/>
          <p:cNvSpPr/>
          <p:nvPr/>
        </p:nvSpPr>
        <p:spPr>
          <a:xfrm>
            <a:off x="4598424" y="3044629"/>
            <a:ext cx="4422008" cy="1015663"/>
          </a:xfrm>
          <a:prstGeom prst="rect">
            <a:avLst/>
          </a:prstGeom>
          <a:solidFill>
            <a:schemeClr val="tx1"/>
          </a:solid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marL="457200" marR="0" lvl="0" indent="-457200" algn="l" defTabSz="914400" rtl="0" eaLnBrk="1" fontAlgn="auto" latinLnBrk="0" hangingPunct="1">
              <a:lnSpc>
                <a:spcPct val="100000"/>
              </a:lnSpc>
              <a:spcBef>
                <a:spcPts val="0"/>
              </a:spcBef>
              <a:spcAft>
                <a:spcPts val="600"/>
              </a:spcAft>
              <a:buClrTx/>
              <a:buSzTx/>
              <a:buFont typeface="+mj-lt"/>
              <a:buAutoNum type="arabicPeriod" startAt="5"/>
              <a:tabLst>
                <a:tab pos="441325" algn="l"/>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How does this statement relate to Brocklehurst’s attitude to childhood?</a:t>
            </a:r>
          </a:p>
        </p:txBody>
      </p:sp>
      <p:pic>
        <p:nvPicPr>
          <p:cNvPr id="11" name="Picture 10">
            <a:extLst>
              <a:ext uri="{FF2B5EF4-FFF2-40B4-BE49-F238E27FC236}">
                <a16:creationId xmlns:a16="http://schemas.microsoft.com/office/drawing/2014/main" id="{D54BF390-B4D9-443D-8DD5-3B2FDF3221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42" y="867728"/>
            <a:ext cx="648000" cy="648000"/>
          </a:xfrm>
          <a:prstGeom prst="rect">
            <a:avLst/>
          </a:prstGeom>
        </p:spPr>
      </p:pic>
      <p:sp>
        <p:nvSpPr>
          <p:cNvPr id="9" name="Rectangle 8">
            <a:extLst>
              <a:ext uri="{FF2B5EF4-FFF2-40B4-BE49-F238E27FC236}">
                <a16:creationId xmlns:a16="http://schemas.microsoft.com/office/drawing/2014/main" id="{EF0BF8CE-9CC1-DE49-98EB-F624EDDFB985}"/>
              </a:ext>
            </a:extLst>
          </p:cNvPr>
          <p:cNvSpPr/>
          <p:nvPr/>
        </p:nvSpPr>
        <p:spPr>
          <a:xfrm>
            <a:off x="4519441" y="4309187"/>
            <a:ext cx="4460789" cy="230832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5"/>
              <a:tabLst>
                <a:tab pos="441325" algn="l"/>
              </a:tabLst>
              <a:defRPr/>
            </a:pPr>
            <a:r>
              <a:rPr kumimoji="0" lang="en-GB"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Brocklehurst believes that children are born evil, and they need to have the sin beaten out of them with strict discipline. He says that by punishing Jane in a severe way, he will make her good, and prevent her soul from going to hell. </a:t>
            </a:r>
          </a:p>
        </p:txBody>
      </p:sp>
      <p:pic>
        <p:nvPicPr>
          <p:cNvPr id="12" name="Picture 11">
            <a:extLst>
              <a:ext uri="{FF2B5EF4-FFF2-40B4-BE49-F238E27FC236}">
                <a16:creationId xmlns:a16="http://schemas.microsoft.com/office/drawing/2014/main" id="{0B3D4623-BE44-594A-B437-BBED3ACB11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sp>
        <p:nvSpPr>
          <p:cNvPr id="13" name="Rectangle 12">
            <a:extLst>
              <a:ext uri="{FF2B5EF4-FFF2-40B4-BE49-F238E27FC236}">
                <a16:creationId xmlns:a16="http://schemas.microsoft.com/office/drawing/2014/main" id="{102465C2-A6CC-1F49-AC52-832E95DFDBC0}"/>
              </a:ext>
            </a:extLst>
          </p:cNvPr>
          <p:cNvSpPr/>
          <p:nvPr/>
        </p:nvSpPr>
        <p:spPr>
          <a:xfrm>
            <a:off x="784088" y="76563"/>
            <a:ext cx="8192488" cy="830997"/>
          </a:xfrm>
          <a:prstGeom prst="rect">
            <a:avLst/>
          </a:prstGeom>
          <a:solidFill>
            <a:schemeClr val="tx1"/>
          </a:solidFill>
          <a:ln w="28575">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lang="en-GB" sz="24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You are now going to complete this question on your own. Write a paragraph answering this question.</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938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Mastery</a:t>
            </a:r>
          </a:p>
        </p:txBody>
      </p:sp>
      <p:sp>
        <p:nvSpPr>
          <p:cNvPr id="8" name="TextBox 7"/>
          <p:cNvSpPr txBox="1"/>
          <p:nvPr/>
        </p:nvSpPr>
        <p:spPr>
          <a:xfrm>
            <a:off x="827584" y="116632"/>
            <a:ext cx="820891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feelings has Jane experienced in the passage we have read?</a:t>
            </a:r>
          </a:p>
        </p:txBody>
      </p:sp>
      <p:sp>
        <p:nvSpPr>
          <p:cNvPr id="4" name="TextBox 3"/>
          <p:cNvSpPr txBox="1"/>
          <p:nvPr/>
        </p:nvSpPr>
        <p:spPr>
          <a:xfrm>
            <a:off x="827584" y="1268760"/>
            <a:ext cx="8208912" cy="4770537"/>
          </a:xfrm>
          <a:prstGeom prst="rect">
            <a:avLst/>
          </a:prstGeom>
          <a:noFill/>
        </p:spPr>
        <p:txBody>
          <a:bodyPr wrap="square" rtlCol="0">
            <a:spAutoFit/>
          </a:bodyPr>
          <a:lstStyle/>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Hope</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as Helen Burns gave her confidence to endure Mr Brocklehurst’s punishment. </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Humiliation</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as everyone at Lowood School thinks that she is a liar.</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Shame</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because she was embarrassed that everyone knows that she is a liar. </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Relief</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because Helen was also punished, which meant that everyone was looking at Helen for a while.</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Acceptance</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because she knows that she deserves to be punished for being a lying girl. </a:t>
            </a:r>
          </a:p>
        </p:txBody>
      </p:sp>
    </p:spTree>
    <p:extLst>
      <p:ext uri="{BB962C8B-B14F-4D97-AF65-F5344CB8AC3E}">
        <p14:creationId xmlns:p14="http://schemas.microsoft.com/office/powerpoint/2010/main" val="1305028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Lesson Guide</a:t>
            </a:r>
          </a:p>
        </p:txBody>
      </p:sp>
      <p:graphicFrame>
        <p:nvGraphicFramePr>
          <p:cNvPr id="4" name="Table 3"/>
          <p:cNvGraphicFramePr>
            <a:graphicFrameLocks noGrp="1"/>
          </p:cNvGraphicFramePr>
          <p:nvPr>
            <p:extLst>
              <p:ext uri="{D42A27DB-BD31-4B8C-83A1-F6EECF244321}">
                <p14:modId xmlns:p14="http://schemas.microsoft.com/office/powerpoint/2010/main" val="1962554539"/>
              </p:ext>
            </p:extLst>
          </p:nvPr>
        </p:nvGraphicFramePr>
        <p:xfrm>
          <a:off x="707887" y="0"/>
          <a:ext cx="8436113" cy="5852160"/>
        </p:xfrm>
        <a:graphic>
          <a:graphicData uri="http://schemas.openxmlformats.org/drawingml/2006/table">
            <a:tbl>
              <a:tblPr firstRow="1" bandRow="1">
                <a:tableStyleId>{69CF1AB2-1976-4502-BF36-3FF5EA218861}</a:tableStyleId>
              </a:tblPr>
              <a:tblGrid>
                <a:gridCol w="5160257">
                  <a:extLst>
                    <a:ext uri="{9D8B030D-6E8A-4147-A177-3AD203B41FA5}">
                      <a16:colId xmlns:a16="http://schemas.microsoft.com/office/drawing/2014/main" val="20000"/>
                    </a:ext>
                  </a:extLst>
                </a:gridCol>
                <a:gridCol w="3275856">
                  <a:extLst>
                    <a:ext uri="{9D8B030D-6E8A-4147-A177-3AD203B41FA5}">
                      <a16:colId xmlns:a16="http://schemas.microsoft.com/office/drawing/2014/main" val="20001"/>
                    </a:ext>
                  </a:extLst>
                </a:gridCol>
              </a:tblGrid>
              <a:tr h="446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Century Gothic" panose="020B0502020202020204" pitchFamily="34" charset="0"/>
                        </a:rPr>
                        <a:t>Do Now:</a:t>
                      </a:r>
                      <a:r>
                        <a:rPr lang="en-GB" sz="1200" b="1" baseline="0" dirty="0">
                          <a:solidFill>
                            <a:schemeClr val="bg1"/>
                          </a:solidFill>
                          <a:latin typeface="Century Gothic" panose="020B0502020202020204" pitchFamily="34" charset="0"/>
                        </a:rPr>
                        <a:t> </a:t>
                      </a:r>
                      <a:endParaRPr lang="en-GB" sz="1200" b="0" baseline="0" dirty="0">
                        <a:solidFill>
                          <a:schemeClr val="bg1"/>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does </a:t>
                      </a:r>
                      <a:r>
                        <a:rPr kumimoji="0" lang="en-U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Mrs</a:t>
                      </a: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Reed tell </a:t>
                      </a:r>
                      <a:r>
                        <a:rPr kumimoji="0" lang="en-US" sz="12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Mr</a:t>
                      </a: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Brocklehurst</a:t>
                      </a:r>
                      <a:r>
                        <a:rPr kumimoji="0" lang="en-US" sz="120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before Jane leaves Gateshead?</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solidFill>
                            <a:prstClr val="black"/>
                          </a:solidFill>
                          <a:latin typeface="Century Gothic" panose="020B0502020202020204" pitchFamily="34" charset="0"/>
                        </a:rPr>
                        <a:t>How were children meant to behave in the Victorian era?</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solidFill>
                            <a:prstClr val="black"/>
                          </a:solidFill>
                          <a:latin typeface="Century Gothic" panose="020B0502020202020204" pitchFamily="34" charset="0"/>
                        </a:rPr>
                        <a:t>Who has received a harsh punishment at Lowood?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solidFill>
                            <a:prstClr val="black"/>
                          </a:solidFill>
                          <a:latin typeface="Century Gothic" panose="020B0502020202020204" pitchFamily="34" charset="0"/>
                        </a:rPr>
                        <a:t>What were they punished for?</a:t>
                      </a:r>
                      <a:endParaRPr lang="en-GB" sz="1200" b="0" baseline="0" dirty="0">
                        <a:solidFill>
                          <a:schemeClr val="bg1"/>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Century Gothic" panose="020B0502020202020204" pitchFamily="34" charset="0"/>
                        </a:rPr>
                        <a:t>Extension:</a:t>
                      </a:r>
                      <a:r>
                        <a:rPr lang="en-GB" sz="1200" b="0" dirty="0">
                          <a:solidFill>
                            <a:schemeClr val="bg1"/>
                          </a:solidFill>
                          <a:latin typeface="Century Gothic" panose="020B0502020202020204" pitchFamily="34" charset="0"/>
                        </a:rPr>
                        <a:t> </a:t>
                      </a:r>
                      <a:r>
                        <a:rPr lang="en-US" sz="1200" b="0" noProof="0" dirty="0">
                          <a:solidFill>
                            <a:prstClr val="black"/>
                          </a:solidFill>
                          <a:latin typeface="Century Gothic" panose="020B0502020202020204" pitchFamily="34" charset="0"/>
                        </a:rPr>
                        <a:t>What makes </a:t>
                      </a:r>
                      <a:r>
                        <a:rPr lang="en-US" sz="1200" b="0" noProof="0" dirty="0" err="1">
                          <a:solidFill>
                            <a:prstClr val="black"/>
                          </a:solidFill>
                          <a:latin typeface="Century Gothic" panose="020B0502020202020204" pitchFamily="34" charset="0"/>
                        </a:rPr>
                        <a:t>Mr</a:t>
                      </a:r>
                      <a:r>
                        <a:rPr lang="en-US" sz="1200" b="0" noProof="0" dirty="0">
                          <a:solidFill>
                            <a:prstClr val="black"/>
                          </a:solidFill>
                          <a:latin typeface="Century Gothic" panose="020B0502020202020204" pitchFamily="34" charset="0"/>
                        </a:rPr>
                        <a:t> Brocklehurst and hypocrite?</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bg1"/>
                        </a:solidFill>
                        <a:latin typeface="Century Gothic" panose="020B0502020202020204" pitchFamily="34" charset="0"/>
                      </a:endParaRPr>
                    </a:p>
                  </a:txBody>
                  <a:tcPr marL="68400" marR="68400" marT="0" marB="0"/>
                </a:tc>
                <a:tc>
                  <a:txBody>
                    <a:bodyPr/>
                    <a:lstStyle/>
                    <a:p>
                      <a:pPr>
                        <a:lnSpc>
                          <a:spcPct val="100000"/>
                        </a:lnSpc>
                        <a:spcBef>
                          <a:spcPts val="0"/>
                        </a:spcBef>
                        <a:spcAft>
                          <a:spcPts val="0"/>
                        </a:spcAft>
                      </a:pPr>
                      <a:endParaRPr lang="en-GB" sz="12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0"/>
                  </a:ext>
                </a:extLst>
              </a:tr>
              <a:tr h="116632">
                <a:tc>
                  <a:txBody>
                    <a:bodyPr/>
                    <a:lstStyle/>
                    <a:p>
                      <a:pPr>
                        <a:lnSpc>
                          <a:spcPct val="100000"/>
                        </a:lnSpc>
                        <a:spcBef>
                          <a:spcPts val="0"/>
                        </a:spcBef>
                        <a:spcAft>
                          <a:spcPts val="0"/>
                        </a:spcAft>
                      </a:pPr>
                      <a:r>
                        <a:rPr lang="en-GB" sz="1200" b="1" baseline="0" dirty="0">
                          <a:solidFill>
                            <a:schemeClr val="bg1"/>
                          </a:solidFill>
                          <a:latin typeface="Century Gothic" panose="020B0502020202020204" pitchFamily="34" charset="0"/>
                        </a:rPr>
                        <a:t>Recap</a:t>
                      </a:r>
                    </a:p>
                    <a:p>
                      <a:pPr>
                        <a:lnSpc>
                          <a:spcPct val="100000"/>
                        </a:lnSpc>
                        <a:spcBef>
                          <a:spcPts val="0"/>
                        </a:spcBef>
                        <a:spcAft>
                          <a:spcPts val="0"/>
                        </a:spcAft>
                      </a:pPr>
                      <a:r>
                        <a:rPr lang="en-GB" sz="1200" baseline="0" dirty="0">
                          <a:solidFill>
                            <a:schemeClr val="bg1"/>
                          </a:solidFill>
                          <a:latin typeface="Century Gothic" panose="020B0502020202020204" pitchFamily="34" charset="0"/>
                        </a:rPr>
                        <a:t>Recap Mr Brocklehurst’s visit to the school. Jane is trying to avoid him. Her luck is about to run out!</a:t>
                      </a:r>
                    </a:p>
                  </a:txBody>
                  <a:tcPr marL="68400" marR="68400" marT="0" marB="0"/>
                </a:tc>
                <a:tc>
                  <a:txBody>
                    <a:bodyPr/>
                    <a:lstStyle/>
                    <a:p>
                      <a:pPr>
                        <a:lnSpc>
                          <a:spcPct val="100000"/>
                        </a:lnSpc>
                        <a:spcBef>
                          <a:spcPts val="0"/>
                        </a:spcBef>
                        <a:spcAft>
                          <a:spcPts val="0"/>
                        </a:spcAft>
                      </a:pPr>
                      <a:endParaRPr lang="en-GB" sz="1200" b="0" baseline="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1"/>
                  </a:ext>
                </a:extLst>
              </a:tr>
              <a:tr h="38904">
                <a:tc>
                  <a:txBody>
                    <a:bodyPr/>
                    <a:lstStyle/>
                    <a:p>
                      <a:pPr>
                        <a:lnSpc>
                          <a:spcPct val="100000"/>
                        </a:lnSpc>
                        <a:spcBef>
                          <a:spcPts val="0"/>
                        </a:spcBef>
                        <a:spcAft>
                          <a:spcPts val="0"/>
                        </a:spcAft>
                      </a:pPr>
                      <a:r>
                        <a:rPr lang="en-GB" sz="1200" b="1" baseline="0" dirty="0">
                          <a:solidFill>
                            <a:schemeClr val="bg1"/>
                          </a:solidFill>
                          <a:effectLst/>
                          <a:latin typeface="Century Gothic" panose="020B0502020202020204" pitchFamily="34" charset="0"/>
                          <a:ea typeface="Calibri"/>
                          <a:cs typeface="Times New Roman"/>
                        </a:rPr>
                        <a:t>Reading</a:t>
                      </a:r>
                    </a:p>
                    <a:p>
                      <a:pPr>
                        <a:lnSpc>
                          <a:spcPct val="100000"/>
                        </a:lnSpc>
                        <a:spcBef>
                          <a:spcPts val="0"/>
                        </a:spcBef>
                        <a:spcAft>
                          <a:spcPts val="0"/>
                        </a:spcAft>
                      </a:pPr>
                      <a:r>
                        <a:rPr lang="en-GB" sz="1200" b="0" baseline="0" dirty="0">
                          <a:solidFill>
                            <a:schemeClr val="bg1"/>
                          </a:solidFill>
                          <a:effectLst/>
                          <a:latin typeface="Century Gothic" panose="020B0502020202020204" pitchFamily="34" charset="0"/>
                          <a:ea typeface="Calibri"/>
                          <a:cs typeface="Times New Roman"/>
                        </a:rPr>
                        <a:t>Read from, ‘Hitherto, …’ (page 77)</a:t>
                      </a:r>
                    </a:p>
                    <a:p>
                      <a:pPr>
                        <a:lnSpc>
                          <a:spcPct val="100000"/>
                        </a:lnSpc>
                        <a:spcBef>
                          <a:spcPts val="0"/>
                        </a:spcBef>
                        <a:spcAft>
                          <a:spcPts val="0"/>
                        </a:spcAft>
                      </a:pPr>
                      <a:r>
                        <a:rPr lang="en-GB" sz="1200" b="0" baseline="0" dirty="0">
                          <a:solidFill>
                            <a:schemeClr val="bg1"/>
                          </a:solidFill>
                          <a:effectLst/>
                          <a:latin typeface="Century Gothic" panose="020B0502020202020204" pitchFamily="34" charset="0"/>
                          <a:ea typeface="Calibri"/>
                          <a:cs typeface="Times New Roman"/>
                        </a:rPr>
                        <a:t>Read to, ‘“…the remainder of the day.”’ (page 79) </a:t>
                      </a:r>
                    </a:p>
                    <a:p>
                      <a:pPr>
                        <a:lnSpc>
                          <a:spcPct val="100000"/>
                        </a:lnSpc>
                        <a:spcBef>
                          <a:spcPts val="0"/>
                        </a:spcBef>
                        <a:spcAft>
                          <a:spcPts val="0"/>
                        </a:spcAft>
                      </a:pPr>
                      <a:r>
                        <a:rPr lang="en-GB" sz="1200" b="0" baseline="0" dirty="0">
                          <a:solidFill>
                            <a:schemeClr val="bg1"/>
                          </a:solidFill>
                          <a:effectLst/>
                          <a:latin typeface="Century Gothic" panose="020B0502020202020204" pitchFamily="34" charset="0"/>
                          <a:ea typeface="Calibri"/>
                          <a:cs typeface="Times New Roman"/>
                        </a:rPr>
                        <a:t>Students use the image to describe what has happened in the passage they have just read. </a:t>
                      </a:r>
                    </a:p>
                  </a:txBody>
                  <a:tcPr marL="68400" marR="68400" marT="0" marB="0"/>
                </a:tc>
                <a:tc>
                  <a:txBody>
                    <a:bodyPr/>
                    <a:lstStyle/>
                    <a:p>
                      <a:pPr>
                        <a:lnSpc>
                          <a:spcPct val="100000"/>
                        </a:lnSpc>
                        <a:spcBef>
                          <a:spcPts val="0"/>
                        </a:spcBef>
                        <a:spcAft>
                          <a:spcPts val="0"/>
                        </a:spcAft>
                      </a:pPr>
                      <a:endParaRPr lang="en-GB" sz="12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2"/>
                  </a:ext>
                </a:extLst>
              </a:tr>
              <a:tr h="0">
                <a:tc>
                  <a:txBody>
                    <a:bodyPr/>
                    <a:lstStyle/>
                    <a:p>
                      <a:pPr>
                        <a:lnSpc>
                          <a:spcPct val="100000"/>
                        </a:lnSpc>
                        <a:spcBef>
                          <a:spcPts val="0"/>
                        </a:spcBef>
                        <a:spcAft>
                          <a:spcPts val="0"/>
                        </a:spcAft>
                      </a:pPr>
                      <a:r>
                        <a:rPr lang="en-GB" sz="1200" b="1" baseline="0">
                          <a:solidFill>
                            <a:schemeClr val="bg1"/>
                          </a:solidFill>
                          <a:effectLst/>
                          <a:latin typeface="Century Gothic" panose="020B0502020202020204" pitchFamily="34" charset="0"/>
                          <a:ea typeface="Calibri"/>
                          <a:cs typeface="Times New Roman"/>
                        </a:rPr>
                        <a:t>Jane’s humiliation</a:t>
                      </a:r>
                    </a:p>
                    <a:p>
                      <a:pPr>
                        <a:lnSpc>
                          <a:spcPct val="100000"/>
                        </a:lnSpc>
                        <a:spcBef>
                          <a:spcPts val="0"/>
                        </a:spcBef>
                        <a:spcAft>
                          <a:spcPts val="0"/>
                        </a:spcAft>
                      </a:pPr>
                      <a:r>
                        <a:rPr lang="en-GB" sz="1200" b="0" baseline="0">
                          <a:solidFill>
                            <a:schemeClr val="bg1"/>
                          </a:solidFill>
                          <a:effectLst/>
                          <a:latin typeface="Century Gothic" panose="020B0502020202020204" pitchFamily="34" charset="0"/>
                          <a:ea typeface="Calibri"/>
                          <a:cs typeface="Times New Roman"/>
                        </a:rPr>
                        <a:t>There are three key quotations here that relate to important information from previous chapters. </a:t>
                      </a:r>
                    </a:p>
                    <a:p>
                      <a:pPr>
                        <a:lnSpc>
                          <a:spcPct val="100000"/>
                        </a:lnSpc>
                        <a:spcBef>
                          <a:spcPts val="0"/>
                        </a:spcBef>
                        <a:spcAft>
                          <a:spcPts val="0"/>
                        </a:spcAft>
                      </a:pPr>
                      <a:r>
                        <a:rPr lang="en-GB" sz="1200" b="0" baseline="0">
                          <a:solidFill>
                            <a:schemeClr val="bg1"/>
                          </a:solidFill>
                          <a:effectLst/>
                          <a:latin typeface="Century Gothic" panose="020B0502020202020204" pitchFamily="34" charset="0"/>
                          <a:ea typeface="Calibri"/>
                          <a:cs typeface="Times New Roman"/>
                        </a:rPr>
                        <a:t>Students can discuss and answer the questions on these quotations. They can also elicit Jane’s humiliation and Brocklehurst’s terrifying sentence on Jane.</a:t>
                      </a: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1"/>
                          </a:solidFill>
                          <a:effectLst/>
                          <a:latin typeface="Century Gothic" panose="020B0502020202020204" pitchFamily="34" charset="0"/>
                          <a:ea typeface="Calibri"/>
                          <a:cs typeface="Times New Roman"/>
                        </a:rPr>
                        <a:t>There is a separate </a:t>
                      </a:r>
                      <a:r>
                        <a:rPr lang="en-GB" sz="1200" b="1">
                          <a:solidFill>
                            <a:schemeClr val="bg1"/>
                          </a:solidFill>
                          <a:effectLst/>
                          <a:latin typeface="Century Gothic" panose="020B0502020202020204" pitchFamily="34" charset="0"/>
                          <a:ea typeface="Calibri"/>
                          <a:cs typeface="Times New Roman"/>
                        </a:rPr>
                        <a:t>optional</a:t>
                      </a:r>
                      <a:r>
                        <a:rPr lang="en-GB" sz="1200" b="1" baseline="0">
                          <a:solidFill>
                            <a:schemeClr val="bg1"/>
                          </a:solidFill>
                          <a:effectLst/>
                          <a:latin typeface="Century Gothic" panose="020B0502020202020204" pitchFamily="34" charset="0"/>
                          <a:ea typeface="Calibri"/>
                          <a:cs typeface="Times New Roman"/>
                        </a:rPr>
                        <a:t> </a:t>
                      </a:r>
                      <a:r>
                        <a:rPr lang="en-GB" sz="1200" b="1">
                          <a:solidFill>
                            <a:schemeClr val="bg1"/>
                          </a:solidFill>
                          <a:effectLst/>
                          <a:latin typeface="Century Gothic" panose="020B0502020202020204" pitchFamily="34" charset="0"/>
                          <a:ea typeface="Calibri"/>
                          <a:cs typeface="Times New Roman"/>
                        </a:rPr>
                        <a:t>resource </a:t>
                      </a:r>
                      <a:r>
                        <a:rPr lang="en-GB" sz="1200" b="0">
                          <a:solidFill>
                            <a:schemeClr val="bg1"/>
                          </a:solidFill>
                          <a:effectLst/>
                          <a:latin typeface="Century Gothic" panose="020B0502020202020204" pitchFamily="34" charset="0"/>
                          <a:ea typeface="Calibri"/>
                          <a:cs typeface="Times New Roman"/>
                        </a:rPr>
                        <a:t>for this, if required.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bg1"/>
                          </a:solidFill>
                          <a:effectLst/>
                          <a:latin typeface="Century Gothic" panose="020B0502020202020204" pitchFamily="34" charset="0"/>
                          <a:ea typeface="Calibri"/>
                          <a:cs typeface="Times New Roman"/>
                        </a:rPr>
                        <a:t>There are</a:t>
                      </a:r>
                      <a:r>
                        <a:rPr lang="en-GB" sz="1200" b="0" baseline="0">
                          <a:solidFill>
                            <a:schemeClr val="bg1"/>
                          </a:solidFill>
                          <a:effectLst/>
                          <a:latin typeface="Century Gothic" panose="020B0502020202020204" pitchFamily="34" charset="0"/>
                          <a:ea typeface="Calibri"/>
                          <a:cs typeface="Times New Roman"/>
                        </a:rPr>
                        <a:t> model answers too, but consider how you wish to use these. You may want to model the first answer together as a class before asking students to complete the remainder of the questions independently. If you do want students to refer back to previous chapters, consider providing them with relevant page numbers to speed up the time spent looking for information. </a:t>
                      </a:r>
                      <a:endParaRPr lang="en-GB" sz="12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3"/>
                  </a:ext>
                </a:extLst>
              </a:tr>
              <a:tr h="33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solidFill>
                            <a:schemeClr val="bg1"/>
                          </a:solidFill>
                          <a:latin typeface="Century Gothic" panose="020B0502020202020204" pitchFamily="34" charset="0"/>
                        </a:rPr>
                        <a:t>Jane’s humiliation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a:solidFill>
                            <a:schemeClr val="bg1"/>
                          </a:solidFill>
                          <a:latin typeface="Century Gothic" panose="020B0502020202020204" pitchFamily="34" charset="0"/>
                        </a:rPr>
                        <a:t>Students write a paragraph on their own answering question 5</a:t>
                      </a: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4"/>
                  </a:ext>
                </a:extLst>
              </a:tr>
              <a:tr h="0">
                <a:tc>
                  <a:txBody>
                    <a:bodyPr/>
                    <a:lstStyle/>
                    <a:p>
                      <a:pPr algn="l">
                        <a:lnSpc>
                          <a:spcPct val="100000"/>
                        </a:lnSpc>
                        <a:spcBef>
                          <a:spcPts val="0"/>
                        </a:spcBef>
                        <a:spcAft>
                          <a:spcPts val="0"/>
                        </a:spcAft>
                      </a:pPr>
                      <a:r>
                        <a:rPr lang="en-GB" sz="1200" b="1" dirty="0">
                          <a:effectLst/>
                          <a:latin typeface="Century Gothic" panose="020B0502020202020204" pitchFamily="34" charset="0"/>
                          <a:ea typeface="Calibri"/>
                          <a:cs typeface="Times New Roman"/>
                        </a:rPr>
                        <a:t>Mastery assessment plenary</a:t>
                      </a:r>
                      <a:endParaRPr lang="en-GB" sz="1200" dirty="0">
                        <a:effectLst/>
                        <a:latin typeface="Century Gothic" panose="020B0502020202020204" pitchFamily="34" charset="0"/>
                        <a:ea typeface="Calibri"/>
                        <a:cs typeface="Times New Roman"/>
                      </a:endParaRPr>
                    </a:p>
                    <a:p>
                      <a:pPr algn="l">
                        <a:lnSpc>
                          <a:spcPct val="100000"/>
                        </a:lnSpc>
                        <a:spcBef>
                          <a:spcPts val="0"/>
                        </a:spcBef>
                        <a:spcAft>
                          <a:spcPts val="0"/>
                        </a:spcAft>
                      </a:pPr>
                      <a:r>
                        <a:rPr lang="en-GB" sz="1200" dirty="0">
                          <a:effectLst/>
                          <a:latin typeface="Century Gothic" panose="020B0502020202020204" pitchFamily="34" charset="0"/>
                          <a:ea typeface="Calibri"/>
                          <a:cs typeface="Times New Roman"/>
                        </a:rPr>
                        <a:t>Students complete quiz.</a:t>
                      </a:r>
                    </a:p>
                  </a:txBody>
                  <a:tcPr marL="68400" marR="68400" marT="0" marB="0"/>
                </a:tc>
                <a:tc>
                  <a:txBody>
                    <a:bodyPr/>
                    <a:lstStyle/>
                    <a:p>
                      <a:pPr>
                        <a:lnSpc>
                          <a:spcPct val="100000"/>
                        </a:lnSpc>
                        <a:spcBef>
                          <a:spcPts val="0"/>
                        </a:spcBef>
                        <a:spcAft>
                          <a:spcPts val="0"/>
                        </a:spcAft>
                      </a:pPr>
                      <a:endParaRPr lang="en-GB" sz="12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210819673"/>
                  </a:ext>
                </a:extLst>
              </a:tr>
            </a:tbl>
          </a:graphicData>
        </a:graphic>
      </p:graphicFrame>
    </p:spTree>
    <p:extLst>
      <p:ext uri="{BB962C8B-B14F-4D97-AF65-F5344CB8AC3E}">
        <p14:creationId xmlns:p14="http://schemas.microsoft.com/office/powerpoint/2010/main" val="4267983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Review</a:t>
            </a:r>
          </a:p>
        </p:txBody>
      </p:sp>
      <p:sp>
        <p:nvSpPr>
          <p:cNvPr id="8" name="TextBox 7"/>
          <p:cNvSpPr txBox="1"/>
          <p:nvPr/>
        </p:nvSpPr>
        <p:spPr>
          <a:xfrm>
            <a:off x="827584" y="116632"/>
            <a:ext cx="820891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feelings has Jane experienced in the passage we have read?</a:t>
            </a:r>
          </a:p>
        </p:txBody>
      </p:sp>
      <p:sp>
        <p:nvSpPr>
          <p:cNvPr id="4" name="TextBox 3"/>
          <p:cNvSpPr txBox="1"/>
          <p:nvPr/>
        </p:nvSpPr>
        <p:spPr>
          <a:xfrm>
            <a:off x="827584" y="1268760"/>
            <a:ext cx="8208912" cy="4770537"/>
          </a:xfrm>
          <a:prstGeom prst="rect">
            <a:avLst/>
          </a:prstGeom>
          <a:noFill/>
        </p:spPr>
        <p:txBody>
          <a:bodyPr wrap="square" rtlCol="0">
            <a:spAutoFit/>
          </a:bodyPr>
          <a:lstStyle/>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Hope, as Helen Burns gave her confidence to endure Mr Brocklehurst’s punishment. </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Humiliation, as everyone at Lowood School thinks that she is a liar.</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Shame</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because she was embarrassed that everyone knows that she is a liar. </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Relief</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because Helen was also punished, which meant that everyone was looking at Helen for a while.</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Acceptance</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because she knows that she deserves to be punished for being a lying girl. </a:t>
            </a:r>
          </a:p>
        </p:txBody>
      </p:sp>
    </p:spTree>
    <p:extLst>
      <p:ext uri="{BB962C8B-B14F-4D97-AF65-F5344CB8AC3E}">
        <p14:creationId xmlns:p14="http://schemas.microsoft.com/office/powerpoint/2010/main" val="4040555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3075058" y="3075056"/>
            <a:ext cx="6858002" cy="707886"/>
          </a:xfrm>
          <a:prstGeom prst="rect">
            <a:avLst/>
          </a:prstGeom>
          <a:noFill/>
        </p:spPr>
        <p:txBody>
          <a:bodyPr wrap="square" rtlCol="0">
            <a:spAutoFit/>
          </a:bodyPr>
          <a:lstStyle/>
          <a:p>
            <a:pPr algn="ctr"/>
            <a:r>
              <a:rPr lang="en-GB" sz="4000" b="1" dirty="0">
                <a:latin typeface="Century Gothic" panose="020B0502020202020204" pitchFamily="34" charset="0"/>
              </a:rPr>
              <a:t>Feedback</a:t>
            </a:r>
          </a:p>
        </p:txBody>
      </p:sp>
      <p:sp>
        <p:nvSpPr>
          <p:cNvPr id="7" name="TextBox 6"/>
          <p:cNvSpPr txBox="1"/>
          <p:nvPr/>
        </p:nvSpPr>
        <p:spPr>
          <a:xfrm>
            <a:off x="818638" y="188346"/>
            <a:ext cx="8208912" cy="1877437"/>
          </a:xfrm>
          <a:prstGeom prst="rect">
            <a:avLst/>
          </a:prstGeom>
          <a:noFill/>
        </p:spPr>
        <p:txBody>
          <a:bodyPr wrap="square" rtlCol="0">
            <a:spAutoFit/>
          </a:bodyPr>
          <a:lstStyle/>
          <a:p>
            <a:pPr algn="ctr">
              <a:spcBef>
                <a:spcPts val="600"/>
              </a:spcBef>
              <a:spcAft>
                <a:spcPts val="600"/>
              </a:spcAft>
            </a:pPr>
            <a:r>
              <a:rPr lang="en-GB" sz="3200" dirty="0">
                <a:solidFill>
                  <a:schemeClr val="bg1"/>
                </a:solidFill>
                <a:latin typeface="Century Gothic" panose="020B0502020202020204" pitchFamily="34" charset="0"/>
              </a:rPr>
              <a:t>Love this lesson?</a:t>
            </a:r>
          </a:p>
          <a:p>
            <a:pPr algn="ctr">
              <a:spcBef>
                <a:spcPts val="600"/>
              </a:spcBef>
              <a:spcAft>
                <a:spcPts val="600"/>
              </a:spcAft>
            </a:pPr>
            <a:r>
              <a:rPr lang="en-GB" sz="3200" dirty="0">
                <a:solidFill>
                  <a:schemeClr val="bg1"/>
                </a:solidFill>
                <a:latin typeface="Century Gothic" panose="020B0502020202020204" pitchFamily="34" charset="0"/>
              </a:rPr>
              <a:t>Have suggestions for improvements?</a:t>
            </a:r>
          </a:p>
          <a:p>
            <a:pPr algn="ctr">
              <a:spcBef>
                <a:spcPts val="600"/>
              </a:spcBef>
              <a:spcAft>
                <a:spcPts val="600"/>
              </a:spcAft>
            </a:pPr>
            <a:r>
              <a:rPr lang="en-GB" sz="3200" dirty="0">
                <a:solidFill>
                  <a:schemeClr val="bg1"/>
                </a:solidFill>
                <a:latin typeface="Century Gothic" panose="020B0502020202020204" pitchFamily="34" charset="0"/>
              </a:rPr>
              <a:t>Does something need fixing?</a:t>
            </a:r>
          </a:p>
        </p:txBody>
      </p:sp>
      <p:sp>
        <p:nvSpPr>
          <p:cNvPr id="8" name="TextBox 7"/>
          <p:cNvSpPr txBox="1"/>
          <p:nvPr/>
        </p:nvSpPr>
        <p:spPr>
          <a:xfrm>
            <a:off x="1322694" y="4365104"/>
            <a:ext cx="7200800" cy="2215991"/>
          </a:xfrm>
          <a:prstGeom prst="rect">
            <a:avLst/>
          </a:prstGeom>
          <a:noFill/>
        </p:spPr>
        <p:txBody>
          <a:bodyPr wrap="square" rtlCol="0" anchor="t">
            <a:spAutoFit/>
          </a:bodyPr>
          <a:lstStyle/>
          <a:p>
            <a:pPr algn="ctr">
              <a:spcAft>
                <a:spcPts val="600"/>
              </a:spcAft>
            </a:pPr>
            <a:r>
              <a:rPr lang="en-GB" sz="3200" b="1" dirty="0">
                <a:solidFill>
                  <a:schemeClr val="bg1"/>
                </a:solidFill>
                <a:latin typeface="Century Gothic" panose="020B0502020202020204" pitchFamily="34" charset="0"/>
              </a:rPr>
              <a:t>Please let us know! </a:t>
            </a:r>
          </a:p>
          <a:p>
            <a:pPr>
              <a:spcAft>
                <a:spcPts val="600"/>
              </a:spcAft>
            </a:pPr>
            <a:endParaRPr lang="en-GB" sz="3200" dirty="0">
              <a:solidFill>
                <a:schemeClr val="bg1"/>
              </a:solidFill>
              <a:latin typeface="Century Gothic" panose="020B0502020202020204" pitchFamily="34" charset="0"/>
            </a:endParaRPr>
          </a:p>
          <a:p>
            <a:pPr>
              <a:spcAft>
                <a:spcPts val="600"/>
              </a:spcAft>
            </a:pPr>
            <a:r>
              <a:rPr lang="en-GB" sz="3200" dirty="0">
                <a:solidFill>
                  <a:schemeClr val="bg1"/>
                </a:solidFill>
                <a:latin typeface="Century Gothic" panose="020B0502020202020204" pitchFamily="34" charset="0"/>
              </a:rPr>
              <a:t>Fill in </a:t>
            </a:r>
            <a:r>
              <a:rPr lang="en-GB" sz="3200" dirty="0">
                <a:solidFill>
                  <a:schemeClr val="bg1"/>
                </a:solidFill>
                <a:latin typeface="Century Gothic" panose="020B0502020202020204" pitchFamily="34" charset="0"/>
                <a:hlinkClick r:id="rId3"/>
              </a:rPr>
              <a:t>this feedback form</a:t>
            </a:r>
            <a:r>
              <a:rPr lang="en-GB" sz="3200" dirty="0">
                <a:solidFill>
                  <a:schemeClr val="bg1"/>
                </a:solidFill>
                <a:latin typeface="Century Gothic" panose="020B0502020202020204" pitchFamily="34" charset="0"/>
              </a:rPr>
              <a:t> so that we can keep improving. </a:t>
            </a:r>
          </a:p>
        </p:txBody>
      </p:sp>
      <p:pic>
        <p:nvPicPr>
          <p:cNvPr id="6" name="Picture 5" descr="A picture containing text, sign&#10;&#10;Description automatically generated">
            <a:hlinkClick r:id="rId3"/>
            <a:extLst>
              <a:ext uri="{FF2B5EF4-FFF2-40B4-BE49-F238E27FC236}">
                <a16:creationId xmlns:a16="http://schemas.microsoft.com/office/drawing/2014/main" id="{DAFE7A88-C863-6B52-C942-C458EB714E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6994" y="2389300"/>
            <a:ext cx="6372200" cy="1568955"/>
          </a:xfrm>
          <a:prstGeom prst="rect">
            <a:avLst/>
          </a:prstGeom>
        </p:spPr>
      </p:pic>
    </p:spTree>
    <p:extLst>
      <p:ext uri="{BB962C8B-B14F-4D97-AF65-F5344CB8AC3E}">
        <p14:creationId xmlns:p14="http://schemas.microsoft.com/office/powerpoint/2010/main" val="4248340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24D5A65-123B-B64F-969F-8518939AFB22}"/>
              </a:ext>
            </a:extLst>
          </p:cNvPr>
          <p:cNvSpPr txBox="1"/>
          <p:nvPr/>
        </p:nvSpPr>
        <p:spPr>
          <a:xfrm>
            <a:off x="972801" y="4879879"/>
            <a:ext cx="7710614" cy="1569660"/>
          </a:xfrm>
          <a:prstGeom prst="rect">
            <a:avLst/>
          </a:prstGeom>
          <a:solidFill>
            <a:schemeClr val="tx1"/>
          </a:solidFill>
          <a:ln w="25400">
            <a:solidFill>
              <a:schemeClr val="dk1"/>
            </a:solidFill>
          </a:ln>
        </p:spPr>
        <p:txBody>
          <a:bodyPr wrap="square" rtlCol="0" anchor="t">
            <a:noAutofit/>
          </a:bodyPr>
          <a:lstStyle/>
          <a:p>
            <a:pPr lvl="0" defTabSz="914400">
              <a:spcAft>
                <a:spcPts val="300"/>
              </a:spcAf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 </a:t>
            </a: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rPr>
              <a:t>Mr Brocklehurst is a hypocrite because</a:t>
            </a:r>
            <a:r>
              <a:rPr kumimoji="0" lang="en-GB" sz="2000" b="1" i="0" u="none" strike="noStrike" kern="1200" cap="none" spc="0" normalizeH="0" noProof="0" dirty="0">
                <a:ln>
                  <a:noFill/>
                </a:ln>
                <a:solidFill>
                  <a:srgbClr val="00B050"/>
                </a:solidFill>
                <a:effectLst/>
                <a:uLnTx/>
                <a:uFillTx/>
                <a:latin typeface="Century Gothic" panose="020B0502020202020204" pitchFamily="34" charset="0"/>
              </a:rPr>
              <a:t> </a:t>
            </a:r>
            <a:r>
              <a:rPr lang="en-US" sz="2000" b="1" noProof="0" dirty="0">
                <a:solidFill>
                  <a:srgbClr val="00B050"/>
                </a:solidFill>
                <a:latin typeface="Century Gothic" panose="020B0502020202020204" pitchFamily="34" charset="0"/>
              </a:rPr>
              <a:t>h</a:t>
            </a:r>
            <a:r>
              <a:rPr lang="en-US" sz="2000" b="1" dirty="0">
                <a:solidFill>
                  <a:srgbClr val="00B050"/>
                </a:solidFill>
                <a:latin typeface="Century Gothic" panose="020B0502020202020204" pitchFamily="34" charset="0"/>
              </a:rPr>
              <a:t>e tells Mrs Reed that pride is a sin, but he thinks that his daughters are much better than the girls at Lowood School.</a:t>
            </a:r>
            <a:endParaRPr lang="en-US" sz="2800" b="1" dirty="0">
              <a:solidFill>
                <a:srgbClr val="00B050"/>
              </a:solidFill>
              <a:latin typeface="Century Gothic" panose="020B0502020202020204" pitchFamily="34" charset="0"/>
            </a:endParaRPr>
          </a:p>
          <a:p>
            <a:pPr lvl="0" defTabSz="914400">
              <a:spcAft>
                <a:spcPts val="300"/>
              </a:spcAft>
              <a:defRPr/>
            </a:pPr>
            <a:endParaRPr lang="en-US" sz="2800" dirty="0">
              <a:solidFill>
                <a:prstClr val="black"/>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 name="Rectangle 8">
            <a:extLst>
              <a:ext uri="{FF2B5EF4-FFF2-40B4-BE49-F238E27FC236}">
                <a16:creationId xmlns:a16="http://schemas.microsoft.com/office/drawing/2014/main" id="{B24E468A-54FB-BC4A-93D8-61B9AB9AA5A4}"/>
              </a:ext>
            </a:extLst>
          </p:cNvPr>
          <p:cNvSpPr/>
          <p:nvPr/>
        </p:nvSpPr>
        <p:spPr>
          <a:xfrm>
            <a:off x="927156" y="876412"/>
            <a:ext cx="7753033" cy="3813311"/>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 Now:</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600" b="1" i="0" u="none" strike="noStrike" kern="1200" cap="none" spc="0" normalizeH="0" baseline="0" noProof="0" dirty="0">
                <a:ln>
                  <a:noFill/>
                </a:ln>
                <a:solidFill>
                  <a:srgbClr val="00B050"/>
                </a:solidFill>
                <a:effectLst/>
                <a:uLnTx/>
                <a:uFillTx/>
                <a:latin typeface="Century Gothic" panose="020B0502020202020204" pitchFamily="34" charset="0"/>
              </a:rPr>
              <a:t>Mrs Reed tell Mr Brocklehurst</a:t>
            </a:r>
            <a:r>
              <a:rPr kumimoji="0" lang="en-US" sz="2600" b="1" i="0" u="none" strike="noStrike" kern="1200" cap="none" spc="0" normalizeH="0" noProof="0" dirty="0">
                <a:ln>
                  <a:noFill/>
                </a:ln>
                <a:solidFill>
                  <a:srgbClr val="00B050"/>
                </a:solidFill>
                <a:effectLst/>
                <a:uLnTx/>
                <a:uFillTx/>
                <a:latin typeface="Century Gothic" panose="020B0502020202020204" pitchFamily="34" charset="0"/>
              </a:rPr>
              <a:t> that Jane is a liar.</a:t>
            </a:r>
            <a:endParaRPr kumimoji="0" lang="en-US" sz="2600" b="1" i="0" u="none" strike="noStrike" kern="1200" cap="none" spc="0" normalizeH="0" baseline="0" noProof="0" dirty="0">
              <a:ln>
                <a:noFill/>
              </a:ln>
              <a:solidFill>
                <a:srgbClr val="00B050"/>
              </a:solidFill>
              <a:effectLst/>
              <a:uLnTx/>
              <a:uFillTx/>
              <a:latin typeface="Century Gothic" panose="020B0502020202020204" pitchFamily="34" charset="0"/>
            </a:endParaRPr>
          </a:p>
          <a:p>
            <a:pPr marL="457200" lvl="0" indent="-457200" defTabSz="914400">
              <a:buFont typeface="+mj-lt"/>
              <a:buAutoNum type="arabicPeriod"/>
              <a:defRPr/>
            </a:pPr>
            <a:r>
              <a:rPr lang="en-US" sz="2600" b="1" dirty="0">
                <a:solidFill>
                  <a:srgbClr val="00B050"/>
                </a:solidFill>
                <a:latin typeface="Century Gothic" panose="020B0502020202020204" pitchFamily="34" charset="0"/>
              </a:rPr>
              <a:t>Mr Brocklehurst expects the girls to be meek, quiet and obedient.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600" b="1" dirty="0">
                <a:solidFill>
                  <a:srgbClr val="00B050"/>
                </a:solidFill>
                <a:latin typeface="Century Gothic" panose="020B0502020202020204" pitchFamily="34" charset="0"/>
              </a:rPr>
              <a:t>Helen Burns has received a harsh punishment at Lowood.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600" b="1" dirty="0">
                <a:solidFill>
                  <a:srgbClr val="00B050"/>
                </a:solidFill>
                <a:latin typeface="Century Gothic" panose="020B0502020202020204" pitchFamily="34" charset="0"/>
              </a:rPr>
              <a:t>Helen was punished for having dirty hands.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EA2ABA98-78E5-2B40-B28B-52D499B591A0}"/>
              </a:ext>
            </a:extLst>
          </p:cNvPr>
          <p:cNvSpPr txBox="1"/>
          <p:nvPr/>
        </p:nvSpPr>
        <p:spPr>
          <a:xfrm>
            <a:off x="972801" y="4879879"/>
            <a:ext cx="7710614" cy="1569660"/>
          </a:xfrm>
          <a:prstGeom prst="rect">
            <a:avLst/>
          </a:prstGeom>
          <a:solidFill>
            <a:schemeClr val="tx1"/>
          </a:solidFill>
          <a:ln w="25400">
            <a:solidFill>
              <a:schemeClr val="dk1"/>
            </a:solidFill>
          </a:ln>
        </p:spPr>
        <p:txBody>
          <a:bodyPr wrap="square" rtlCol="0" anchor="t">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 </a:t>
            </a:r>
            <a:r>
              <a:rPr lang="en-US" sz="2800" noProof="0" dirty="0">
                <a:solidFill>
                  <a:prstClr val="black"/>
                </a:solidFill>
                <a:latin typeface="Century Gothic" panose="020B0502020202020204" pitchFamily="34" charset="0"/>
              </a:rPr>
              <a:t>What makes Mr Brocklehurst a hypocrite?</a:t>
            </a: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Rectangle 3"/>
          <p:cNvSpPr/>
          <p:nvPr/>
        </p:nvSpPr>
        <p:spPr>
          <a:xfrm>
            <a:off x="927155" y="876412"/>
            <a:ext cx="7753033" cy="3813311"/>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 Now:</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does Mrs Reed tell Mr Brocklehurst</a:t>
            </a:r>
            <a:r>
              <a:rPr kumimoji="0" lang="en-US" sz="2600" b="0" i="0" u="none" strike="noStrike" kern="1200" cap="none" spc="0" normalizeH="0" noProof="0" dirty="0">
                <a:ln>
                  <a:noFill/>
                </a:ln>
                <a:solidFill>
                  <a:prstClr val="black"/>
                </a:solidFill>
                <a:effectLst/>
                <a:uLnTx/>
                <a:uFillTx/>
                <a:latin typeface="Century Gothic" panose="020B0502020202020204" pitchFamily="34" charset="0"/>
                <a:ea typeface="+mn-ea"/>
                <a:cs typeface="+mn-cs"/>
              </a:rPr>
              <a:t> before Jane leaves Gateshead?</a:t>
            </a:r>
            <a:endParaRPr kumimoji="0" lang="en-US" sz="2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600" dirty="0">
                <a:solidFill>
                  <a:prstClr val="black"/>
                </a:solidFill>
                <a:latin typeface="Century Gothic" panose="020B0502020202020204" pitchFamily="34" charset="0"/>
              </a:rPr>
              <a:t>How does Mr Brocklehurst expect the girls to behave at Lowood school?</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600" dirty="0">
                <a:solidFill>
                  <a:prstClr val="black"/>
                </a:solidFill>
                <a:latin typeface="Century Gothic" panose="020B0502020202020204" pitchFamily="34" charset="0"/>
              </a:rPr>
              <a:t>Who has received a harsh punishment at Lowood?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600" dirty="0">
                <a:solidFill>
                  <a:prstClr val="black"/>
                </a:solidFill>
                <a:latin typeface="Century Gothic" panose="020B0502020202020204" pitchFamily="34" charset="0"/>
              </a:rPr>
              <a:t>What were they punished for?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Do Now</a:t>
            </a:r>
          </a:p>
        </p:txBody>
      </p:sp>
      <p:sp>
        <p:nvSpPr>
          <p:cNvPr id="3" name="TextBox 2"/>
          <p:cNvSpPr txBox="1"/>
          <p:nvPr/>
        </p:nvSpPr>
        <p:spPr>
          <a:xfrm>
            <a:off x="2411760" y="0"/>
            <a:ext cx="673224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6CBAB-F592-48CA-9DBC-3822CA5BD95A}" type="datetime2">
              <a:rPr kumimoji="0" lang="en-GB" sz="24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Tuesday, 14 June 2022</a:t>
            </a:fld>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 name="TextBox 7"/>
          <p:cNvSpPr txBox="1"/>
          <p:nvPr/>
        </p:nvSpPr>
        <p:spPr>
          <a:xfrm>
            <a:off x="975614" y="264421"/>
            <a:ext cx="8168386" cy="584775"/>
          </a:xfrm>
          <a:prstGeom prst="rect">
            <a:avLst/>
          </a:prstGeom>
          <a:ln w="28575">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3200" b="1" u="sng" dirty="0">
                <a:solidFill>
                  <a:srgbClr val="000000"/>
                </a:solidFill>
                <a:latin typeface="Century Gothic" panose="020B0502020202020204" pitchFamily="34" charset="0"/>
              </a:rPr>
              <a:t>Jane the liar</a:t>
            </a:r>
            <a:endParaRPr kumimoji="0" lang="en-US"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7895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116632"/>
            <a:ext cx="8307507"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So far, Jane has been able to hide from Mr Brocklehurst. But her luck is about to run out as he is visiting Lowood with his family.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next scene is one of the most famous parts of Jane’s childhood.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Let’s find out what happens!</a:t>
            </a:r>
          </a:p>
        </p:txBody>
      </p:sp>
      <p:sp>
        <p:nvSpPr>
          <p:cNvPr id="7" name="Rectangle 6"/>
          <p:cNvSpPr/>
          <p:nvPr/>
        </p:nvSpPr>
        <p:spPr>
          <a:xfrm>
            <a:off x="781142" y="3928407"/>
            <a:ext cx="5835842" cy="172354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Let’s read.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Read from,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Hitherto, …’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(page 77)</a:t>
            </a:r>
          </a:p>
          <a:p>
            <a:pPr lvl="0" defTabSz="914400">
              <a:spcAft>
                <a:spcPts val="600"/>
              </a:spcAft>
              <a:defRPr/>
            </a:pPr>
            <a:r>
              <a:rPr lang="en-GB" sz="2400" b="1" dirty="0">
                <a:solidFill>
                  <a:prstClr val="black"/>
                </a:solidFill>
                <a:latin typeface="Century Gothic" panose="020B0502020202020204" pitchFamily="34" charset="0"/>
                <a:cs typeface="Times New Roman" panose="02020603050405020304" pitchFamily="18" charset="0"/>
              </a:rPr>
              <a:t>Read to the end of the chapter (page 80)</a:t>
            </a:r>
            <a:endParaRPr lang="en-GB" sz="2400" b="1" dirty="0">
              <a:solidFill>
                <a:prstClr val="black"/>
              </a:solidFill>
              <a:latin typeface="Century Gothic" panose="020B0502020202020204" pitchFamily="34" charset="0"/>
            </a:endParaRPr>
          </a:p>
        </p:txBody>
      </p:sp>
      <p:pic>
        <p:nvPicPr>
          <p:cNvPr id="8" name="Picture 2" descr="http://pictures.abebooks.com/isbn/9780141441146-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788" y="3102065"/>
            <a:ext cx="2398412" cy="37012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Tree>
    <p:extLst>
      <p:ext uri="{BB962C8B-B14F-4D97-AF65-F5344CB8AC3E}">
        <p14:creationId xmlns:p14="http://schemas.microsoft.com/office/powerpoint/2010/main" val="1229962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Hitherto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until 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discourse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conversation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elude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avoid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slate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thin stone for writing in chalk 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perceive –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accord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will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p.77-78</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Hitherto, while gathering up the discourse of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Brocklehurst</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Miss Temple, I had not, at the same time, neglected precautions to secure my personal safety; which I thought would be effected, if I could only elude observation.  To this end, I had sat well back on the form, and while seeming to be busy with my sum, had held my slate in such a manner as to conceal my face: I might have escaped notice, had not my treacherous slate somehow happened to slip from my hand, and falling with an obtrusive crash, directly drawn every eye upon me; I knew it was all over now, and, as I stooped to pick up the two fragments of slate, I rallied my forces for the worst.  It came.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 careless girl!” said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Brocklehurst</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immediately after—“It is the new pupil, I perceive.”  And before I could draw breath, “I must not forget I have a word to say respecting her.”  Then aloud: how loud it seemed to me!  “Let the child who broke her slate come forward!”</a:t>
            </a:r>
          </a:p>
        </p:txBody>
      </p:sp>
    </p:spTree>
    <p:extLst>
      <p:ext uri="{BB962C8B-B14F-4D97-AF65-F5344CB8AC3E}">
        <p14:creationId xmlns:p14="http://schemas.microsoft.com/office/powerpoint/2010/main" val="606980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counsel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advice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despise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hate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hypocrite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liar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conviction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label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particulars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p.78</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6" y="0"/>
            <a:ext cx="6281251" cy="67403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Of my own accord I could not have stirred; I was paralysed: but the two great girls who sit on each side of me, set me on my legs and pushed me towards the dread judge, and then Miss Temple gently assisted me to his very feet, and I caught her whispered counsel—</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“Don’t be afraid, Jane, I saw it was an accident; you shall not be punished.”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The kind whisper went to my heart like a dagger.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“Another minute, and she will despise me for a hypocrite,” thought I; and an impulse of fury against Reed,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Brocklehurst</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Co. bounded in my pulses at the conviction.  I was no Helen Burns.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“Fetch that stool,” said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Brocklehurst</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pointing to a very high one from which a monitor had just risen: it was brought.</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“Place the child upon it.”</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I was placed there, by whom I don’t know: I was in no condition to note particulars; I was only aware that they had hoisted me up to the height of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Brocklehurst’s</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nose, that he was within a yard of me, and that a spread of shot orange and purple silk pelisses and a cloud of silvery plumage extended and waved below me.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Brocklehurst hemmed.</a:t>
            </a:r>
          </a:p>
        </p:txBody>
      </p:sp>
    </p:spTree>
    <p:extLst>
      <p:ext uri="{BB962C8B-B14F-4D97-AF65-F5344CB8AC3E}">
        <p14:creationId xmlns:p14="http://schemas.microsoft.com/office/powerpoint/2010/main" val="3777059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palsy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trembling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shirked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avoided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sustained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accepted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interloper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unwanted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converse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conversation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p.78-79</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67403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“Ladies,” said he, turning to his family, “Miss Temple, teachers, and children, you all see this girl?”</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Of course they did; for I felt their eyes directed like burning-glasses against my scorched skin.</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“You see she is yet young; you observe she possesses the ordinary form of childhood; God has graciously given her the shape that He has given to all of us; no signal deformity points her out as a marked character.  Who would think that the Evil One had already found a servant and agent in her?  Yet such, I grieve to say, is the case.”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 pause—in which I began to steady the palsy of my nerves, and to feel that the Rubicon was passed; and that the trial, no longer to be shirked, must be firmly sustained.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“My dear children,” pursued the black marble clergyman, with pathos, “this is a sad, a melancholy occasion; for it becomes my duty to warn you, that this girl, who might be one of God’s own lambs, is a little castaway: not a member of the true flock, but evidently an interloper and an alien.  You must be on your guard against her; you must shun her example; if necessary, avoid her company, exclude her from your sports, and shut her out from your converse.</a:t>
            </a:r>
          </a:p>
        </p:txBody>
      </p:sp>
    </p:spTree>
    <p:extLst>
      <p:ext uri="{BB962C8B-B14F-4D97-AF65-F5344CB8AC3E}">
        <p14:creationId xmlns:p14="http://schemas.microsoft.com/office/powerpoint/2010/main" val="1628174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scrutinise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pay attention to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optics</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eyes, glasses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p.79</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42473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Teachers, you must watch her: keep your eyes on her movements, weigh well her words, scrutinise her actions, punish her body to save her soul: if, indeed, such salvation be possible, for (my tongue falters while I tell it) this girl, this child, the native of a Christian land, worse than many a little heathen who says its prayers to Brahma and kneels before Juggernaut—this girl is—a liar!”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Now came a pause of ten minutes, during which I, by this time in perfect possession of my wits, observed all the female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Brocklehursts</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produce their pocket-handkerchiefs and apply them to their optics, while the elderly lady swayed herself to and fro, and the two younger ones whispered, “How shocking!”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Brocklehurst resumed.</a:t>
            </a:r>
          </a:p>
        </p:txBody>
      </p:sp>
    </p:spTree>
    <p:extLst>
      <p:ext uri="{BB962C8B-B14F-4D97-AF65-F5344CB8AC3E}">
        <p14:creationId xmlns:p14="http://schemas.microsoft.com/office/powerpoint/2010/main" val="1669184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i.e. Mrs Reed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pious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holy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ingratitude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ungratefulness </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stagnate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go mouldy</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mounted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put on</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pedestal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stand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infamy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fame for a bad reason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p.79</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“This I learned from her benefactress; from the pious and charitable lady who adopted her in her orphan state, reared her as her own daughter, and whose kindness, whose generosity the unhappy girl repaid by an ingratitude so bad, so dreadful, that at last her excellent patroness was obliged to separate her from her own young ones, fearful lest her vicious example should contaminate their purity: she has sent her here to be healed, even as the Jews of old sent their diseased to the troubled pool of Bethesda; and, teachers, superintendent, I beg of you not to allow the waters to stagnate round her.”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With this sublime conclusion, Mr.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Brocklehurst</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adjusted the top button of his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surtout</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muttered something to his family, who rose, bowed to Miss Temple, and then all the great people sailed in state from the room.  Turning at the door, my judge said—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“Let her stand half-an-hour longer on that stool, and let no one speak to her during the remainder of the day.”</a:t>
            </a:r>
          </a:p>
        </p:txBody>
      </p:sp>
    </p:spTree>
    <p:extLst>
      <p:ext uri="{BB962C8B-B14F-4D97-AF65-F5344CB8AC3E}">
        <p14:creationId xmlns:p14="http://schemas.microsoft.com/office/powerpoint/2010/main" val="138827224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Aft>
            <a:spcPts val="300"/>
          </a:spcAft>
          <a:defRPr sz="2400"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D4F186D698314795AF02BA8E404829" ma:contentTypeVersion="19" ma:contentTypeDescription="Create a new document." ma:contentTypeScope="" ma:versionID="2ac49cd43e7d3cbb574e390169105f02">
  <xsd:schema xmlns:xsd="http://www.w3.org/2001/XMLSchema" xmlns:xs="http://www.w3.org/2001/XMLSchema" xmlns:p="http://schemas.microsoft.com/office/2006/metadata/properties" xmlns:ns1="http://schemas.microsoft.com/sharepoint/v3" xmlns:ns2="9c6500c0-19b7-4dc1-a957-fb6bf8f5f217" xmlns:ns3="b64db6f3-d8b6-4520-ae13-60ac2c110106" xmlns:ns4="66eb2665-5259-4d07-aae6-d909f8d4f955" targetNamespace="http://schemas.microsoft.com/office/2006/metadata/properties" ma:root="true" ma:fieldsID="eebb7405bcd78acff2b4b4eba8e16250" ns1:_="" ns2:_="" ns3:_="" ns4:_="">
    <xsd:import namespace="http://schemas.microsoft.com/sharepoint/v3"/>
    <xsd:import namespace="9c6500c0-19b7-4dc1-a957-fb6bf8f5f217"/>
    <xsd:import namespace="b64db6f3-d8b6-4520-ae13-60ac2c110106"/>
    <xsd:import namespace="66eb2665-5259-4d07-aae6-d909f8d4f955"/>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Spring"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1:_ip_UnifiedCompliancePolicyProperties" minOccurs="0"/>
                <xsd:element ref="ns1:_ip_UnifiedCompliancePolicyUIAction" minOccurs="0"/>
                <xsd:element ref="ns2:Ark_x0020_Department"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3"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6eb2665-5259-4d07-aae6-d909f8d4f95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Spring" ma:index="14" nillable="true" ma:displayName="Term" ma:internalName="Spring">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Spring xmlns="66eb2665-5259-4d07-aae6-d909f8d4f955" xsi:nil="true"/>
    <_ip_UnifiedCompliancePolicyProperties xmlns="http://schemas.microsoft.com/sharepoint/v3" xsi:nil="true"/>
    <Ark_x0020_Department xmlns="9c6500c0-19b7-4dc1-a957-fb6bf8f5f217">English Mastery</Ark_x0020_Departmen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E0D0AD-A558-4041-94D1-17379CA2B0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c6500c0-19b7-4dc1-a957-fb6bf8f5f217"/>
    <ds:schemaRef ds:uri="b64db6f3-d8b6-4520-ae13-60ac2c110106"/>
    <ds:schemaRef ds:uri="66eb2665-5259-4d07-aae6-d909f8d4f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0C5532-513B-499A-91E2-A3FBC80EA471}">
  <ds:schemaRefs>
    <ds:schemaRef ds:uri="66eb2665-5259-4d07-aae6-d909f8d4f955"/>
    <ds:schemaRef ds:uri="http://purl.org/dc/dcmitype/"/>
    <ds:schemaRef ds:uri="http://purl.org/dc/elements/1.1/"/>
    <ds:schemaRef ds:uri="http://schemas.microsoft.com/office/infopath/2007/PartnerControls"/>
    <ds:schemaRef ds:uri="http://schemas.microsoft.com/office/2006/documentManagement/types"/>
    <ds:schemaRef ds:uri="http://purl.org/dc/terms/"/>
    <ds:schemaRef ds:uri="b64db6f3-d8b6-4520-ae13-60ac2c110106"/>
    <ds:schemaRef ds:uri="http://schemas.openxmlformats.org/package/2006/metadata/core-properties"/>
    <ds:schemaRef ds:uri="http://www.w3.org/XML/1998/namespace"/>
    <ds:schemaRef ds:uri="9c6500c0-19b7-4dc1-a957-fb6bf8f5f217"/>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72A29620-CB45-41D8-A054-E0B6F384E2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140</TotalTime>
  <Words>2943</Words>
  <Application>Microsoft Office PowerPoint</Application>
  <PresentationFormat>On-screen Show (4:3)</PresentationFormat>
  <Paragraphs>297</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Century Gothic</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Michlyn Caffrey</dc:creator>
  <cp:lastModifiedBy>Amelia Gann</cp:lastModifiedBy>
  <cp:revision>5</cp:revision>
  <dcterms:created xsi:type="dcterms:W3CDTF">2021-05-27T13:38:46Z</dcterms:created>
  <dcterms:modified xsi:type="dcterms:W3CDTF">2022-06-14T08:46:31Z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0x01010038D4F186D698314795AF02BA8E404829</vt:lpwstr>
  </property>
</Properties>
</file>