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67" r:id="rId3"/>
    <p:sldId id="256" r:id="rId4"/>
    <p:sldId id="266" r:id="rId5"/>
    <p:sldId id="269" r:id="rId6"/>
    <p:sldId id="265" r:id="rId7"/>
    <p:sldId id="268" r:id="rId8"/>
    <p:sldId id="270" r:id="rId9"/>
    <p:sldId id="271" r:id="rId10"/>
    <p:sldId id="272" r:id="rId11"/>
    <p:sldId id="273" r:id="rId1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935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935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42747722-9914-4777-95FD-144971D6FBDA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337"/>
            <a:ext cx="2972547" cy="49935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46337"/>
            <a:ext cx="2972547" cy="49935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22CF1444-25E4-4512-825B-1F21F9BB8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19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935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935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B5A58D59-BA7A-4AB2-AA5A-44248CDE3177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786780"/>
            <a:ext cx="5487041" cy="3915300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337"/>
            <a:ext cx="2972547" cy="49935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9446337"/>
            <a:ext cx="2972547" cy="49935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90116FF1-972D-4702-AD84-2A1ACE3F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4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60BC-B2C4-454C-9734-B1F906754B0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8798-49F6-43F2-8AF8-D06F6178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60BC-B2C4-454C-9734-B1F906754B0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8798-49F6-43F2-8AF8-D06F6178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2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60BC-B2C4-454C-9734-B1F906754B0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8798-49F6-43F2-8AF8-D06F6178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18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60BC-B2C4-454C-9734-B1F906754B0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8798-49F6-43F2-8AF8-D06F6178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9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60BC-B2C4-454C-9734-B1F906754B0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8798-49F6-43F2-8AF8-D06F6178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82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60BC-B2C4-454C-9734-B1F906754B0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8798-49F6-43F2-8AF8-D06F6178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4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60BC-B2C4-454C-9734-B1F906754B0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8798-49F6-43F2-8AF8-D06F6178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5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60BC-B2C4-454C-9734-B1F906754B0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8798-49F6-43F2-8AF8-D06F6178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9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60BC-B2C4-454C-9734-B1F906754B0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8798-49F6-43F2-8AF8-D06F6178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7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60BC-B2C4-454C-9734-B1F906754B0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8798-49F6-43F2-8AF8-D06F6178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60BC-B2C4-454C-9734-B1F906754B0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8798-49F6-43F2-8AF8-D06F6178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1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760BC-B2C4-454C-9734-B1F906754B0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8798-49F6-43F2-8AF8-D06F61783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AO3 – Interpretation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825625"/>
            <a:ext cx="860308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Benedict Cumberbatch on the 2015 National Theatre production (Lyndsey Turner, director):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About ‘intergenerational trauma’</a:t>
            </a:r>
          </a:p>
          <a:p>
            <a:r>
              <a:rPr lang="en-GB" dirty="0" smtClean="0"/>
              <a:t>Suggested the ghost who urges to Hamlet to the act of murder is traumatised by war and is laying a burden on a generation that has not experienced war directly</a:t>
            </a:r>
          </a:p>
          <a:p>
            <a:r>
              <a:rPr lang="en-GB" dirty="0" smtClean="0"/>
              <a:t>The death of the younger generation symbolises this suffering but their deaths are also necessary to purify the ‘corrupt’ kingdom of Denmark</a:t>
            </a:r>
          </a:p>
          <a:p>
            <a:r>
              <a:rPr lang="en-GB" dirty="0" smtClean="0"/>
              <a:t>Suggest Hamlet’s role is to disrupt the court and all it symbolises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QUESTION: How did the clothing choices in this production emphasise this?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554" y="1335579"/>
            <a:ext cx="3125657" cy="44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7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Hamlet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Falls in to three sections (as is common with Hamlet)</a:t>
            </a:r>
          </a:p>
          <a:p>
            <a:pPr>
              <a:buFontTx/>
              <a:buChar char="-"/>
            </a:pPr>
            <a:r>
              <a:rPr lang="en-GB" dirty="0" smtClean="0"/>
              <a:t>Now is my chance to kill him</a:t>
            </a:r>
          </a:p>
          <a:p>
            <a:pPr>
              <a:buFontTx/>
              <a:buChar char="-"/>
            </a:pPr>
            <a:r>
              <a:rPr lang="en-GB" dirty="0" smtClean="0"/>
              <a:t>But he is praying so I would send him to heaven</a:t>
            </a:r>
          </a:p>
          <a:p>
            <a:pPr>
              <a:buFontTx/>
              <a:buChar char="-"/>
            </a:pPr>
            <a:r>
              <a:rPr lang="en-GB" dirty="0" smtClean="0"/>
              <a:t>I’ll wait until I can send him to hell</a:t>
            </a:r>
          </a:p>
          <a:p>
            <a:pPr marL="0" indent="0">
              <a:buNone/>
            </a:pPr>
            <a:r>
              <a:rPr lang="en-GB" dirty="0" smtClean="0"/>
              <a:t>Note:</a:t>
            </a:r>
          </a:p>
          <a:p>
            <a:pPr>
              <a:buFontTx/>
              <a:buChar char="-"/>
            </a:pPr>
            <a:r>
              <a:rPr lang="en-GB" dirty="0" smtClean="0"/>
              <a:t>Irony is that Claudius isn’t praying; he is unable to!</a:t>
            </a:r>
          </a:p>
          <a:p>
            <a:pPr>
              <a:buFontTx/>
              <a:buChar char="-"/>
            </a:pPr>
            <a:r>
              <a:rPr lang="en-GB" dirty="0" smtClean="0"/>
              <a:t>Echoes of earlier performance by players of Pyrrhus </a:t>
            </a:r>
          </a:p>
          <a:p>
            <a:pPr>
              <a:buFontTx/>
              <a:buChar char="-"/>
            </a:pPr>
            <a:r>
              <a:rPr lang="en-GB" dirty="0" smtClean="0"/>
              <a:t>Use of rhetorical questions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69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- Hamlet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Do we take Hamlet’s reasoning at face value here or do you think he is really reluctant to actually kill Claudius? If so, what might be the reason? Consider:</a:t>
            </a:r>
          </a:p>
          <a:p>
            <a:pPr lvl="1"/>
            <a:r>
              <a:rPr lang="en-GB" dirty="0" smtClean="0"/>
              <a:t>The opening (‘Now might I do it..’)</a:t>
            </a:r>
          </a:p>
          <a:p>
            <a:pPr lvl="1"/>
            <a:r>
              <a:rPr lang="en-GB" dirty="0" smtClean="0"/>
              <a:t>The very real belief (of Claudius too) in hell and damnation</a:t>
            </a:r>
          </a:p>
          <a:p>
            <a:pPr lvl="1"/>
            <a:r>
              <a:rPr lang="en-GB" dirty="0" smtClean="0"/>
              <a:t>What the audience would remember and believe at this point?</a:t>
            </a:r>
          </a:p>
          <a:p>
            <a:r>
              <a:rPr lang="en-GB" dirty="0" smtClean="0"/>
              <a:t>How could this be considered a turning point in the play?</a:t>
            </a:r>
          </a:p>
          <a:p>
            <a:r>
              <a:rPr lang="en-GB" dirty="0" smtClean="0"/>
              <a:t>Why doesn’t Hamlet use this opportunity to kill Claudius?</a:t>
            </a:r>
          </a:p>
          <a:p>
            <a:r>
              <a:rPr lang="en-GB" dirty="0" smtClean="0"/>
              <a:t>Are Hamlet’s reasons for not taking action merely a form of self-deception? </a:t>
            </a:r>
          </a:p>
          <a:p>
            <a:r>
              <a:rPr lang="en-GB" dirty="0" smtClean="0"/>
              <a:t>Is Hamlet’s delay his fatal flaw (hamartia) and the reason for his downfall? Or is something else to blame?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60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9" y="153071"/>
            <a:ext cx="3402070" cy="4779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851" y="243223"/>
            <a:ext cx="2207653" cy="3587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977" y="243223"/>
            <a:ext cx="2657304" cy="3982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932" y="4225746"/>
            <a:ext cx="3598572" cy="2345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652" y="243223"/>
            <a:ext cx="2307828" cy="3744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2755" y="4539859"/>
            <a:ext cx="2807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“This </a:t>
            </a:r>
            <a:r>
              <a:rPr lang="en-GB" b="1" dirty="0"/>
              <a:t>is a Hamlet for a world on the edge: a warning from history, and a plea for new ideas from a new </a:t>
            </a:r>
            <a:r>
              <a:rPr lang="en-GB" b="1" dirty="0" smtClean="0"/>
              <a:t>generation”</a:t>
            </a:r>
            <a:endParaRPr lang="en-GB" b="1" dirty="0"/>
          </a:p>
          <a:p>
            <a:r>
              <a:rPr lang="en-GB" b="1" dirty="0"/>
              <a:t>Variety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43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596" y="529935"/>
            <a:ext cx="6533882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Act 3, scene 4 – Claudius’s guilt and Hamlet’s delay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84" y="288366"/>
            <a:ext cx="3106560" cy="3646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924" y="712362"/>
            <a:ext cx="2314575" cy="3019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48" y="3296991"/>
            <a:ext cx="2038759" cy="2917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7" y="4231985"/>
            <a:ext cx="3524518" cy="19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1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3.3, LINES 1-27 – Techniques (AO2)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Irony</a:t>
            </a:r>
          </a:p>
          <a:p>
            <a:pPr>
              <a:buFontTx/>
              <a:buChar char="-"/>
            </a:pPr>
            <a:r>
              <a:rPr lang="en-GB" dirty="0" smtClean="0"/>
              <a:t>Metaphor of the body politic</a:t>
            </a:r>
          </a:p>
          <a:p>
            <a:pPr>
              <a:buFontTx/>
              <a:buChar char="-"/>
            </a:pPr>
            <a:r>
              <a:rPr lang="en-GB" dirty="0" smtClean="0"/>
              <a:t>Imagery of feeding/ cannibalism/ parasites</a:t>
            </a:r>
          </a:p>
          <a:p>
            <a:pPr>
              <a:buFontTx/>
              <a:buChar char="-"/>
            </a:pPr>
            <a:r>
              <a:rPr lang="en-GB" dirty="0" smtClean="0"/>
              <a:t>Enjambment</a:t>
            </a:r>
          </a:p>
          <a:p>
            <a:pPr>
              <a:buFontTx/>
              <a:buChar char="-"/>
            </a:pPr>
            <a:r>
              <a:rPr lang="en-GB" dirty="0" smtClean="0"/>
              <a:t>Lexical patterns associated with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00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body politic in Shakespeare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86" y="1877140"/>
            <a:ext cx="6322453" cy="467820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power of the King lies ultimately in the people. </a:t>
            </a:r>
            <a:endParaRPr lang="en-GB" dirty="0" smtClean="0"/>
          </a:p>
          <a:p>
            <a:r>
              <a:rPr lang="en-GB" dirty="0" smtClean="0"/>
              <a:t>Together</a:t>
            </a:r>
            <a:r>
              <a:rPr lang="en-GB" dirty="0"/>
              <a:t>, they form the body politic, with King as the head and the people as the hands, feet, and other necessary organs.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King has the power to lead, but not without the people to support him. </a:t>
            </a:r>
            <a:endParaRPr lang="en-GB" dirty="0" smtClean="0"/>
          </a:p>
          <a:p>
            <a:r>
              <a:rPr lang="en-GB" dirty="0" smtClean="0"/>
              <a:t>Shakespeare </a:t>
            </a:r>
            <a:r>
              <a:rPr lang="en-GB" dirty="0"/>
              <a:t>sees this relationship is symbiotic, with the king's death as a sign of possible disease in the body politic. The process of succession can introduce infectious elements, which can threaten the health of the state.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body politic, with the King as the head, remains a powerful metaphor, which resonated with Shakespeare's Elizabethan </a:t>
            </a:r>
            <a:r>
              <a:rPr lang="en-GB" dirty="0" smtClean="0"/>
              <a:t>times.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175" y="2164456"/>
            <a:ext cx="4330369" cy="31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4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175685"/>
            <a:ext cx="7304937" cy="6308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5053" y="502276"/>
            <a:ext cx="34257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Frontpiece</a:t>
            </a:r>
            <a:r>
              <a:rPr lang="en-GB" b="1" dirty="0" smtClean="0"/>
              <a:t> of </a:t>
            </a:r>
          </a:p>
          <a:p>
            <a:r>
              <a:rPr lang="en-GB" b="1" dirty="0" smtClean="0"/>
              <a:t>Thomas Hobbes ‘Leviathan’ 1651 </a:t>
            </a:r>
          </a:p>
          <a:p>
            <a:endParaRPr lang="en-GB" dirty="0"/>
          </a:p>
          <a:p>
            <a:r>
              <a:rPr lang="en-GB" dirty="0" smtClean="0"/>
              <a:t>‘Social contract theory’ of Ethics</a:t>
            </a:r>
          </a:p>
          <a:p>
            <a:r>
              <a:rPr lang="en-GB" dirty="0" smtClean="0"/>
              <a:t>All citizens are bound by laws because the laws are of the consent of the governed – BUT the King doesn’t rule by Divine Right but by </a:t>
            </a:r>
            <a:r>
              <a:rPr lang="en-GB" b="1" dirty="0" smtClean="0"/>
              <a:t>the full and rightful consent </a:t>
            </a:r>
            <a:r>
              <a:rPr lang="en-GB" dirty="0" smtClean="0"/>
              <a:t>of the governed majority. </a:t>
            </a:r>
          </a:p>
          <a:p>
            <a:endParaRPr lang="en-GB" dirty="0"/>
          </a:p>
          <a:p>
            <a:r>
              <a:rPr lang="en-GB" dirty="0" smtClean="0"/>
              <a:t>Shakespeare’s work (predates this of course!) is full of references to the body politic.</a:t>
            </a:r>
          </a:p>
          <a:p>
            <a:endParaRPr lang="en-GB" dirty="0"/>
          </a:p>
          <a:p>
            <a:r>
              <a:rPr lang="en-GB" dirty="0" smtClean="0"/>
              <a:t>Citizens are often seen as </a:t>
            </a:r>
            <a:r>
              <a:rPr lang="en-GB" dirty="0"/>
              <a:t>assets to be exploited in the body </a:t>
            </a:r>
            <a:r>
              <a:rPr lang="en-GB" dirty="0" smtClean="0"/>
              <a:t>politic.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1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to consider about the ‘body politic’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the head of the body politic is a corrupt individual, what are the implications? </a:t>
            </a:r>
          </a:p>
          <a:p>
            <a:r>
              <a:rPr lang="en-GB" dirty="0"/>
              <a:t>To what extent should the needs of the </a:t>
            </a:r>
            <a:r>
              <a:rPr lang="en-GB" u="sng" dirty="0"/>
              <a:t>whole</a:t>
            </a:r>
            <a:r>
              <a:rPr lang="en-GB" dirty="0"/>
              <a:t> outweigh the needs of the </a:t>
            </a:r>
            <a:r>
              <a:rPr lang="en-GB" u="sng" dirty="0"/>
              <a:t>individual</a:t>
            </a:r>
            <a:r>
              <a:rPr lang="en-GB" dirty="0"/>
              <a:t>? </a:t>
            </a:r>
          </a:p>
          <a:p>
            <a:r>
              <a:rPr lang="en-GB" dirty="0" smtClean="0"/>
              <a:t>Is the compromise of individual liberty necessary if the ‘body’ is to function well as a whole?</a:t>
            </a:r>
          </a:p>
          <a:p>
            <a:r>
              <a:rPr lang="en-GB" dirty="0" smtClean="0"/>
              <a:t>How do these ideas link to ‘Hamlet’?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47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Claudius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825625"/>
            <a:ext cx="111734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Note:</a:t>
            </a:r>
          </a:p>
          <a:p>
            <a:r>
              <a:rPr lang="en-GB" sz="3200" dirty="0" smtClean="0"/>
              <a:t>The word ‘offence’ is used four times</a:t>
            </a:r>
          </a:p>
          <a:p>
            <a:r>
              <a:rPr lang="en-GB" sz="3200" dirty="0" smtClean="0"/>
              <a:t>The use of the word ‘rank’ – foul smelling</a:t>
            </a:r>
          </a:p>
          <a:p>
            <a:r>
              <a:rPr lang="en-GB" sz="3200" dirty="0" smtClean="0"/>
              <a:t>The order in which he places the reasons for killing his brother</a:t>
            </a:r>
          </a:p>
          <a:p>
            <a:r>
              <a:rPr lang="en-GB" sz="3200" dirty="0" smtClean="0"/>
              <a:t>The recurrence of plosive ‘b’ and ‘d’, and consonance with the use of sharp ‘c’</a:t>
            </a:r>
          </a:p>
          <a:p>
            <a:r>
              <a:rPr lang="en-GB" sz="3200" dirty="0" smtClean="0"/>
              <a:t>Monosyllabic words  and their effect on rhythm</a:t>
            </a:r>
          </a:p>
        </p:txBody>
      </p:sp>
    </p:spTree>
    <p:extLst>
      <p:ext uri="{BB962C8B-B14F-4D97-AF65-F5344CB8AC3E}">
        <p14:creationId xmlns:p14="http://schemas.microsoft.com/office/powerpoint/2010/main" val="362289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– Claudius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genuine is Claudius’s regret/repentance? </a:t>
            </a:r>
          </a:p>
          <a:p>
            <a:r>
              <a:rPr lang="en-GB" dirty="0"/>
              <a:t>What ‘offence’ does Claudius think he has committed? </a:t>
            </a:r>
          </a:p>
          <a:p>
            <a:r>
              <a:rPr lang="en-GB" dirty="0"/>
              <a:t>How do the words ‘rank’ and ‘smell’ link to Hamlet’s preoccupation with ‘things rank and gross and nature’?</a:t>
            </a:r>
          </a:p>
          <a:p>
            <a:r>
              <a:rPr lang="en-GB" dirty="0" smtClean="0"/>
              <a:t>What </a:t>
            </a:r>
            <a:r>
              <a:rPr lang="en-GB" dirty="0"/>
              <a:t>state of mind is Claudius in here? How do the punctuation, pauses, line division, metre and use of rhetorical questions display his mood?</a:t>
            </a:r>
          </a:p>
          <a:p>
            <a:r>
              <a:rPr lang="en-GB" dirty="0"/>
              <a:t>Is Claudius remorseful? Self-pitying? </a:t>
            </a:r>
            <a:endParaRPr lang="en-GB" dirty="0" smtClean="0"/>
          </a:p>
          <a:p>
            <a:r>
              <a:rPr lang="en-GB" dirty="0" smtClean="0"/>
              <a:t>What similarities can you find here between Claudius and Hamlet?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40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792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AO3 – Interpretation </vt:lpstr>
      <vt:lpstr>PowerPoint Presentation</vt:lpstr>
      <vt:lpstr>Act 3, scene 4 – Claudius’s guilt and Hamlet’s delay</vt:lpstr>
      <vt:lpstr>3.3, LINES 1-27 – Techniques (AO2)</vt:lpstr>
      <vt:lpstr>The body politic in Shakespeare</vt:lpstr>
      <vt:lpstr>PowerPoint Presentation</vt:lpstr>
      <vt:lpstr>Questions to consider about the ‘body politic’</vt:lpstr>
      <vt:lpstr>Claudius</vt:lpstr>
      <vt:lpstr>Questions – Claudius </vt:lpstr>
      <vt:lpstr>Hamlet</vt:lpstr>
      <vt:lpstr>Questions - Hamlet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Sofie Khachik</dc:creator>
  <cp:lastModifiedBy>Sofie Khachik</cp:lastModifiedBy>
  <cp:revision>17</cp:revision>
  <cp:lastPrinted>2015-10-28T15:40:32Z</cp:lastPrinted>
  <dcterms:created xsi:type="dcterms:W3CDTF">2015-10-12T11:41:51Z</dcterms:created>
  <dcterms:modified xsi:type="dcterms:W3CDTF">2015-11-04T12:47:45Z</dcterms:modified>
</cp:coreProperties>
</file>