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B72CE-ABDB-4CBE-9FD1-806323C1595B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28DF7-600D-4D70-91A4-74EFB2012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8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EE025-FB34-4977-98B4-18C6FF0AC94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00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EE025-FB34-4977-98B4-18C6FF0AC94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426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EE025-FB34-4977-98B4-18C6FF0AC94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59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4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8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1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6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2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7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19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9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29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32D7-A22D-46FB-8F5E-26332E0A025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8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Evaluating the impact of context in ‘Frankenstein’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6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u="sng" dirty="0" smtClean="0"/>
              <a:t>deliberately</a:t>
            </a:r>
            <a:r>
              <a:rPr lang="en-GB" dirty="0" smtClean="0"/>
              <a:t> intertextual work…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4000" dirty="0" smtClean="0"/>
              <a:t>Frankenstein or The Modern Prometheus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Epigraph from Milton’s ‘Paradise Lost’: 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‘Did I request thee, Maker, from my clay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To mould me man? Did I solicit thee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From darkness to promote me?’</a:t>
            </a: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3. Dedication to William Godwin ‘author of political justice, Caleb </a:t>
            </a:r>
            <a:r>
              <a:rPr lang="en-GB" sz="4000" dirty="0" err="1" smtClean="0"/>
              <a:t>Williams&amp;c</a:t>
            </a:r>
            <a:r>
              <a:rPr lang="en-GB" sz="4000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0094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objective and our aim in relation to it…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AO3 Consistently </a:t>
            </a:r>
            <a:r>
              <a:rPr lang="en-GB" dirty="0"/>
              <a:t>developed and consistently detailed understanding of </a:t>
            </a:r>
            <a:r>
              <a:rPr lang="en-GB" dirty="0">
                <a:solidFill>
                  <a:srgbClr val="FF0000"/>
                </a:solidFill>
              </a:rPr>
              <a:t>the significance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influence</a:t>
            </a:r>
            <a:r>
              <a:rPr lang="en-GB" dirty="0"/>
              <a:t> of the contexts in which literary texts are </a:t>
            </a:r>
            <a:r>
              <a:rPr lang="en-GB" dirty="0">
                <a:solidFill>
                  <a:srgbClr val="FF0000"/>
                </a:solidFill>
              </a:rPr>
              <a:t>written</a:t>
            </a:r>
            <a:r>
              <a:rPr lang="en-GB" dirty="0"/>
              <a:t> and </a:t>
            </a:r>
            <a:r>
              <a:rPr lang="en-GB" dirty="0" smtClean="0">
                <a:solidFill>
                  <a:srgbClr val="FF0000"/>
                </a:solidFill>
              </a:rPr>
              <a:t>received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Significance and influence of contexts – </a:t>
            </a:r>
            <a:r>
              <a:rPr lang="en-GB" dirty="0" smtClean="0"/>
              <a:t>how important/ how much influence does context have on the way we interpret the texts? Asking you to evaluate…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Written – </a:t>
            </a:r>
            <a:r>
              <a:rPr lang="en-GB" dirty="0" smtClean="0"/>
              <a:t>Mary Shelley’s ‘contexts’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Received – </a:t>
            </a:r>
            <a:r>
              <a:rPr lang="en-GB" dirty="0" smtClean="0"/>
              <a:t>Our ‘contexts’ </a:t>
            </a:r>
            <a:r>
              <a:rPr lang="en-GB" u="sng" dirty="0" smtClean="0"/>
              <a:t>right now</a:t>
            </a:r>
            <a:endParaRPr lang="en-GB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7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objective and our aim in relation to it…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AIM:</a:t>
            </a:r>
          </a:p>
          <a:p>
            <a:pPr marL="0" indent="0">
              <a:buNone/>
            </a:pPr>
            <a:r>
              <a:rPr lang="en-GB" dirty="0" smtClean="0"/>
              <a:t>To explore some contextual material, focusing on </a:t>
            </a:r>
            <a:r>
              <a:rPr lang="en-GB" dirty="0"/>
              <a:t>the contexts in which literary texts are </a:t>
            </a:r>
            <a:r>
              <a:rPr lang="en-GB" dirty="0" smtClean="0">
                <a:solidFill>
                  <a:srgbClr val="FF0000"/>
                </a:solidFill>
              </a:rPr>
              <a:t>written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To </a:t>
            </a:r>
            <a:r>
              <a:rPr lang="en-GB" dirty="0" smtClean="0">
                <a:solidFill>
                  <a:srgbClr val="FF0000"/>
                </a:solidFill>
              </a:rPr>
              <a:t>evaluate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the influence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rgbClr val="FF0000"/>
                </a:solidFill>
              </a:rPr>
              <a:t>significance</a:t>
            </a:r>
            <a:r>
              <a:rPr lang="en-GB" dirty="0" smtClean="0"/>
              <a:t> of these contexts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AKA: HOW CAN WE USE WHAT WE KNOW TO HELP US UNDERSTAND/ INTERPRET/ ANALYSE THE TEXT?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896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Contextualising/ placing the text within the Gothic period…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91092"/>
              </p:ext>
            </p:extLst>
          </p:nvPr>
        </p:nvGraphicFramePr>
        <p:xfrm>
          <a:off x="509451" y="1533933"/>
          <a:ext cx="10844349" cy="5111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5120">
                  <a:extLst>
                    <a:ext uri="{9D8B030D-6E8A-4147-A177-3AD203B41FA5}">
                      <a16:colId xmlns:a16="http://schemas.microsoft.com/office/drawing/2014/main" val="3983442915"/>
                    </a:ext>
                  </a:extLst>
                </a:gridCol>
                <a:gridCol w="1856958">
                  <a:extLst>
                    <a:ext uri="{9D8B030D-6E8A-4147-A177-3AD203B41FA5}">
                      <a16:colId xmlns:a16="http://schemas.microsoft.com/office/drawing/2014/main" val="537760548"/>
                    </a:ext>
                  </a:extLst>
                </a:gridCol>
                <a:gridCol w="3096573">
                  <a:extLst>
                    <a:ext uri="{9D8B030D-6E8A-4147-A177-3AD203B41FA5}">
                      <a16:colId xmlns:a16="http://schemas.microsoft.com/office/drawing/2014/main" val="2777204067"/>
                    </a:ext>
                  </a:extLst>
                </a:gridCol>
                <a:gridCol w="3055698">
                  <a:extLst>
                    <a:ext uri="{9D8B030D-6E8A-4147-A177-3AD203B41FA5}">
                      <a16:colId xmlns:a16="http://schemas.microsoft.com/office/drawing/2014/main" val="1540564017"/>
                    </a:ext>
                  </a:extLst>
                </a:gridCol>
              </a:tblGrid>
              <a:tr h="317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TIME PERIOD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NOVELISTS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TYPICAL FEATURES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OTHER CONTEXTS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extLst>
                  <a:ext uri="{0D108BD9-81ED-4DB2-BD59-A6C34878D82A}">
                    <a16:rowId xmlns:a16="http://schemas.microsoft.com/office/drawing/2014/main" val="4195646424"/>
                  </a:ext>
                </a:extLst>
              </a:tr>
              <a:tr h="2076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1700s/ 18</a:t>
                      </a:r>
                      <a:r>
                        <a:rPr lang="en-GB" sz="1400" baseline="30000" dirty="0">
                          <a:effectLst/>
                        </a:rPr>
                        <a:t>TH</a:t>
                      </a:r>
                      <a:r>
                        <a:rPr lang="en-GB" sz="1400" dirty="0">
                          <a:effectLst/>
                        </a:rPr>
                        <a:t> century – Core Gothic - part of an artistic and philosophical shift away from scientific rationalism with its emphasis on reason, rather than feeling/emotion…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Horace Walpole, Ann Radcliffe, Matthew Lewis, William Beckford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Terror, excess, supernatural, imprisonment, Satanic bargaining, castles, forests, destruction, disruption, immorality, dread, irrational violence, women under threat, tyranny, patriarchal oppression, sexuality, corruption, medieval Catholicism, ghosts, demons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Early 1700s – Neo classicism re-invokes the style of Classical civilisation of Ancient Greece and Rome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1756-1763- England at war with France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1775-1784 – American War of Independence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1789-99- French Revolution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1793-94- Robespierre’s reign of terror in France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extLst>
                  <a:ext uri="{0D108BD9-81ED-4DB2-BD59-A6C34878D82A}">
                    <a16:rowId xmlns:a16="http://schemas.microsoft.com/office/drawing/2014/main" val="3227547373"/>
                  </a:ext>
                </a:extLst>
              </a:tr>
              <a:tr h="2250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Late 1700s-early 1800s – Romantic-era Gothic – Cross-over texts – aspects of the Gothic used in ‘Romantic’ texts- a way of exploring accepted boundaries and social conventions…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Mary Shelley, Charles Maturin, James Hogg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sublime, sensibility, prioritising of emotion over reason, tyranny, position of women, horror, terror, awe, vengeance, violence, justice, injustice, multiple narrators, boundaries and limits, dreams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Late 1700s-1800s – Industrial revolution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Late 1700s-early 1800s – Romantic movement; Human institutions and restrictions seen as source of evil; emphasis on emotion over reason; imagination as powerful force; emphasis on the self and individual experience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Mid 1700s onwards-Scientific experiments such as Galvanism, exploring the origins of life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extLst>
                  <a:ext uri="{0D108BD9-81ED-4DB2-BD59-A6C34878D82A}">
                    <a16:rowId xmlns:a16="http://schemas.microsoft.com/office/drawing/2014/main" val="22516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0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0105" y="1690688"/>
            <a:ext cx="6158658" cy="516731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Originated 1789, year of French Revolution, optimistically seen as the beginnings of a new age of justice and equality for all</a:t>
            </a:r>
          </a:p>
          <a:p>
            <a:r>
              <a:rPr lang="en-GB" dirty="0" smtClean="0"/>
              <a:t>Politically inspired by American/ French revolutions</a:t>
            </a:r>
          </a:p>
          <a:p>
            <a:r>
              <a:rPr lang="en-GB" dirty="0" smtClean="0"/>
              <a:t>Background of social unrest and political activism</a:t>
            </a:r>
          </a:p>
          <a:p>
            <a:r>
              <a:rPr lang="en-GB" dirty="0" smtClean="0"/>
              <a:t>Optimism and idealism for future and a belief in the perfectibility of human race</a:t>
            </a:r>
          </a:p>
          <a:p>
            <a:r>
              <a:rPr lang="en-GB" dirty="0" smtClean="0"/>
              <a:t>Human institutions/ restrictions seen as source of evil</a:t>
            </a:r>
          </a:p>
          <a:p>
            <a:r>
              <a:rPr lang="en-GB" dirty="0" smtClean="0"/>
              <a:t>However, experience often caused disillusion about possibilities of reform through political movement.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Romantic movement: political</a:t>
            </a:r>
            <a:endParaRPr lang="en-GB" dirty="0"/>
          </a:p>
        </p:txBody>
      </p:sp>
      <p:pic>
        <p:nvPicPr>
          <p:cNvPr id="35842" name="Picture 2" descr="http://www.pccua.edu/keough/Wc%202/-French-Revolution-Delacroi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7057" y="2124221"/>
            <a:ext cx="5064368" cy="3798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214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75920" y="1700808"/>
            <a:ext cx="5765692" cy="515719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Through their championing of social progressive causes and rejection of social morals, many Romantics felt isolated and alienated from society as a whole. </a:t>
            </a:r>
          </a:p>
          <a:p>
            <a:r>
              <a:rPr lang="en-GB" dirty="0" smtClean="0"/>
              <a:t>Attempts to transform the world through poetry – Shelley wrote ‘poets were the unacknowledged legislators of the world’ – furthered this inward turn</a:t>
            </a:r>
          </a:p>
          <a:p>
            <a:r>
              <a:rPr lang="en-GB" dirty="0" smtClean="0"/>
              <a:t>For the Romantics, imagination is seen as powerful; it can be used to escape the world and such creativity is seen as powerful/ Godlike</a:t>
            </a:r>
          </a:p>
          <a:p>
            <a:r>
              <a:rPr lang="en-GB" dirty="0" smtClean="0"/>
              <a:t>Emphasis is on assertion of self and individual experience.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Romantic movement: literary</a:t>
            </a:r>
            <a:endParaRPr lang="en-GB" dirty="0"/>
          </a:p>
        </p:txBody>
      </p:sp>
      <p:pic>
        <p:nvPicPr>
          <p:cNvPr id="25602" name="Picture 2" descr="http://farm3.static.flickr.com/2596/4123394525_35797e69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173389"/>
            <a:ext cx="4454862" cy="33411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104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7104" y="1690687"/>
            <a:ext cx="5818268" cy="504773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Romantics not only looked to their inner natures, but the natural world around them. </a:t>
            </a:r>
          </a:p>
          <a:p>
            <a:r>
              <a:rPr lang="en-GB" dirty="0" smtClean="0"/>
              <a:t>They reacted against 18</a:t>
            </a:r>
            <a:r>
              <a:rPr lang="en-GB" baseline="30000" dirty="0" smtClean="0"/>
              <a:t>th</a:t>
            </a:r>
            <a:r>
              <a:rPr lang="en-GB" dirty="0" smtClean="0"/>
              <a:t> century admiration for ordered/cultivated and were more interested in the wild and untamed</a:t>
            </a:r>
          </a:p>
          <a:p>
            <a:r>
              <a:rPr lang="en-GB" dirty="0" smtClean="0"/>
              <a:t>Influenced by Edmund Burke and his concept of the sublime, with its association of terror, darkness, infinity and the incomprehensible</a:t>
            </a:r>
          </a:p>
          <a:p>
            <a:r>
              <a:rPr lang="en-GB" dirty="0" smtClean="0"/>
              <a:t>Mountains, ice, expansive and sterile regions like the Antarctic appealed.</a:t>
            </a:r>
          </a:p>
          <a:p>
            <a:r>
              <a:rPr lang="en-GB" dirty="0" smtClean="0"/>
              <a:t>Walking was also seen as an imaginative pursuit, particularly in these kind of untamed landscapes.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Romantic movement: geographical</a:t>
            </a:r>
            <a:endParaRPr lang="en-GB" dirty="0"/>
          </a:p>
        </p:txBody>
      </p:sp>
      <p:pic>
        <p:nvPicPr>
          <p:cNvPr id="23554" name="Picture 2" descr="http://facstaff.uww.edu/carlberj/216/cdf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1725" y="1803229"/>
            <a:ext cx="3146349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208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Overall, Romanticism now associated with…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dirty="0" smtClean="0"/>
              <a:t>Emotion </a:t>
            </a:r>
            <a:r>
              <a:rPr lang="en-GB" sz="3600" dirty="0" smtClean="0"/>
              <a:t>over reason</a:t>
            </a:r>
          </a:p>
          <a:p>
            <a:pPr marL="0" indent="0">
              <a:buNone/>
            </a:pPr>
            <a:r>
              <a:rPr lang="en-GB" sz="3600" b="1" dirty="0" smtClean="0"/>
              <a:t>Passion</a:t>
            </a:r>
            <a:r>
              <a:rPr lang="en-GB" sz="3600" dirty="0" smtClean="0"/>
              <a:t> over logic</a:t>
            </a:r>
          </a:p>
          <a:p>
            <a:pPr marL="0" indent="0">
              <a:buNone/>
            </a:pPr>
            <a:r>
              <a:rPr lang="en-GB" sz="3600" b="1" dirty="0" smtClean="0"/>
              <a:t>Spontaneity</a:t>
            </a:r>
            <a:r>
              <a:rPr lang="en-GB" sz="3600" dirty="0" smtClean="0"/>
              <a:t> over restraint</a:t>
            </a:r>
          </a:p>
          <a:p>
            <a:pPr marL="0" indent="0">
              <a:buNone/>
            </a:pPr>
            <a:r>
              <a:rPr lang="en-GB" sz="3600" b="1" dirty="0" smtClean="0"/>
              <a:t>Originality</a:t>
            </a:r>
            <a:r>
              <a:rPr lang="en-GB" sz="3600" dirty="0" smtClean="0"/>
              <a:t> over tradition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i="1" dirty="0" smtClean="0"/>
              <a:t>Departs from Enlightenment thinking which suggested the world could, and should, be ruled by reason and logic. 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30307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1748" y="115042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“Come 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forth into the light of things, Let Nature be your teacher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.”</a:t>
            </a:r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2800" i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“Fill 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your paper with the breathings of your heart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.”</a:t>
            </a:r>
          </a:p>
          <a:p>
            <a:r>
              <a:rPr lang="en-GB" sz="2800" b="0" i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William Wordsworth</a:t>
            </a:r>
            <a:endParaRPr lang="en-GB" sz="2800" b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97748" y="378268"/>
            <a:ext cx="6096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/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What if you slept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what if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In your sleep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You dreamed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what if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In your dream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You went to heaven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there plucked a strange and beautiful flower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what if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When you awoke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You had that flower in you hand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Ah, what then?” </a:t>
            </a:r>
            <a:endParaRPr lang="en-GB" sz="2400" dirty="0" smtClean="0">
              <a:solidFill>
                <a:srgbClr val="7030A0"/>
              </a:solidFill>
            </a:endParaRPr>
          </a:p>
          <a:p>
            <a:r>
              <a:rPr lang="en-GB" sz="2400" dirty="0" smtClean="0">
                <a:solidFill>
                  <a:srgbClr val="7030A0"/>
                </a:solidFill>
              </a:rPr>
              <a:t>Samuel Taylor Coleridge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5742" y="4600240"/>
            <a:ext cx="592200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</a:rPr>
              <a:t>“A thing of beauty is a joy forever</a:t>
            </a:r>
            <a:r>
              <a:rPr lang="en-GB" sz="3200" dirty="0" smtClean="0">
                <a:solidFill>
                  <a:srgbClr val="00B050"/>
                </a:solidFill>
              </a:rPr>
              <a:t>.”</a:t>
            </a:r>
          </a:p>
          <a:p>
            <a:endParaRPr lang="en-GB" sz="3200" dirty="0">
              <a:solidFill>
                <a:srgbClr val="00B050"/>
              </a:solidFill>
            </a:endParaRPr>
          </a:p>
          <a:p>
            <a:r>
              <a:rPr lang="en-GB" sz="3200" dirty="0" smtClean="0">
                <a:solidFill>
                  <a:srgbClr val="00B050"/>
                </a:solidFill>
              </a:rPr>
              <a:t>John Keats 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4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883</Words>
  <Application>Microsoft Office PowerPoint</Application>
  <PresentationFormat>Widescreen</PresentationFormat>
  <Paragraphs>80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Evaluating the impact of context in ‘Frankenstein’</vt:lpstr>
      <vt:lpstr>Assessment objective and our aim in relation to it… </vt:lpstr>
      <vt:lpstr>Assessment objective and our aim in relation to it… </vt:lpstr>
      <vt:lpstr>Contextualising/ placing the text within the Gothic period…</vt:lpstr>
      <vt:lpstr>The Romantic movement: political</vt:lpstr>
      <vt:lpstr>The Romantic movement: literary</vt:lpstr>
      <vt:lpstr>The Romantic movement: geographical</vt:lpstr>
      <vt:lpstr>Overall, Romanticism now associated with… </vt:lpstr>
      <vt:lpstr>PowerPoint Presentation</vt:lpstr>
      <vt:lpstr>A deliberately intertextual work…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Pankhurst K</cp:lastModifiedBy>
  <cp:revision>16</cp:revision>
  <dcterms:created xsi:type="dcterms:W3CDTF">2016-10-04T10:36:50Z</dcterms:created>
  <dcterms:modified xsi:type="dcterms:W3CDTF">2020-04-30T09:22:10Z</dcterms:modified>
</cp:coreProperties>
</file>