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C6A29E09-4A9B-4DBC-B644-06137020F9D0}" type="datetimeFigureOut">
              <a:rPr lang="en-GB" smtClean="0"/>
              <a:t>07/11/2021</a:t>
            </a:fld>
            <a:endParaRPr lang="en-GB"/>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GB"/>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5470A03E-A6B9-4D84-A1E5-24CCC412E09D}" type="slidenum">
              <a:rPr lang="en-GB" smtClean="0"/>
              <a:t>‹#›</a:t>
            </a:fld>
            <a:endParaRPr lang="en-GB"/>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A29E09-4A9B-4DBC-B644-06137020F9D0}" type="datetimeFigureOut">
              <a:rPr lang="en-GB" smtClean="0"/>
              <a:t>07/11/2021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70A03E-A6B9-4D84-A1E5-24CCC412E09D}" type="slidenum">
              <a:rPr lang="en-GB" smtClean="0"/>
              <a:t>‹#›</a:t>
            </a:fld>
            <a:endParaRPr lang="en-GB"/>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A29E09-4A9B-4DBC-B644-06137020F9D0}" type="datetimeFigureOut">
              <a:rPr lang="en-GB" smtClean="0"/>
              <a:t>07/11/2021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70A03E-A6B9-4D84-A1E5-24CCC412E09D}" type="slidenum">
              <a:rPr lang="en-GB" smtClean="0"/>
              <a:t>‹#›</a:t>
            </a:fld>
            <a:endParaRPr lang="en-GB"/>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A29E09-4A9B-4DBC-B644-06137020F9D0}" type="datetimeFigureOut">
              <a:rPr lang="en-GB" smtClean="0"/>
              <a:t>07/11/2021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70A03E-A6B9-4D84-A1E5-24CCC412E09D}" type="slidenum">
              <a:rPr lang="en-GB" smtClean="0"/>
              <a:t>‹#›</a:t>
            </a:fld>
            <a:endParaRPr lang="en-GB"/>
          </a:p>
        </p:txBody>
      </p:sp>
      <p:sp>
        <p:nvSpPr>
          <p:cNvPr id="11" name="Title 10"/>
          <p:cNvSpPr>
            <a:spLocks noGrp="1"/>
          </p:cNvSpPr>
          <p:nvPr>
            <p:ph type="title"/>
          </p:nvPr>
        </p:nvSpPr>
        <p:spPr/>
        <p:txBody>
          <a:bodyPr/>
          <a:lstStyle/>
          <a:p>
            <a:r>
              <a:rPr lang="en-US"/>
              <a:t>Click to edit Master title style</a:t>
            </a:r>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6A29E09-4A9B-4DBC-B644-06137020F9D0}" type="datetimeFigureOut">
              <a:rPr lang="en-GB" smtClean="0"/>
              <a:t>07/11/2021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70A03E-A6B9-4D84-A1E5-24CCC412E09D}"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6A29E09-4A9B-4DBC-B644-06137020F9D0}" type="datetimeFigureOut">
              <a:rPr lang="en-GB" smtClean="0"/>
              <a:t>07/11/2021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70A03E-A6B9-4D84-A1E5-24CCC412E09D}" type="slidenum">
              <a:rPr lang="en-GB" smtClean="0"/>
              <a:t>‹#›</a:t>
            </a:fld>
            <a:endParaRPr lang="en-GB"/>
          </a:p>
        </p:txBody>
      </p:sp>
      <p:sp>
        <p:nvSpPr>
          <p:cNvPr id="12" name="Title 1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9"/>
          <p:cNvSpPr>
            <a:spLocks noGrp="1"/>
          </p:cNvSpPr>
          <p:nvPr>
            <p:ph sz="quarter" idx="14"/>
          </p:nvPr>
        </p:nvSpPr>
        <p:spPr>
          <a:xfrm>
            <a:off x="4645151" y="2240280"/>
            <a:ext cx="3803904" cy="38770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A29E09-4A9B-4DBC-B644-06137020F9D0}" type="datetimeFigureOut">
              <a:rPr lang="en-GB" smtClean="0"/>
              <a:t>07/11/2021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470A03E-A6B9-4D84-A1E5-24CCC412E09D}" type="slidenum">
              <a:rPr lang="en-GB" smtClean="0"/>
              <a:t>‹#›</a:t>
            </a:fld>
            <a:endParaRPr lang="en-GB"/>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6A29E09-4A9B-4DBC-B644-06137020F9D0}" type="datetimeFigureOut">
              <a:rPr lang="en-GB" smtClean="0"/>
              <a:t>07/11/2021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470A03E-A6B9-4D84-A1E5-24CCC412E09D}" type="slidenum">
              <a:rPr lang="en-GB" smtClean="0"/>
              <a:t>‹#›</a:t>
            </a:fld>
            <a:endParaRPr lang="en-GB"/>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a:solidFill>
                    <a:schemeClr val="tx2">
                      <a:lumMod val="60000"/>
                      <a:lumOff val="40000"/>
                    </a:schemeClr>
                  </a:solidFill>
                  <a:latin typeface="Wingdings" pitchFamily="2" charset="2"/>
                </a:rPr>
                <a:t></a:t>
              </a: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A29E09-4A9B-4DBC-B644-06137020F9D0}" type="datetimeFigureOut">
              <a:rPr lang="en-GB" smtClean="0"/>
              <a:t>07/11/2021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470A03E-A6B9-4D84-A1E5-24CCC412E09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a:t>Click to edit Master title style</a:t>
            </a:r>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A29E09-4A9B-4DBC-B644-06137020F9D0}" type="datetimeFigureOut">
              <a:rPr lang="en-GB" smtClean="0"/>
              <a:t>07/11/2021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70A03E-A6B9-4D84-A1E5-24CCC412E09D}"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a:t>Click to edit Master title style</a:t>
            </a:r>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A29E09-4A9B-4DBC-B644-06137020F9D0}" type="datetimeFigureOut">
              <a:rPr lang="en-GB" smtClean="0"/>
              <a:t>07/11/2021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70A03E-A6B9-4D84-A1E5-24CCC412E09D}"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C6A29E09-4A9B-4DBC-B644-06137020F9D0}" type="datetimeFigureOut">
              <a:rPr lang="en-GB" smtClean="0"/>
              <a:t>07/11/2021</a:t>
            </a:fld>
            <a:endParaRPr lang="en-GB"/>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GB"/>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5470A03E-A6B9-4D84-A1E5-24CCC412E09D}"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Half- past Two</a:t>
            </a:r>
          </a:p>
        </p:txBody>
      </p:sp>
      <p:sp>
        <p:nvSpPr>
          <p:cNvPr id="3" name="Subtitle 2"/>
          <p:cNvSpPr>
            <a:spLocks noGrp="1"/>
          </p:cNvSpPr>
          <p:nvPr>
            <p:ph type="subTitle" idx="1"/>
          </p:nvPr>
        </p:nvSpPr>
        <p:spPr/>
        <p:txBody>
          <a:bodyPr/>
          <a:lstStyle/>
          <a:p>
            <a:r>
              <a:rPr lang="en-GB" dirty="0"/>
              <a:t>Ursula </a:t>
            </a:r>
            <a:r>
              <a:rPr lang="en-GB" dirty="0" err="1"/>
              <a:t>Fanthorpe</a:t>
            </a:r>
            <a:endParaRPr lang="en-GB" dirty="0"/>
          </a:p>
          <a:p>
            <a:endParaRPr lang="en-GB" dirty="0"/>
          </a:p>
        </p:txBody>
      </p:sp>
    </p:spTree>
    <p:extLst>
      <p:ext uri="{BB962C8B-B14F-4D97-AF65-F5344CB8AC3E}">
        <p14:creationId xmlns:p14="http://schemas.microsoft.com/office/powerpoint/2010/main" val="27283869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t>So he waited, beyond </a:t>
            </a:r>
            <a:r>
              <a:rPr lang="en-GB" dirty="0" err="1"/>
              <a:t>onceupona</a:t>
            </a:r>
            <a:r>
              <a:rPr lang="en-GB" dirty="0"/>
              <a:t>,</a:t>
            </a:r>
          </a:p>
          <a:p>
            <a:pPr marL="0" indent="0">
              <a:buNone/>
            </a:pPr>
            <a:r>
              <a:rPr lang="en-GB" dirty="0"/>
              <a:t>Out of reach of all the </a:t>
            </a:r>
            <a:r>
              <a:rPr lang="en-GB" dirty="0" err="1"/>
              <a:t>timefors</a:t>
            </a:r>
            <a:r>
              <a:rPr lang="en-GB" dirty="0"/>
              <a:t>,</a:t>
            </a:r>
          </a:p>
          <a:p>
            <a:pPr marL="0" indent="0">
              <a:buNone/>
            </a:pPr>
            <a:r>
              <a:rPr lang="en-GB" dirty="0"/>
              <a:t>And knew he’d escaped for ever</a:t>
            </a:r>
          </a:p>
          <a:p>
            <a:pPr marL="0" indent="0">
              <a:buNone/>
            </a:pPr>
            <a:endParaRPr lang="en-GB" dirty="0"/>
          </a:p>
        </p:txBody>
      </p:sp>
      <p:sp>
        <p:nvSpPr>
          <p:cNvPr id="3" name="Title 2"/>
          <p:cNvSpPr>
            <a:spLocks noGrp="1"/>
          </p:cNvSpPr>
          <p:nvPr>
            <p:ph type="title"/>
          </p:nvPr>
        </p:nvSpPr>
        <p:spPr/>
        <p:txBody>
          <a:bodyPr/>
          <a:lstStyle/>
          <a:p>
            <a:r>
              <a:rPr lang="en-GB" dirty="0"/>
              <a:t>Stanza 7</a:t>
            </a:r>
          </a:p>
        </p:txBody>
      </p:sp>
      <p:cxnSp>
        <p:nvCxnSpPr>
          <p:cNvPr id="5" name="Elbow Connector 4"/>
          <p:cNvCxnSpPr/>
          <p:nvPr/>
        </p:nvCxnSpPr>
        <p:spPr>
          <a:xfrm>
            <a:off x="5436096" y="2492896"/>
            <a:ext cx="1152128" cy="1008112"/>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6588224" y="2348880"/>
            <a:ext cx="1944216" cy="1872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Enjambment is used throughout this stanza. Why?</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2160" y="4797152"/>
            <a:ext cx="2620963"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179512" y="4221088"/>
            <a:ext cx="2520280" cy="24482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The boy waits a long time (as we are told ‘beyond </a:t>
            </a:r>
            <a:r>
              <a:rPr lang="en-GB" dirty="0" err="1"/>
              <a:t>onceupona</a:t>
            </a:r>
            <a:r>
              <a:rPr lang="en-GB" dirty="0"/>
              <a:t>’). No more of a fairy tale like feel. We see that this has a negative effect on the boy.</a:t>
            </a:r>
          </a:p>
        </p:txBody>
      </p:sp>
    </p:spTree>
    <p:extLst>
      <p:ext uri="{BB962C8B-B14F-4D97-AF65-F5344CB8AC3E}">
        <p14:creationId xmlns:p14="http://schemas.microsoft.com/office/powerpoint/2010/main" val="957637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solidFill>
                  <a:srgbClr val="C00000"/>
                </a:solidFill>
              </a:rPr>
              <a:t>Into</a:t>
            </a:r>
            <a:r>
              <a:rPr lang="en-GB" dirty="0"/>
              <a:t> the smell of </a:t>
            </a:r>
            <a:r>
              <a:rPr lang="en-GB" dirty="0">
                <a:solidFill>
                  <a:srgbClr val="FF0000"/>
                </a:solidFill>
              </a:rPr>
              <a:t>old chrysanthemums on Her desk</a:t>
            </a:r>
            <a:r>
              <a:rPr lang="en-GB" dirty="0"/>
              <a:t>,</a:t>
            </a:r>
          </a:p>
          <a:p>
            <a:pPr marL="0" indent="0">
              <a:buNone/>
            </a:pPr>
            <a:r>
              <a:rPr lang="en-GB" dirty="0">
                <a:solidFill>
                  <a:srgbClr val="C00000"/>
                </a:solidFill>
              </a:rPr>
              <a:t>Into</a:t>
            </a:r>
            <a:r>
              <a:rPr lang="en-GB" dirty="0"/>
              <a:t> the silent noise his hangnail made.</a:t>
            </a:r>
          </a:p>
          <a:p>
            <a:pPr marL="0" indent="0">
              <a:buNone/>
            </a:pPr>
            <a:r>
              <a:rPr lang="en-GB" dirty="0">
                <a:solidFill>
                  <a:srgbClr val="C00000"/>
                </a:solidFill>
              </a:rPr>
              <a:t>Into</a:t>
            </a:r>
            <a:r>
              <a:rPr lang="en-GB" dirty="0"/>
              <a:t> the air outside the window, into ever.</a:t>
            </a:r>
          </a:p>
          <a:p>
            <a:pPr marL="0" indent="0">
              <a:buNone/>
            </a:pPr>
            <a:endParaRPr lang="en-GB" dirty="0"/>
          </a:p>
        </p:txBody>
      </p:sp>
      <p:sp>
        <p:nvSpPr>
          <p:cNvPr id="3" name="Title 2"/>
          <p:cNvSpPr>
            <a:spLocks noGrp="1"/>
          </p:cNvSpPr>
          <p:nvPr>
            <p:ph type="title"/>
          </p:nvPr>
        </p:nvSpPr>
        <p:spPr/>
        <p:txBody>
          <a:bodyPr/>
          <a:lstStyle/>
          <a:p>
            <a:r>
              <a:rPr lang="en-GB" dirty="0"/>
              <a:t>Stanza 8</a:t>
            </a:r>
          </a:p>
        </p:txBody>
      </p:sp>
      <p:sp>
        <p:nvSpPr>
          <p:cNvPr id="4" name="Rectangle 3"/>
          <p:cNvSpPr/>
          <p:nvPr/>
        </p:nvSpPr>
        <p:spPr>
          <a:xfrm>
            <a:off x="6372200" y="3933056"/>
            <a:ext cx="2664296" cy="25202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bg1"/>
                </a:solidFill>
              </a:rPr>
              <a:t>The only escape the child has is through the window. Obviously this is not the literal meaning. His mind escapes. Narrated by the unknown speaker. </a:t>
            </a:r>
          </a:p>
        </p:txBody>
      </p:sp>
      <p:cxnSp>
        <p:nvCxnSpPr>
          <p:cNvPr id="6" name="Elbow Connector 5"/>
          <p:cNvCxnSpPr/>
          <p:nvPr/>
        </p:nvCxnSpPr>
        <p:spPr>
          <a:xfrm rot="16200000" flipH="1">
            <a:off x="1583668" y="3392996"/>
            <a:ext cx="1944216" cy="288032"/>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2123728" y="4653136"/>
            <a:ext cx="2160240"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The use of senses: sound and smell.</a:t>
            </a:r>
          </a:p>
        </p:txBody>
      </p:sp>
      <p:cxnSp>
        <p:nvCxnSpPr>
          <p:cNvPr id="11" name="Curved Connector 10"/>
          <p:cNvCxnSpPr/>
          <p:nvPr/>
        </p:nvCxnSpPr>
        <p:spPr>
          <a:xfrm rot="5400000">
            <a:off x="431540" y="3537012"/>
            <a:ext cx="2376264" cy="1296144"/>
          </a:xfrm>
          <a:prstGeom prst="curved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323528" y="5373216"/>
            <a:ext cx="1512168"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oxymoron. How can silence make a noise?</a:t>
            </a:r>
          </a:p>
        </p:txBody>
      </p:sp>
      <p:sp>
        <p:nvSpPr>
          <p:cNvPr id="13" name="Bent Arrow 12"/>
          <p:cNvSpPr/>
          <p:nvPr/>
        </p:nvSpPr>
        <p:spPr>
          <a:xfrm>
            <a:off x="6228184" y="1268760"/>
            <a:ext cx="576064" cy="936104"/>
          </a:xfrm>
          <a:prstGeom prst="ben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 name="Rounded Rectangle 13"/>
          <p:cNvSpPr/>
          <p:nvPr/>
        </p:nvSpPr>
        <p:spPr>
          <a:xfrm>
            <a:off x="6804248" y="476672"/>
            <a:ext cx="2232248" cy="1512168"/>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She is forgetful too as these flowers are old. Criticism for adults</a:t>
            </a:r>
          </a:p>
        </p:txBody>
      </p:sp>
      <p:cxnSp>
        <p:nvCxnSpPr>
          <p:cNvPr id="16" name="Curved Connector 15"/>
          <p:cNvCxnSpPr/>
          <p:nvPr/>
        </p:nvCxnSpPr>
        <p:spPr>
          <a:xfrm>
            <a:off x="1079612" y="3429000"/>
            <a:ext cx="3492388" cy="1224136"/>
          </a:xfrm>
          <a:prstGeom prst="curvedConnector3">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572000" y="4041068"/>
            <a:ext cx="1368152" cy="19802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Repetition of ‘into’</a:t>
            </a:r>
          </a:p>
          <a:p>
            <a:pPr algn="ctr"/>
            <a:r>
              <a:rPr lang="en-GB" dirty="0"/>
              <a:t>Why?</a:t>
            </a:r>
          </a:p>
        </p:txBody>
      </p:sp>
    </p:spTree>
    <p:extLst>
      <p:ext uri="{BB962C8B-B14F-4D97-AF65-F5344CB8AC3E}">
        <p14:creationId xmlns:p14="http://schemas.microsoft.com/office/powerpoint/2010/main" val="166538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t>And then, </a:t>
            </a:r>
            <a:r>
              <a:rPr lang="en-GB" i="1" dirty="0"/>
              <a:t>My goodness</a:t>
            </a:r>
            <a:r>
              <a:rPr lang="en-GB" dirty="0"/>
              <a:t>, she said,</a:t>
            </a:r>
          </a:p>
          <a:p>
            <a:pPr marL="0" indent="0">
              <a:buNone/>
            </a:pPr>
            <a:r>
              <a:rPr lang="en-GB" b="1" dirty="0">
                <a:solidFill>
                  <a:srgbClr val="00B050"/>
                </a:solidFill>
              </a:rPr>
              <a:t>Scuttling</a:t>
            </a:r>
            <a:r>
              <a:rPr lang="en-GB" dirty="0"/>
              <a:t> in, </a:t>
            </a:r>
            <a:r>
              <a:rPr lang="en-GB" i="1" dirty="0"/>
              <a:t>I forgot all about you.</a:t>
            </a:r>
          </a:p>
          <a:p>
            <a:pPr marL="0" indent="0">
              <a:buNone/>
            </a:pPr>
            <a:r>
              <a:rPr lang="en-GB" i="1" dirty="0"/>
              <a:t>Run along or you’ll be late</a:t>
            </a:r>
            <a:r>
              <a:rPr lang="en-GB" dirty="0"/>
              <a:t>.</a:t>
            </a:r>
          </a:p>
          <a:p>
            <a:pPr marL="0" indent="0">
              <a:buNone/>
            </a:pPr>
            <a:endParaRPr lang="en-GB" dirty="0"/>
          </a:p>
        </p:txBody>
      </p:sp>
      <p:sp>
        <p:nvSpPr>
          <p:cNvPr id="3" name="Title 2"/>
          <p:cNvSpPr>
            <a:spLocks noGrp="1"/>
          </p:cNvSpPr>
          <p:nvPr>
            <p:ph type="title"/>
          </p:nvPr>
        </p:nvSpPr>
        <p:spPr/>
        <p:txBody>
          <a:bodyPr/>
          <a:lstStyle/>
          <a:p>
            <a:r>
              <a:rPr lang="en-GB" dirty="0"/>
              <a:t>Stanza 9</a:t>
            </a:r>
          </a:p>
        </p:txBody>
      </p:sp>
      <p:sp>
        <p:nvSpPr>
          <p:cNvPr id="4" name="Rectangle 3"/>
          <p:cNvSpPr/>
          <p:nvPr/>
        </p:nvSpPr>
        <p:spPr>
          <a:xfrm>
            <a:off x="683568" y="4581128"/>
            <a:ext cx="2664296" cy="21602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Speech in italics – this is the teacher talking now. Her exact words. </a:t>
            </a:r>
          </a:p>
        </p:txBody>
      </p:sp>
      <p:cxnSp>
        <p:nvCxnSpPr>
          <p:cNvPr id="6" name="Straight Arrow Connector 5"/>
          <p:cNvCxnSpPr/>
          <p:nvPr/>
        </p:nvCxnSpPr>
        <p:spPr>
          <a:xfrm>
            <a:off x="1547664" y="2996952"/>
            <a:ext cx="2448272" cy="12961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995936" y="4005063"/>
            <a:ext cx="2016224" cy="19893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Scuttling – quite a negative verb used to describe the teacher. Almost like an animal.</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2320" y="5247531"/>
            <a:ext cx="1500187" cy="1493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87413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t>So she </a:t>
            </a:r>
            <a:r>
              <a:rPr lang="en-GB" b="1" dirty="0">
                <a:solidFill>
                  <a:srgbClr val="00B050"/>
                </a:solidFill>
              </a:rPr>
              <a:t>slotted</a:t>
            </a:r>
            <a:r>
              <a:rPr lang="en-GB" dirty="0"/>
              <a:t> him back into </a:t>
            </a:r>
            <a:r>
              <a:rPr lang="en-GB" dirty="0" err="1"/>
              <a:t>schooltime</a:t>
            </a:r>
            <a:r>
              <a:rPr lang="en-GB" dirty="0"/>
              <a:t>,</a:t>
            </a:r>
          </a:p>
          <a:p>
            <a:pPr marL="0" indent="0">
              <a:buNone/>
            </a:pPr>
            <a:r>
              <a:rPr lang="en-GB" dirty="0"/>
              <a:t>And he got home in time for teatime,</a:t>
            </a:r>
          </a:p>
          <a:p>
            <a:pPr marL="0" indent="0">
              <a:buNone/>
            </a:pPr>
            <a:r>
              <a:rPr lang="en-GB" dirty="0" err="1">
                <a:solidFill>
                  <a:srgbClr val="FF0000"/>
                </a:solidFill>
              </a:rPr>
              <a:t>Nexttime</a:t>
            </a:r>
            <a:r>
              <a:rPr lang="en-GB" dirty="0">
                <a:solidFill>
                  <a:srgbClr val="FF0000"/>
                </a:solidFill>
              </a:rPr>
              <a:t>, </a:t>
            </a:r>
            <a:r>
              <a:rPr lang="en-GB" dirty="0" err="1">
                <a:solidFill>
                  <a:srgbClr val="FF0000"/>
                </a:solidFill>
              </a:rPr>
              <a:t>notimeforthatnowtime</a:t>
            </a:r>
            <a:r>
              <a:rPr lang="en-GB" dirty="0">
                <a:solidFill>
                  <a:srgbClr val="FF0000"/>
                </a:solidFill>
              </a:rPr>
              <a:t>,</a:t>
            </a:r>
          </a:p>
          <a:p>
            <a:pPr marL="0" indent="0">
              <a:buNone/>
            </a:pPr>
            <a:endParaRPr lang="en-GB" dirty="0"/>
          </a:p>
        </p:txBody>
      </p:sp>
      <p:sp>
        <p:nvSpPr>
          <p:cNvPr id="3" name="Title 2"/>
          <p:cNvSpPr>
            <a:spLocks noGrp="1"/>
          </p:cNvSpPr>
          <p:nvPr>
            <p:ph type="title"/>
          </p:nvPr>
        </p:nvSpPr>
        <p:spPr/>
        <p:txBody>
          <a:bodyPr/>
          <a:lstStyle/>
          <a:p>
            <a:r>
              <a:rPr lang="en-GB" dirty="0"/>
              <a:t>Stanza 10</a:t>
            </a:r>
          </a:p>
        </p:txBody>
      </p:sp>
      <p:cxnSp>
        <p:nvCxnSpPr>
          <p:cNvPr id="5" name="Straight Arrow Connector 4"/>
          <p:cNvCxnSpPr/>
          <p:nvPr/>
        </p:nvCxnSpPr>
        <p:spPr>
          <a:xfrm>
            <a:off x="1979712" y="2564904"/>
            <a:ext cx="1944216" cy="15841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3923928" y="4005064"/>
            <a:ext cx="2088232" cy="20882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Once again we can see the negative language. Not very emotional as she ‘slots’ him to his daily routine.</a:t>
            </a:r>
          </a:p>
        </p:txBody>
      </p:sp>
      <p:cxnSp>
        <p:nvCxnSpPr>
          <p:cNvPr id="8" name="Straight Arrow Connector 7"/>
          <p:cNvCxnSpPr/>
          <p:nvPr/>
        </p:nvCxnSpPr>
        <p:spPr>
          <a:xfrm>
            <a:off x="5292080" y="3356992"/>
            <a:ext cx="1656184"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6948264" y="3140968"/>
            <a:ext cx="1728192" cy="33843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This is what the teacher says to him. Translated this means that she does not have time for him now. Dismissive or efficient teacher? Which one?</a:t>
            </a:r>
          </a:p>
        </p:txBody>
      </p:sp>
    </p:spTree>
    <p:extLst>
      <p:ext uri="{BB962C8B-B14F-4D97-AF65-F5344CB8AC3E}">
        <p14:creationId xmlns:p14="http://schemas.microsoft.com/office/powerpoint/2010/main" val="3806655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t>But he never forgot how once by not knowing time,</a:t>
            </a:r>
          </a:p>
          <a:p>
            <a:pPr marL="0" indent="0">
              <a:buNone/>
            </a:pPr>
            <a:r>
              <a:rPr lang="en-GB" dirty="0"/>
              <a:t>He escaped into the </a:t>
            </a:r>
            <a:r>
              <a:rPr lang="en-GB" b="1" dirty="0" err="1">
                <a:solidFill>
                  <a:srgbClr val="002060"/>
                </a:solidFill>
              </a:rPr>
              <a:t>clockless</a:t>
            </a:r>
            <a:r>
              <a:rPr lang="en-GB" b="1" dirty="0">
                <a:solidFill>
                  <a:srgbClr val="002060"/>
                </a:solidFill>
              </a:rPr>
              <a:t> land of ever,</a:t>
            </a:r>
          </a:p>
          <a:p>
            <a:pPr marL="0" indent="0">
              <a:buNone/>
            </a:pPr>
            <a:r>
              <a:rPr lang="en-GB" dirty="0"/>
              <a:t>Where </a:t>
            </a:r>
            <a:r>
              <a:rPr lang="en-GB" dirty="0">
                <a:solidFill>
                  <a:srgbClr val="FF0000"/>
                </a:solidFill>
              </a:rPr>
              <a:t>time hides tick-less waiting to be born</a:t>
            </a:r>
            <a:r>
              <a:rPr lang="en-GB" dirty="0"/>
              <a:t>.</a:t>
            </a:r>
          </a:p>
          <a:p>
            <a:pPr marL="0" indent="0">
              <a:buNone/>
            </a:pPr>
            <a:endParaRPr lang="en-GB" dirty="0"/>
          </a:p>
        </p:txBody>
      </p:sp>
      <p:sp>
        <p:nvSpPr>
          <p:cNvPr id="3" name="Title 2"/>
          <p:cNvSpPr>
            <a:spLocks noGrp="1"/>
          </p:cNvSpPr>
          <p:nvPr>
            <p:ph type="title"/>
          </p:nvPr>
        </p:nvSpPr>
        <p:spPr/>
        <p:txBody>
          <a:bodyPr/>
          <a:lstStyle/>
          <a:p>
            <a:r>
              <a:rPr lang="en-GB" dirty="0"/>
              <a:t>Stanza 11</a:t>
            </a:r>
          </a:p>
        </p:txBody>
      </p:sp>
      <p:cxnSp>
        <p:nvCxnSpPr>
          <p:cNvPr id="5" name="Straight Arrow Connector 4"/>
          <p:cNvCxnSpPr/>
          <p:nvPr/>
        </p:nvCxnSpPr>
        <p:spPr>
          <a:xfrm>
            <a:off x="4067944" y="3501008"/>
            <a:ext cx="1080120"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Rounded Rectangle 5"/>
          <p:cNvSpPr/>
          <p:nvPr/>
        </p:nvSpPr>
        <p:spPr>
          <a:xfrm>
            <a:off x="5148064" y="4077072"/>
            <a:ext cx="2376264"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Personification as the time cannot be born or hide.</a:t>
            </a:r>
          </a:p>
        </p:txBody>
      </p:sp>
      <p:sp>
        <p:nvSpPr>
          <p:cNvPr id="7" name="Right Arrow 6"/>
          <p:cNvSpPr/>
          <p:nvPr/>
        </p:nvSpPr>
        <p:spPr>
          <a:xfrm>
            <a:off x="6660232" y="2852936"/>
            <a:ext cx="72008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002060"/>
              </a:solidFill>
            </a:endParaRPr>
          </a:p>
        </p:txBody>
      </p:sp>
      <p:sp>
        <p:nvSpPr>
          <p:cNvPr id="8" name="Rectangle 7"/>
          <p:cNvSpPr/>
          <p:nvPr/>
        </p:nvSpPr>
        <p:spPr>
          <a:xfrm>
            <a:off x="7668344" y="2276872"/>
            <a:ext cx="1368152" cy="2016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Fantasy as time cannot be eliminated.</a:t>
            </a:r>
          </a:p>
          <a:p>
            <a:pPr algn="ctr"/>
            <a:r>
              <a:rPr lang="en-GB" dirty="0"/>
              <a:t> </a:t>
            </a:r>
          </a:p>
        </p:txBody>
      </p:sp>
      <p:sp>
        <p:nvSpPr>
          <p:cNvPr id="9" name="Rectangle 8"/>
          <p:cNvSpPr/>
          <p:nvPr/>
        </p:nvSpPr>
        <p:spPr>
          <a:xfrm>
            <a:off x="251520" y="4077072"/>
            <a:ext cx="2520280" cy="25202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We can see that this incident with the teacher has left a negative impact on the child as he now wishes that the time did not exist. He also feels great as he ‘escaped’ from the teacher. </a:t>
            </a:r>
          </a:p>
        </p:txBody>
      </p:sp>
      <p:sp>
        <p:nvSpPr>
          <p:cNvPr id="10" name="Rectangle 9"/>
          <p:cNvSpPr/>
          <p:nvPr/>
        </p:nvSpPr>
        <p:spPr>
          <a:xfrm>
            <a:off x="3059832" y="4437112"/>
            <a:ext cx="2088232" cy="21602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Purpose of this poem is to criticise adults perhaps to show that children need to be treated like children .</a:t>
            </a:r>
          </a:p>
        </p:txBody>
      </p:sp>
    </p:spTree>
    <p:extLst>
      <p:ext uri="{BB962C8B-B14F-4D97-AF65-F5344CB8AC3E}">
        <p14:creationId xmlns:p14="http://schemas.microsoft.com/office/powerpoint/2010/main" val="245914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GB"/>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548680"/>
            <a:ext cx="4032448" cy="5976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5004048" y="4797152"/>
            <a:ext cx="3528392" cy="15841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Annotate </a:t>
            </a:r>
            <a:r>
              <a:rPr lang="en-GB"/>
              <a:t>your anthology!</a:t>
            </a:r>
            <a:endParaRPr lang="en-GB" dirty="0"/>
          </a:p>
        </p:txBody>
      </p:sp>
    </p:spTree>
    <p:extLst>
      <p:ext uri="{BB962C8B-B14F-4D97-AF65-F5344CB8AC3E}">
        <p14:creationId xmlns:p14="http://schemas.microsoft.com/office/powerpoint/2010/main" val="1150009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This poem is about a young child who is not able to tell time. He is issued a (possibly) lunch time detention for doing something wrong but we are never told what he had done.</a:t>
            </a:r>
          </a:p>
          <a:p>
            <a:r>
              <a:rPr lang="en-GB" dirty="0"/>
              <a:t>The poem does not have a single voice so it is quite confusing to know who is speaking when.</a:t>
            </a:r>
          </a:p>
          <a:p>
            <a:r>
              <a:rPr lang="en-GB" dirty="0"/>
              <a:t>The author does this to show us how confusing it must be for the child not knowing the time.</a:t>
            </a:r>
          </a:p>
          <a:p>
            <a:r>
              <a:rPr lang="en-GB" dirty="0"/>
              <a:t>This is intentional!</a:t>
            </a:r>
          </a:p>
        </p:txBody>
      </p:sp>
      <p:sp>
        <p:nvSpPr>
          <p:cNvPr id="3" name="Title 2"/>
          <p:cNvSpPr>
            <a:spLocks noGrp="1"/>
          </p:cNvSpPr>
          <p:nvPr>
            <p:ph type="title"/>
          </p:nvPr>
        </p:nvSpPr>
        <p:spPr/>
        <p:txBody>
          <a:bodyPr/>
          <a:lstStyle/>
          <a:p>
            <a:r>
              <a:rPr lang="en-GB" dirty="0"/>
              <a:t>What is this poem about?</a:t>
            </a:r>
          </a:p>
        </p:txBody>
      </p:sp>
    </p:spTree>
    <p:extLst>
      <p:ext uri="{BB962C8B-B14F-4D97-AF65-F5344CB8AC3E}">
        <p14:creationId xmlns:p14="http://schemas.microsoft.com/office/powerpoint/2010/main" val="2493133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t>Once upon a </a:t>
            </a:r>
            <a:r>
              <a:rPr lang="en-GB" dirty="0" err="1"/>
              <a:t>schooltime</a:t>
            </a:r>
            <a:r>
              <a:rPr lang="en-GB" dirty="0"/>
              <a:t> </a:t>
            </a:r>
          </a:p>
          <a:p>
            <a:pPr marL="0" indent="0">
              <a:buNone/>
            </a:pPr>
            <a:r>
              <a:rPr lang="en-GB" dirty="0"/>
              <a:t>He did Something Very Wrong</a:t>
            </a:r>
          </a:p>
          <a:p>
            <a:pPr marL="0" indent="0">
              <a:buNone/>
            </a:pPr>
            <a:r>
              <a:rPr lang="en-GB" dirty="0"/>
              <a:t>(I forget what it was).</a:t>
            </a:r>
          </a:p>
          <a:p>
            <a:pPr marL="0" indent="0">
              <a:buNone/>
            </a:pPr>
            <a:endParaRPr lang="en-GB" dirty="0"/>
          </a:p>
        </p:txBody>
      </p:sp>
      <p:sp>
        <p:nvSpPr>
          <p:cNvPr id="3" name="Title 2"/>
          <p:cNvSpPr>
            <a:spLocks noGrp="1"/>
          </p:cNvSpPr>
          <p:nvPr>
            <p:ph type="title"/>
          </p:nvPr>
        </p:nvSpPr>
        <p:spPr/>
        <p:txBody>
          <a:bodyPr/>
          <a:lstStyle/>
          <a:p>
            <a:r>
              <a:rPr lang="en-GB" dirty="0"/>
              <a:t>Highlight and make notes!</a:t>
            </a:r>
          </a:p>
        </p:txBody>
      </p:sp>
      <p:sp>
        <p:nvSpPr>
          <p:cNvPr id="4" name="Left Arrow 3"/>
          <p:cNvSpPr/>
          <p:nvPr/>
        </p:nvSpPr>
        <p:spPr>
          <a:xfrm>
            <a:off x="4427984" y="2348880"/>
            <a:ext cx="1656184" cy="36004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ounded Rectangle 4"/>
          <p:cNvSpPr/>
          <p:nvPr/>
        </p:nvSpPr>
        <p:spPr>
          <a:xfrm>
            <a:off x="6084168" y="1268760"/>
            <a:ext cx="2736304" cy="16561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Fairy tale like beginning- unusual since it is not a fairy tale- confusion created. </a:t>
            </a:r>
          </a:p>
          <a:p>
            <a:pPr algn="ctr"/>
            <a:endParaRPr lang="en-GB" dirty="0"/>
          </a:p>
        </p:txBody>
      </p:sp>
      <p:sp>
        <p:nvSpPr>
          <p:cNvPr id="6" name="Left Arrow 5"/>
          <p:cNvSpPr/>
          <p:nvPr/>
        </p:nvSpPr>
        <p:spPr>
          <a:xfrm>
            <a:off x="5244422" y="2868247"/>
            <a:ext cx="1008112" cy="57606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6444208" y="3156279"/>
            <a:ext cx="2160240" cy="27209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Capital letters- mimic the teacher the way she might have been speaking. Also creates interest and importance.</a:t>
            </a:r>
          </a:p>
        </p:txBody>
      </p:sp>
      <p:cxnSp>
        <p:nvCxnSpPr>
          <p:cNvPr id="9" name="Curved Connector 8"/>
          <p:cNvCxnSpPr/>
          <p:nvPr/>
        </p:nvCxnSpPr>
        <p:spPr>
          <a:xfrm>
            <a:off x="1043608" y="3573016"/>
            <a:ext cx="1512168" cy="1368152"/>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771800" y="3933056"/>
            <a:ext cx="3168352" cy="29249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The brackets- the speaker changes now from a child to the narrator or even the teacher. This also creates confusion which adds to the theme of childhood. Humour is created here too. Is someone has dome something very wrong how can you forget it?</a:t>
            </a:r>
          </a:p>
        </p:txBody>
      </p:sp>
    </p:spTree>
    <p:extLst>
      <p:ext uri="{BB962C8B-B14F-4D97-AF65-F5344CB8AC3E}">
        <p14:creationId xmlns:p14="http://schemas.microsoft.com/office/powerpoint/2010/main" val="3813923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t>And </a:t>
            </a:r>
            <a:r>
              <a:rPr lang="en-GB" dirty="0">
                <a:solidFill>
                  <a:srgbClr val="FF0000"/>
                </a:solidFill>
              </a:rPr>
              <a:t>S</a:t>
            </a:r>
            <a:r>
              <a:rPr lang="en-GB" dirty="0"/>
              <a:t>he said he’d done</a:t>
            </a:r>
          </a:p>
          <a:p>
            <a:pPr marL="0" indent="0">
              <a:buNone/>
            </a:pPr>
            <a:r>
              <a:rPr lang="en-GB" dirty="0">
                <a:solidFill>
                  <a:srgbClr val="FF0000"/>
                </a:solidFill>
              </a:rPr>
              <a:t>S</a:t>
            </a:r>
            <a:r>
              <a:rPr lang="en-GB" dirty="0"/>
              <a:t>omething </a:t>
            </a:r>
            <a:r>
              <a:rPr lang="en-GB" dirty="0">
                <a:solidFill>
                  <a:srgbClr val="FF0000"/>
                </a:solidFill>
              </a:rPr>
              <a:t>V</a:t>
            </a:r>
            <a:r>
              <a:rPr lang="en-GB" dirty="0"/>
              <a:t>ery </a:t>
            </a:r>
            <a:r>
              <a:rPr lang="en-GB" dirty="0">
                <a:solidFill>
                  <a:srgbClr val="FF0000"/>
                </a:solidFill>
              </a:rPr>
              <a:t>W</a:t>
            </a:r>
            <a:r>
              <a:rPr lang="en-GB" dirty="0"/>
              <a:t>rong, </a:t>
            </a:r>
            <a:r>
              <a:rPr lang="en-GB" b="1" dirty="0">
                <a:solidFill>
                  <a:srgbClr val="7030A0"/>
                </a:solidFill>
              </a:rPr>
              <a:t>and must</a:t>
            </a:r>
          </a:p>
          <a:p>
            <a:pPr marL="0" indent="0">
              <a:buNone/>
            </a:pPr>
            <a:r>
              <a:rPr lang="en-GB" b="1" dirty="0">
                <a:solidFill>
                  <a:srgbClr val="7030A0"/>
                </a:solidFill>
              </a:rPr>
              <a:t>Stay in the school-room till half-past two</a:t>
            </a:r>
            <a:r>
              <a:rPr lang="en-GB" dirty="0"/>
              <a:t>.</a:t>
            </a:r>
          </a:p>
          <a:p>
            <a:pPr marL="0" indent="0">
              <a:buNone/>
            </a:pPr>
            <a:endParaRPr lang="en-GB" dirty="0"/>
          </a:p>
        </p:txBody>
      </p:sp>
      <p:sp>
        <p:nvSpPr>
          <p:cNvPr id="3" name="Title 2"/>
          <p:cNvSpPr>
            <a:spLocks noGrp="1"/>
          </p:cNvSpPr>
          <p:nvPr>
            <p:ph type="title"/>
          </p:nvPr>
        </p:nvSpPr>
        <p:spPr/>
        <p:txBody>
          <a:bodyPr/>
          <a:lstStyle/>
          <a:p>
            <a:r>
              <a:rPr lang="en-GB" dirty="0"/>
              <a:t>Stanza 2</a:t>
            </a:r>
          </a:p>
        </p:txBody>
      </p:sp>
      <p:sp>
        <p:nvSpPr>
          <p:cNvPr id="4" name="Left Arrow 3"/>
          <p:cNvSpPr/>
          <p:nvPr/>
        </p:nvSpPr>
        <p:spPr>
          <a:xfrm>
            <a:off x="4283968" y="2276872"/>
            <a:ext cx="1512168" cy="36004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5796136" y="1340768"/>
            <a:ext cx="3096344" cy="17281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Capitalisation for the ‘she’ because of respect for the teacher this is the boy telling us this as he makes a mistake and says ‘till’ and not ‘until’</a:t>
            </a:r>
          </a:p>
        </p:txBody>
      </p:sp>
      <p:sp>
        <p:nvSpPr>
          <p:cNvPr id="6" name="Rectangle 5"/>
          <p:cNvSpPr/>
          <p:nvPr/>
        </p:nvSpPr>
        <p:spPr>
          <a:xfrm>
            <a:off x="251520" y="3861048"/>
            <a:ext cx="3096344" cy="1944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Note that the boy gets a lower case letter – he. </a:t>
            </a:r>
          </a:p>
          <a:p>
            <a:pPr algn="ctr"/>
            <a:r>
              <a:rPr lang="en-GB" dirty="0"/>
              <a:t>He does not get as much respect as the teacher even though Her name is not mentioned. Why?</a:t>
            </a:r>
          </a:p>
        </p:txBody>
      </p:sp>
      <p:cxnSp>
        <p:nvCxnSpPr>
          <p:cNvPr id="8" name="Elbow Connector 7"/>
          <p:cNvCxnSpPr/>
          <p:nvPr/>
        </p:nvCxnSpPr>
        <p:spPr>
          <a:xfrm rot="5400000">
            <a:off x="4572000" y="3717032"/>
            <a:ext cx="1512168" cy="216024"/>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10" name="Rounded Rectangle 9"/>
          <p:cNvSpPr/>
          <p:nvPr/>
        </p:nvSpPr>
        <p:spPr>
          <a:xfrm>
            <a:off x="4788024" y="4437112"/>
            <a:ext cx="2880320" cy="18722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Enjambment is used as this line carries into the next without punctuation. This speeds up our reading process. </a:t>
            </a:r>
          </a:p>
        </p:txBody>
      </p:sp>
    </p:spTree>
    <p:extLst>
      <p:ext uri="{BB962C8B-B14F-4D97-AF65-F5344CB8AC3E}">
        <p14:creationId xmlns:p14="http://schemas.microsoft.com/office/powerpoint/2010/main" val="841320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t>(Being cross, she’d forgotten</a:t>
            </a:r>
          </a:p>
          <a:p>
            <a:pPr marL="0" indent="0">
              <a:buNone/>
            </a:pPr>
            <a:r>
              <a:rPr lang="en-GB" dirty="0"/>
              <a:t>She hadn’t taught him </a:t>
            </a:r>
            <a:r>
              <a:rPr lang="en-GB" b="1" dirty="0">
                <a:solidFill>
                  <a:srgbClr val="7030A0"/>
                </a:solidFill>
              </a:rPr>
              <a:t>Time</a:t>
            </a:r>
            <a:r>
              <a:rPr lang="en-GB" dirty="0"/>
              <a:t>. </a:t>
            </a:r>
          </a:p>
          <a:p>
            <a:pPr marL="0" indent="0">
              <a:buNone/>
            </a:pPr>
            <a:r>
              <a:rPr lang="en-GB" dirty="0"/>
              <a:t>He was too scared of being wicked to remind her.)</a:t>
            </a:r>
          </a:p>
          <a:p>
            <a:pPr marL="0" indent="0">
              <a:buNone/>
            </a:pPr>
            <a:endParaRPr lang="en-GB" dirty="0"/>
          </a:p>
        </p:txBody>
      </p:sp>
      <p:sp>
        <p:nvSpPr>
          <p:cNvPr id="3" name="Title 2"/>
          <p:cNvSpPr>
            <a:spLocks noGrp="1"/>
          </p:cNvSpPr>
          <p:nvPr>
            <p:ph type="title"/>
          </p:nvPr>
        </p:nvSpPr>
        <p:spPr/>
        <p:txBody>
          <a:bodyPr/>
          <a:lstStyle/>
          <a:p>
            <a:r>
              <a:rPr lang="en-GB" dirty="0"/>
              <a:t>Stanza 3</a:t>
            </a:r>
          </a:p>
        </p:txBody>
      </p:sp>
      <p:sp>
        <p:nvSpPr>
          <p:cNvPr id="4" name="Rectangle 3"/>
          <p:cNvSpPr/>
          <p:nvPr/>
        </p:nvSpPr>
        <p:spPr>
          <a:xfrm>
            <a:off x="5940152" y="980728"/>
            <a:ext cx="2952328" cy="2016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This is still the boy telling us the story as he used simple words such as ‘cross’ and ‘wicked’. As he is very young he cannot use more complex language.</a:t>
            </a:r>
          </a:p>
        </p:txBody>
      </p:sp>
      <p:cxnSp>
        <p:nvCxnSpPr>
          <p:cNvPr id="6" name="Straight Arrow Connector 5"/>
          <p:cNvCxnSpPr/>
          <p:nvPr/>
        </p:nvCxnSpPr>
        <p:spPr>
          <a:xfrm>
            <a:off x="4427984" y="2996952"/>
            <a:ext cx="1152128" cy="16561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5724128" y="4005064"/>
            <a:ext cx="3024336" cy="25922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Time gets a capital T- as it is the main theme for this poem. It creates confusion for the boy and possibly the teacher too!</a:t>
            </a:r>
          </a:p>
        </p:txBody>
      </p:sp>
    </p:spTree>
    <p:extLst>
      <p:ext uri="{BB962C8B-B14F-4D97-AF65-F5344CB8AC3E}">
        <p14:creationId xmlns:p14="http://schemas.microsoft.com/office/powerpoint/2010/main" val="40480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t>He knew a lot of time: he knew</a:t>
            </a:r>
          </a:p>
          <a:p>
            <a:pPr marL="0" indent="0">
              <a:buNone/>
            </a:pPr>
            <a:r>
              <a:rPr lang="en-GB" b="1" dirty="0" err="1">
                <a:solidFill>
                  <a:srgbClr val="7030A0"/>
                </a:solidFill>
              </a:rPr>
              <a:t>Gettinguptime</a:t>
            </a:r>
            <a:r>
              <a:rPr lang="en-GB" b="1" dirty="0">
                <a:solidFill>
                  <a:srgbClr val="7030A0"/>
                </a:solidFill>
              </a:rPr>
              <a:t>, </a:t>
            </a:r>
            <a:r>
              <a:rPr lang="en-GB" b="1" dirty="0" err="1">
                <a:solidFill>
                  <a:srgbClr val="7030A0"/>
                </a:solidFill>
              </a:rPr>
              <a:t>timeyouwereofftime</a:t>
            </a:r>
            <a:r>
              <a:rPr lang="en-GB" b="1" dirty="0">
                <a:solidFill>
                  <a:srgbClr val="7030A0"/>
                </a:solidFill>
              </a:rPr>
              <a:t>,</a:t>
            </a:r>
          </a:p>
          <a:p>
            <a:pPr marL="0" indent="0">
              <a:buNone/>
            </a:pPr>
            <a:r>
              <a:rPr lang="en-GB" b="1" dirty="0" err="1">
                <a:solidFill>
                  <a:srgbClr val="7030A0"/>
                </a:solidFill>
              </a:rPr>
              <a:t>Timetogohomenowtime</a:t>
            </a:r>
            <a:r>
              <a:rPr lang="en-GB" b="1" dirty="0">
                <a:solidFill>
                  <a:srgbClr val="7030A0"/>
                </a:solidFill>
              </a:rPr>
              <a:t>, </a:t>
            </a:r>
            <a:r>
              <a:rPr lang="en-GB" b="1" dirty="0" err="1">
                <a:solidFill>
                  <a:srgbClr val="7030A0"/>
                </a:solidFill>
              </a:rPr>
              <a:t>Tvtime</a:t>
            </a:r>
            <a:r>
              <a:rPr lang="en-GB" b="1" dirty="0">
                <a:solidFill>
                  <a:srgbClr val="7030A0"/>
                </a:solidFill>
              </a:rPr>
              <a:t>,</a:t>
            </a:r>
          </a:p>
          <a:p>
            <a:pPr marL="0" indent="0">
              <a:buNone/>
            </a:pPr>
            <a:endParaRPr lang="en-GB" dirty="0"/>
          </a:p>
        </p:txBody>
      </p:sp>
      <p:sp>
        <p:nvSpPr>
          <p:cNvPr id="3" name="Title 2"/>
          <p:cNvSpPr>
            <a:spLocks noGrp="1"/>
          </p:cNvSpPr>
          <p:nvPr>
            <p:ph type="title"/>
          </p:nvPr>
        </p:nvSpPr>
        <p:spPr/>
        <p:txBody>
          <a:bodyPr/>
          <a:lstStyle/>
          <a:p>
            <a:r>
              <a:rPr lang="en-GB" dirty="0"/>
              <a:t>Stanza 4</a:t>
            </a:r>
          </a:p>
        </p:txBody>
      </p:sp>
      <p:cxnSp>
        <p:nvCxnSpPr>
          <p:cNvPr id="5" name="Elbow Connector 4"/>
          <p:cNvCxnSpPr/>
          <p:nvPr/>
        </p:nvCxnSpPr>
        <p:spPr>
          <a:xfrm>
            <a:off x="5940152" y="2924944"/>
            <a:ext cx="504056" cy="432048"/>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6444208" y="620688"/>
            <a:ext cx="2448272"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Compound words- he does not know the precise time when he does these particular things but he knows them by the name. Maybe he is mimicking his parents the way they say it?</a:t>
            </a:r>
          </a:p>
          <a:p>
            <a:pPr algn="ctr"/>
            <a:r>
              <a:rPr lang="en-GB" dirty="0"/>
              <a:t>Once again this is narrated by the boy as he is telling us all the times he does recognise. </a:t>
            </a:r>
          </a:p>
          <a:p>
            <a:pPr algn="ctr"/>
            <a:endParaRPr lang="en-GB" dirty="0"/>
          </a:p>
        </p:txBody>
      </p:sp>
      <p:cxnSp>
        <p:nvCxnSpPr>
          <p:cNvPr id="8" name="Straight Arrow Connector 7"/>
          <p:cNvCxnSpPr/>
          <p:nvPr/>
        </p:nvCxnSpPr>
        <p:spPr>
          <a:xfrm>
            <a:off x="5004048" y="2564904"/>
            <a:ext cx="432048" cy="21602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Oval 8"/>
          <p:cNvSpPr/>
          <p:nvPr/>
        </p:nvSpPr>
        <p:spPr>
          <a:xfrm>
            <a:off x="2964873" y="4869160"/>
            <a:ext cx="4847487" cy="15121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Enjambment used to speed up the pace. Children often speak without pausing. Trying to recreate their language.</a:t>
            </a:r>
          </a:p>
        </p:txBody>
      </p:sp>
      <p:sp>
        <p:nvSpPr>
          <p:cNvPr id="10" name="Left-Up Arrow 9"/>
          <p:cNvSpPr/>
          <p:nvPr/>
        </p:nvSpPr>
        <p:spPr>
          <a:xfrm>
            <a:off x="4752020" y="3501008"/>
            <a:ext cx="936104" cy="864096"/>
          </a:xfrm>
          <a:prstGeom prst="leftUpArrow">
            <a:avLst>
              <a:gd name="adj1" fmla="val 5760"/>
              <a:gd name="adj2" fmla="val 25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2411760" y="3789040"/>
            <a:ext cx="2340260"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Where does this comma lead?</a:t>
            </a:r>
          </a:p>
        </p:txBody>
      </p:sp>
    </p:spTree>
    <p:extLst>
      <p:ext uri="{BB962C8B-B14F-4D97-AF65-F5344CB8AC3E}">
        <p14:creationId xmlns:p14="http://schemas.microsoft.com/office/powerpoint/2010/main" val="3063633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err="1">
                <a:solidFill>
                  <a:srgbClr val="7030A0"/>
                </a:solidFill>
              </a:rPr>
              <a:t>Timeformykisstime</a:t>
            </a:r>
            <a:r>
              <a:rPr lang="en-GB" dirty="0">
                <a:solidFill>
                  <a:srgbClr val="7030A0"/>
                </a:solidFill>
              </a:rPr>
              <a:t> (that was </a:t>
            </a:r>
            <a:r>
              <a:rPr lang="en-GB" dirty="0" err="1">
                <a:solidFill>
                  <a:srgbClr val="7030A0"/>
                </a:solidFill>
              </a:rPr>
              <a:t>Grantime</a:t>
            </a:r>
            <a:r>
              <a:rPr lang="en-GB" dirty="0">
                <a:solidFill>
                  <a:srgbClr val="7030A0"/>
                </a:solidFill>
              </a:rPr>
              <a:t>).</a:t>
            </a:r>
          </a:p>
          <a:p>
            <a:pPr marL="0" indent="0">
              <a:buNone/>
            </a:pPr>
            <a:r>
              <a:rPr lang="en-GB" dirty="0"/>
              <a:t>All the important times he knew,</a:t>
            </a:r>
          </a:p>
          <a:p>
            <a:pPr marL="0" indent="0">
              <a:buNone/>
            </a:pPr>
            <a:r>
              <a:rPr lang="en-GB" dirty="0"/>
              <a:t>But not half-past two.</a:t>
            </a:r>
          </a:p>
          <a:p>
            <a:pPr marL="0" indent="0">
              <a:buNone/>
            </a:pPr>
            <a:endParaRPr lang="en-GB" dirty="0"/>
          </a:p>
        </p:txBody>
      </p:sp>
      <p:sp>
        <p:nvSpPr>
          <p:cNvPr id="3" name="Title 2"/>
          <p:cNvSpPr>
            <a:spLocks noGrp="1"/>
          </p:cNvSpPr>
          <p:nvPr>
            <p:ph type="title"/>
          </p:nvPr>
        </p:nvSpPr>
        <p:spPr/>
        <p:txBody>
          <a:bodyPr/>
          <a:lstStyle/>
          <a:p>
            <a:r>
              <a:rPr lang="en-GB" dirty="0"/>
              <a:t>Stanza 5</a:t>
            </a:r>
          </a:p>
        </p:txBody>
      </p:sp>
      <p:cxnSp>
        <p:nvCxnSpPr>
          <p:cNvPr id="5" name="Straight Arrow Connector 4"/>
          <p:cNvCxnSpPr/>
          <p:nvPr/>
        </p:nvCxnSpPr>
        <p:spPr>
          <a:xfrm>
            <a:off x="5436096" y="2636912"/>
            <a:ext cx="1152128" cy="12241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6588224" y="3429000"/>
            <a:ext cx="2376264" cy="1872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These lines are carried on from the previous stanza. This line is still narrated by the child.</a:t>
            </a:r>
          </a:p>
        </p:txBody>
      </p:sp>
      <p:cxnSp>
        <p:nvCxnSpPr>
          <p:cNvPr id="8" name="Elbow Connector 7"/>
          <p:cNvCxnSpPr/>
          <p:nvPr/>
        </p:nvCxnSpPr>
        <p:spPr>
          <a:xfrm rot="16200000" flipH="1">
            <a:off x="2447764" y="3825044"/>
            <a:ext cx="1080120" cy="288032"/>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483768" y="4509120"/>
            <a:ext cx="1872208" cy="13681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We can infer that this is said by the unknown narrator.</a:t>
            </a:r>
          </a:p>
        </p:txBody>
      </p:sp>
    </p:spTree>
    <p:extLst>
      <p:ext uri="{BB962C8B-B14F-4D97-AF65-F5344CB8AC3E}">
        <p14:creationId xmlns:p14="http://schemas.microsoft.com/office/powerpoint/2010/main" val="1581699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r>
              <a:rPr lang="en-GB" dirty="0"/>
              <a:t>He knew the </a:t>
            </a:r>
            <a:r>
              <a:rPr lang="en-GB" dirty="0" err="1"/>
              <a:t>clockface</a:t>
            </a:r>
            <a:r>
              <a:rPr lang="en-GB" dirty="0"/>
              <a:t>, the little eyes</a:t>
            </a:r>
          </a:p>
          <a:p>
            <a:pPr marL="0" indent="0">
              <a:buNone/>
            </a:pPr>
            <a:r>
              <a:rPr lang="en-GB" b="1" dirty="0">
                <a:solidFill>
                  <a:srgbClr val="7030A0"/>
                </a:solidFill>
              </a:rPr>
              <a:t>And two long legs for walking,</a:t>
            </a:r>
          </a:p>
          <a:p>
            <a:pPr marL="0" indent="0">
              <a:buNone/>
            </a:pPr>
            <a:r>
              <a:rPr lang="en-GB" dirty="0"/>
              <a:t>But he couldn’t </a:t>
            </a:r>
            <a:r>
              <a:rPr lang="en-GB" b="1" dirty="0">
                <a:solidFill>
                  <a:srgbClr val="FF0000"/>
                </a:solidFill>
              </a:rPr>
              <a:t>click</a:t>
            </a:r>
            <a:r>
              <a:rPr lang="en-GB" dirty="0"/>
              <a:t> its language,</a:t>
            </a:r>
          </a:p>
          <a:p>
            <a:pPr marL="0" indent="0">
              <a:buNone/>
            </a:pPr>
            <a:endParaRPr lang="en-GB" dirty="0"/>
          </a:p>
        </p:txBody>
      </p:sp>
      <p:sp>
        <p:nvSpPr>
          <p:cNvPr id="3" name="Title 2"/>
          <p:cNvSpPr>
            <a:spLocks noGrp="1"/>
          </p:cNvSpPr>
          <p:nvPr>
            <p:ph type="title"/>
          </p:nvPr>
        </p:nvSpPr>
        <p:spPr/>
        <p:txBody>
          <a:bodyPr/>
          <a:lstStyle/>
          <a:p>
            <a:r>
              <a:rPr lang="en-GB" dirty="0"/>
              <a:t>Stanza 6</a:t>
            </a:r>
          </a:p>
        </p:txBody>
      </p:sp>
      <p:sp>
        <p:nvSpPr>
          <p:cNvPr id="4" name="Rectangle 3"/>
          <p:cNvSpPr/>
          <p:nvPr/>
        </p:nvSpPr>
        <p:spPr>
          <a:xfrm>
            <a:off x="6084168" y="2276872"/>
            <a:ext cx="2808312"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Personification is used as the child gives the clock human qualities</a:t>
            </a:r>
          </a:p>
        </p:txBody>
      </p:sp>
      <p:sp>
        <p:nvSpPr>
          <p:cNvPr id="5" name="Left Arrow 4"/>
          <p:cNvSpPr/>
          <p:nvPr/>
        </p:nvSpPr>
        <p:spPr>
          <a:xfrm>
            <a:off x="5220072" y="2924944"/>
            <a:ext cx="720080" cy="144016"/>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Elbow Connector 6"/>
          <p:cNvCxnSpPr/>
          <p:nvPr/>
        </p:nvCxnSpPr>
        <p:spPr>
          <a:xfrm rot="16200000" flipH="1">
            <a:off x="3131840" y="3717032"/>
            <a:ext cx="936104" cy="648072"/>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3131840" y="4509120"/>
            <a:ext cx="2232248"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Onomatopoeia used.</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48264" y="4054000"/>
            <a:ext cx="1762125"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395536" y="4054000"/>
            <a:ext cx="2304256" cy="2590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This stanza is very important as it shows the audience a change in language. Now it is more poetic rather than conversational. </a:t>
            </a:r>
          </a:p>
        </p:txBody>
      </p:sp>
      <p:sp>
        <p:nvSpPr>
          <p:cNvPr id="10" name="Rectangle 9"/>
          <p:cNvSpPr/>
          <p:nvPr/>
        </p:nvSpPr>
        <p:spPr>
          <a:xfrm>
            <a:off x="3131840" y="5805264"/>
            <a:ext cx="2808312" cy="8395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The narrator is no longer a child here but rather the unknown narrator. </a:t>
            </a:r>
          </a:p>
        </p:txBody>
      </p:sp>
    </p:spTree>
    <p:extLst>
      <p:ext uri="{BB962C8B-B14F-4D97-AF65-F5344CB8AC3E}">
        <p14:creationId xmlns:p14="http://schemas.microsoft.com/office/powerpoint/2010/main" val="293777409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108</TotalTime>
  <Words>1032</Words>
  <Application>Microsoft Office PowerPoint</Application>
  <PresentationFormat>On-screen Show (4:3)</PresentationFormat>
  <Paragraphs>88</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Book Antiqua</vt:lpstr>
      <vt:lpstr>Wingdings</vt:lpstr>
      <vt:lpstr>Hardcover</vt:lpstr>
      <vt:lpstr>Half- past Two</vt:lpstr>
      <vt:lpstr>PowerPoint Presentation</vt:lpstr>
      <vt:lpstr>What is this poem about?</vt:lpstr>
      <vt:lpstr>Highlight and make notes!</vt:lpstr>
      <vt:lpstr>Stanza 2</vt:lpstr>
      <vt:lpstr>Stanza 3</vt:lpstr>
      <vt:lpstr>Stanza 4</vt:lpstr>
      <vt:lpstr>Stanza 5</vt:lpstr>
      <vt:lpstr>Stanza 6</vt:lpstr>
      <vt:lpstr>Stanza 7</vt:lpstr>
      <vt:lpstr>Stanza 8</vt:lpstr>
      <vt:lpstr>Stanza 9</vt:lpstr>
      <vt:lpstr>Stanza 10</vt:lpstr>
      <vt:lpstr>Stanza 11</vt:lpstr>
    </vt:vector>
  </TitlesOfParts>
  <Company>Slough Grammar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Half- Past Two</dc:title>
  <dc:creator>Ggontyte</dc:creator>
  <cp:lastModifiedBy>Jenny Curry</cp:lastModifiedBy>
  <cp:revision>24</cp:revision>
  <dcterms:created xsi:type="dcterms:W3CDTF">2013-01-18T13:38:07Z</dcterms:created>
  <dcterms:modified xsi:type="dcterms:W3CDTF">2021-11-07T11:08:46Z</dcterms:modified>
</cp:coreProperties>
</file>