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59" r:id="rId4"/>
    <p:sldId id="260" r:id="rId5"/>
    <p:sldId id="261" r:id="rId6"/>
    <p:sldId id="262" r:id="rId7"/>
    <p:sldId id="264" r:id="rId8"/>
    <p:sldId id="263" r:id="rId9"/>
    <p:sldId id="265" r:id="rId10"/>
    <p:sldId id="267" r:id="rId11"/>
    <p:sldId id="266" r:id="rId12"/>
    <p:sldId id="268" r:id="rId13"/>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4635" autoAdjust="0"/>
  </p:normalViewPr>
  <p:slideViewPr>
    <p:cSldViewPr snapToGrid="0">
      <p:cViewPr varScale="1">
        <p:scale>
          <a:sx n="51" d="100"/>
          <a:sy n="51" d="100"/>
        </p:scale>
        <p:origin x="125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BA20D5FD-872A-4460-B496-9463D774E548}" type="datetimeFigureOut">
              <a:rPr lang="en-GB" smtClean="0"/>
              <a:t>24/03/2022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2E0739A9-0685-48E9-BDA8-DE8B39CFE54F}" type="slidenum">
              <a:rPr lang="en-GB" smtClean="0"/>
              <a:t>‹#›</a:t>
            </a:fld>
            <a:endParaRPr lang="en-GB"/>
          </a:p>
        </p:txBody>
      </p:sp>
    </p:spTree>
    <p:extLst>
      <p:ext uri="{BB962C8B-B14F-4D97-AF65-F5344CB8AC3E}">
        <p14:creationId xmlns:p14="http://schemas.microsoft.com/office/powerpoint/2010/main" val="373547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E0739A9-0685-48E9-BDA8-DE8B39CFE54F}" type="slidenum">
              <a:rPr lang="en-GB" smtClean="0"/>
              <a:t>1</a:t>
            </a:fld>
            <a:endParaRPr lang="en-GB"/>
          </a:p>
        </p:txBody>
      </p:sp>
    </p:spTree>
    <p:extLst>
      <p:ext uri="{BB962C8B-B14F-4D97-AF65-F5344CB8AC3E}">
        <p14:creationId xmlns:p14="http://schemas.microsoft.com/office/powerpoint/2010/main" val="26894578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E0739A9-0685-48E9-BDA8-DE8B39CFE54F}" type="slidenum">
              <a:rPr lang="en-GB" smtClean="0"/>
              <a:t>10</a:t>
            </a:fld>
            <a:endParaRPr lang="en-GB"/>
          </a:p>
        </p:txBody>
      </p:sp>
    </p:spTree>
    <p:extLst>
      <p:ext uri="{BB962C8B-B14F-4D97-AF65-F5344CB8AC3E}">
        <p14:creationId xmlns:p14="http://schemas.microsoft.com/office/powerpoint/2010/main" val="911044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E0739A9-0685-48E9-BDA8-DE8B39CFE54F}" type="slidenum">
              <a:rPr lang="en-GB" smtClean="0"/>
              <a:t>11</a:t>
            </a:fld>
            <a:endParaRPr lang="en-GB"/>
          </a:p>
        </p:txBody>
      </p:sp>
    </p:spTree>
    <p:extLst>
      <p:ext uri="{BB962C8B-B14F-4D97-AF65-F5344CB8AC3E}">
        <p14:creationId xmlns:p14="http://schemas.microsoft.com/office/powerpoint/2010/main" val="2141474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Cesar</a:t>
            </a:r>
            <a:r>
              <a:rPr lang="en-GB" baseline="0" dirty="0" smtClean="0"/>
              <a:t> </a:t>
            </a:r>
            <a:r>
              <a:rPr lang="en-GB" baseline="0" dirty="0" err="1" smtClean="0"/>
              <a:t>Lombrosia</a:t>
            </a:r>
            <a:r>
              <a:rPr lang="en-GB" baseline="0" dirty="0" smtClean="0"/>
              <a:t> – notion that born criminals can be recognised by certain characteristics – monstrosity of creature constructed from criminals’ body parts; but also in </a:t>
            </a:r>
            <a:r>
              <a:rPr lang="en-GB" baseline="0" dirty="0" err="1" smtClean="0"/>
              <a:t>doppleganger</a:t>
            </a:r>
            <a:r>
              <a:rPr lang="en-GB" baseline="0" dirty="0" smtClean="0"/>
              <a:t> – division of Victor – creature a reflection of/product of his own monstrosity – literally and symbolically. </a:t>
            </a:r>
          </a:p>
          <a:p>
            <a:r>
              <a:rPr lang="en-GB" baseline="0" dirty="0" smtClean="0"/>
              <a:t>Anticipates fin de siècle’s concern with the division of the public and private – V could be an example of Dr Jekyll – outwardly respectable, inwardly corrupt – the notion of a double life. Has much in common with the pious morality of Victorian era, superficially at least. </a:t>
            </a:r>
          </a:p>
          <a:p>
            <a:r>
              <a:rPr lang="en-GB" baseline="0" dirty="0" smtClean="0"/>
              <a:t>Science of the novel basic precursor for more rapid developments in 1800s – </a:t>
            </a:r>
            <a:r>
              <a:rPr lang="en-GB" baseline="0" dirty="0" err="1" smtClean="0"/>
              <a:t>Galvinism</a:t>
            </a:r>
            <a:r>
              <a:rPr lang="en-GB" baseline="0" dirty="0" smtClean="0"/>
              <a:t> begins dialogue about origins of human life; continued by Darwin – notion of evolution; random circumstances nature and nurture – survival of fittest – V’s fear that monster and mate will procreate and make a super race – prescient – anticipates eugenics. </a:t>
            </a:r>
            <a:endParaRPr lang="en-GB" dirty="0"/>
          </a:p>
        </p:txBody>
      </p:sp>
      <p:sp>
        <p:nvSpPr>
          <p:cNvPr id="4" name="Slide Number Placeholder 3"/>
          <p:cNvSpPr>
            <a:spLocks noGrp="1"/>
          </p:cNvSpPr>
          <p:nvPr>
            <p:ph type="sldNum" sz="quarter" idx="10"/>
          </p:nvPr>
        </p:nvSpPr>
        <p:spPr/>
        <p:txBody>
          <a:bodyPr/>
          <a:lstStyle/>
          <a:p>
            <a:fld id="{2E0739A9-0685-48E9-BDA8-DE8B39CFE54F}" type="slidenum">
              <a:rPr lang="en-GB" smtClean="0"/>
              <a:t>12</a:t>
            </a:fld>
            <a:endParaRPr lang="en-GB"/>
          </a:p>
        </p:txBody>
      </p:sp>
    </p:spTree>
    <p:extLst>
      <p:ext uri="{BB962C8B-B14F-4D97-AF65-F5344CB8AC3E}">
        <p14:creationId xmlns:p14="http://schemas.microsoft.com/office/powerpoint/2010/main" val="3221445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Irony of fact</a:t>
            </a:r>
            <a:r>
              <a:rPr lang="en-GB" baseline="0" dirty="0" smtClean="0"/>
              <a:t> Victor’s father suggests he might have met ‘another’ – he has. The vocab to describe relationship with Elizabeth non-sexual – ‘sister’ ‘warmest affection’ – associated with control and marriage itself a legitimate consummation. In comparison with other Gothic villains (in Carter for instance or Otranto), desire/ passion driven by creature. Victor unable to combine his two selves – domestic/private v scientist/male over-</a:t>
            </a:r>
            <a:r>
              <a:rPr lang="en-GB" baseline="0" dirty="0" err="1" smtClean="0"/>
              <a:t>reacher</a:t>
            </a:r>
            <a:r>
              <a:rPr lang="en-GB" baseline="0" dirty="0" smtClean="0"/>
              <a:t> – conflicting desires. V’s avoidance of Elizabeth elsewhere?</a:t>
            </a:r>
          </a:p>
          <a:p>
            <a:r>
              <a:rPr lang="en-GB" baseline="0" dirty="0" smtClean="0"/>
              <a:t>V’s sexuality – desire to create life WITHOUT a woman. </a:t>
            </a:r>
          </a:p>
          <a:p>
            <a:r>
              <a:rPr lang="en-GB" baseline="0" dirty="0" smtClean="0"/>
              <a:t>Creature’s demand is RATIONAL but V quickly demonises him/ turns into something abject. Is this a reflection of V’s disdain for male and female relationships?</a:t>
            </a:r>
            <a:endParaRPr lang="en-GB" dirty="0"/>
          </a:p>
        </p:txBody>
      </p:sp>
      <p:sp>
        <p:nvSpPr>
          <p:cNvPr id="4" name="Slide Number Placeholder 3"/>
          <p:cNvSpPr>
            <a:spLocks noGrp="1"/>
          </p:cNvSpPr>
          <p:nvPr>
            <p:ph type="sldNum" sz="quarter" idx="10"/>
          </p:nvPr>
        </p:nvSpPr>
        <p:spPr/>
        <p:txBody>
          <a:bodyPr/>
          <a:lstStyle/>
          <a:p>
            <a:fld id="{2E0739A9-0685-48E9-BDA8-DE8B39CFE54F}" type="slidenum">
              <a:rPr lang="en-GB" smtClean="0"/>
              <a:t>2</a:t>
            </a:fld>
            <a:endParaRPr lang="en-GB"/>
          </a:p>
        </p:txBody>
      </p:sp>
    </p:spTree>
    <p:extLst>
      <p:ext uri="{BB962C8B-B14F-4D97-AF65-F5344CB8AC3E}">
        <p14:creationId xmlns:p14="http://schemas.microsoft.com/office/powerpoint/2010/main" val="2694714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Haunted</a:t>
            </a:r>
            <a:r>
              <a:rPr lang="en-GB" baseline="0" dirty="0" smtClean="0"/>
              <a:t> by his creation – enslaved by it/ psychologically his desires? Cross reference to Coleridge’s albatross – following him/ links back to </a:t>
            </a:r>
            <a:r>
              <a:rPr lang="en-GB" baseline="0" dirty="0" err="1" smtClean="0"/>
              <a:t>doppleganger</a:t>
            </a:r>
            <a:r>
              <a:rPr lang="en-GB" baseline="0" dirty="0" smtClean="0"/>
              <a:t> </a:t>
            </a:r>
          </a:p>
          <a:p>
            <a:r>
              <a:rPr lang="en-GB" baseline="0" dirty="0" smtClean="0"/>
              <a:t>Language associated with marriage? Bound/enslaved – lexical field of entrapment. </a:t>
            </a:r>
          </a:p>
          <a:p>
            <a:r>
              <a:rPr lang="en-GB" baseline="0" dirty="0" smtClean="0"/>
              <a:t>Relationship now one of domination and subordination – power balance shifted in favour of creature. – links to Faustian pacts – Mephistopheles/ Monk and Matilda – enslaved by own passions but this is now physical</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2E0739A9-0685-48E9-BDA8-DE8B39CFE54F}" type="slidenum">
              <a:rPr lang="en-GB" smtClean="0"/>
              <a:t>3</a:t>
            </a:fld>
            <a:endParaRPr lang="en-GB"/>
          </a:p>
        </p:txBody>
      </p:sp>
    </p:spTree>
    <p:extLst>
      <p:ext uri="{BB962C8B-B14F-4D97-AF65-F5344CB8AC3E}">
        <p14:creationId xmlns:p14="http://schemas.microsoft.com/office/powerpoint/2010/main" val="911659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Poetic</a:t>
            </a:r>
            <a:r>
              <a:rPr lang="en-GB" baseline="0" dirty="0" smtClean="0"/>
              <a:t> language – breaks away from narrative proper to speak to Walton about friendship</a:t>
            </a:r>
          </a:p>
          <a:p>
            <a:r>
              <a:rPr lang="en-GB" baseline="0" dirty="0" smtClean="0"/>
              <a:t>Homo-erotic undertones? </a:t>
            </a:r>
          </a:p>
          <a:p>
            <a:r>
              <a:rPr lang="en-GB" baseline="0" dirty="0" smtClean="0"/>
              <a:t>Mutual relationship/ one of the mind (see Shelley and Byron) </a:t>
            </a:r>
          </a:p>
          <a:p>
            <a:r>
              <a:rPr lang="en-GB" baseline="0" dirty="0" smtClean="0"/>
              <a:t>Excessive friendship</a:t>
            </a:r>
          </a:p>
          <a:p>
            <a:r>
              <a:rPr lang="en-GB" baseline="0" dirty="0" smtClean="0"/>
              <a:t>Almost like a honeymoon or elopement –queer theory? Or avoidance of domesticity/ responsibility? </a:t>
            </a:r>
          </a:p>
          <a:p>
            <a:r>
              <a:rPr lang="en-GB" baseline="0" dirty="0" smtClean="0"/>
              <a:t>Wordsworth quote – links to legitimacy of nature/imagination – </a:t>
            </a:r>
            <a:r>
              <a:rPr lang="en-GB" baseline="0" dirty="0" err="1" smtClean="0"/>
              <a:t>Tintern</a:t>
            </a:r>
            <a:r>
              <a:rPr lang="en-GB" baseline="0" dirty="0" smtClean="0"/>
              <a:t> Abbey about memory/recollection – an imaginative and natural response to beauty (contrasting Victor’s with its desire to dominate/recreate)</a:t>
            </a:r>
            <a:endParaRPr lang="en-GB" dirty="0"/>
          </a:p>
        </p:txBody>
      </p:sp>
      <p:sp>
        <p:nvSpPr>
          <p:cNvPr id="4" name="Slide Number Placeholder 3"/>
          <p:cNvSpPr>
            <a:spLocks noGrp="1"/>
          </p:cNvSpPr>
          <p:nvPr>
            <p:ph type="sldNum" sz="quarter" idx="10"/>
          </p:nvPr>
        </p:nvSpPr>
        <p:spPr/>
        <p:txBody>
          <a:bodyPr/>
          <a:lstStyle/>
          <a:p>
            <a:fld id="{2E0739A9-0685-48E9-BDA8-DE8B39CFE54F}" type="slidenum">
              <a:rPr lang="en-GB" smtClean="0"/>
              <a:t>4</a:t>
            </a:fld>
            <a:endParaRPr lang="en-GB"/>
          </a:p>
        </p:txBody>
      </p:sp>
    </p:spTree>
    <p:extLst>
      <p:ext uri="{BB962C8B-B14F-4D97-AF65-F5344CB8AC3E}">
        <p14:creationId xmlns:p14="http://schemas.microsoft.com/office/powerpoint/2010/main" val="684440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dirty="0" smtClean="0"/>
              <a:t>Possibly</a:t>
            </a:r>
            <a:r>
              <a:rPr lang="en-GB" baseline="0" dirty="0" smtClean="0"/>
              <a:t> hints at unreliable narrator – romanticised view of former self. Trying to make sense of what has happened to him. P165 is a lie ‘During my youthful days, discontent never visited my mind.’ ?? At odds with earlier story – Victor’s subconscious mind a  ‘workshop of filthy creation’</a:t>
            </a:r>
          </a:p>
          <a:p>
            <a:pPr marL="228600" indent="-228600">
              <a:buAutoNum type="arabicPeriod"/>
            </a:pPr>
            <a:r>
              <a:rPr lang="en-GB" baseline="0" dirty="0" smtClean="0"/>
              <a:t>Return to fire symbol and ‘blasted tree’ in early chapters. Once, destruction excited him, but now he has become it (</a:t>
            </a:r>
            <a:r>
              <a:rPr lang="en-GB" baseline="0" dirty="0" err="1" smtClean="0"/>
              <a:t>cf</a:t>
            </a:r>
            <a:r>
              <a:rPr lang="en-GB" baseline="0" dirty="0" smtClean="0"/>
              <a:t> ‘I never beheld anything so utterly destroyed’) hints at self-destruction – beginning to set up V as Gothic hero-villain – see Jekyll, Dorian Grey, </a:t>
            </a:r>
            <a:r>
              <a:rPr lang="en-GB" baseline="0" dirty="0" err="1" smtClean="0"/>
              <a:t>Melmoth</a:t>
            </a:r>
            <a:r>
              <a:rPr lang="en-GB" baseline="0" dirty="0" smtClean="0"/>
              <a:t>, </a:t>
            </a:r>
            <a:endParaRPr lang="en-GB" dirty="0"/>
          </a:p>
        </p:txBody>
      </p:sp>
      <p:sp>
        <p:nvSpPr>
          <p:cNvPr id="4" name="Slide Number Placeholder 3"/>
          <p:cNvSpPr>
            <a:spLocks noGrp="1"/>
          </p:cNvSpPr>
          <p:nvPr>
            <p:ph type="sldNum" sz="quarter" idx="10"/>
          </p:nvPr>
        </p:nvSpPr>
        <p:spPr/>
        <p:txBody>
          <a:bodyPr/>
          <a:lstStyle/>
          <a:p>
            <a:fld id="{2E0739A9-0685-48E9-BDA8-DE8B39CFE54F}" type="slidenum">
              <a:rPr lang="en-GB" smtClean="0"/>
              <a:t>5</a:t>
            </a:fld>
            <a:endParaRPr lang="en-GB"/>
          </a:p>
        </p:txBody>
      </p:sp>
    </p:spTree>
    <p:extLst>
      <p:ext uri="{BB962C8B-B14F-4D97-AF65-F5344CB8AC3E}">
        <p14:creationId xmlns:p14="http://schemas.microsoft.com/office/powerpoint/2010/main" val="1547902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dirty="0" smtClean="0"/>
              <a:t>Moving from ‘civilise</a:t>
            </a:r>
            <a:r>
              <a:rPr lang="en-GB" baseline="0" dirty="0" smtClean="0"/>
              <a:t>d’ to ‘uncivilised’: setting and Gothic literature – representative of symbolic journeys/ movement over boundaries e.g. </a:t>
            </a:r>
            <a:r>
              <a:rPr lang="en-GB" baseline="0" dirty="0" err="1" smtClean="0"/>
              <a:t>erl</a:t>
            </a:r>
            <a:r>
              <a:rPr lang="en-GB" baseline="0" dirty="0" smtClean="0"/>
              <a:t> king into the forest</a:t>
            </a:r>
          </a:p>
          <a:p>
            <a:pPr marL="685800" lvl="1" indent="-228600">
              <a:buAutoNum type="arabicPeriod"/>
            </a:pPr>
            <a:r>
              <a:rPr lang="en-GB" baseline="0" dirty="0" smtClean="0"/>
              <a:t>London – culture ‘men of genius and  talent’</a:t>
            </a:r>
          </a:p>
          <a:p>
            <a:pPr marL="685800" lvl="1" indent="-228600">
              <a:buAutoNum type="arabicPeriod"/>
            </a:pPr>
            <a:r>
              <a:rPr lang="en-GB" baseline="0" dirty="0" smtClean="0"/>
              <a:t>Windsor – beautiful forest/ army base, heads of state</a:t>
            </a:r>
          </a:p>
          <a:p>
            <a:pPr marL="685800" lvl="1" indent="-228600">
              <a:buAutoNum type="arabicPeriod"/>
            </a:pPr>
            <a:r>
              <a:rPr lang="en-GB" baseline="0" dirty="0" smtClean="0"/>
              <a:t>Oxford – Charles I ‘parliament and liberty’ – history, learning, academia</a:t>
            </a:r>
          </a:p>
          <a:p>
            <a:pPr marL="685800" lvl="1" indent="-228600">
              <a:buAutoNum type="arabicPeriod"/>
            </a:pPr>
            <a:r>
              <a:rPr lang="en-GB" baseline="0" dirty="0" smtClean="0"/>
              <a:t>Matlock – ‘caves’ ‘little cabinets of natural history’</a:t>
            </a:r>
          </a:p>
          <a:p>
            <a:pPr marL="685800" lvl="1" indent="-228600">
              <a:buAutoNum type="arabicPeriod"/>
            </a:pPr>
            <a:r>
              <a:rPr lang="en-GB" baseline="0" dirty="0" smtClean="0"/>
              <a:t>Cumberland – snowy/rocky</a:t>
            </a:r>
          </a:p>
          <a:p>
            <a:pPr marL="685800" lvl="1" indent="-228600">
              <a:buAutoNum type="arabicPeriod"/>
            </a:pPr>
            <a:r>
              <a:rPr lang="en-GB" baseline="0" dirty="0" smtClean="0"/>
              <a:t>Edinburgh – a ‘new town’ ‘beauty and regularity’</a:t>
            </a:r>
          </a:p>
          <a:p>
            <a:pPr marL="685800" lvl="1" indent="-228600">
              <a:buAutoNum type="arabicPeriod"/>
            </a:pPr>
            <a:r>
              <a:rPr lang="en-GB" baseline="0" dirty="0" smtClean="0"/>
              <a:t>‘remote spot’ ‘Orkneys’ ‘barren’ ‘gaunt and scraggy’ </a:t>
            </a:r>
          </a:p>
          <a:p>
            <a:pPr marL="228600" lvl="0" indent="-228600">
              <a:buAutoNum type="arabicPeriod"/>
            </a:pPr>
            <a:r>
              <a:rPr lang="en-GB" baseline="0" dirty="0" smtClean="0"/>
              <a:t>Sense of impotence – after the initial creation – create internal conflict between body and mind – again developing idea of slave to desires. Links to </a:t>
            </a:r>
            <a:r>
              <a:rPr lang="en-GB" baseline="0" dirty="0" err="1" smtClean="0"/>
              <a:t>gothi</a:t>
            </a:r>
            <a:r>
              <a:rPr lang="en-GB" baseline="0" dirty="0" smtClean="0"/>
              <a:t> hero-villain</a:t>
            </a:r>
          </a:p>
        </p:txBody>
      </p:sp>
      <p:sp>
        <p:nvSpPr>
          <p:cNvPr id="4" name="Slide Number Placeholder 3"/>
          <p:cNvSpPr>
            <a:spLocks noGrp="1"/>
          </p:cNvSpPr>
          <p:nvPr>
            <p:ph type="sldNum" sz="quarter" idx="10"/>
          </p:nvPr>
        </p:nvSpPr>
        <p:spPr/>
        <p:txBody>
          <a:bodyPr/>
          <a:lstStyle/>
          <a:p>
            <a:fld id="{2E0739A9-0685-48E9-BDA8-DE8B39CFE54F}" type="slidenum">
              <a:rPr lang="en-GB" smtClean="0"/>
              <a:t>6</a:t>
            </a:fld>
            <a:endParaRPr lang="en-GB"/>
          </a:p>
        </p:txBody>
      </p:sp>
    </p:spTree>
    <p:extLst>
      <p:ext uri="{BB962C8B-B14F-4D97-AF65-F5344CB8AC3E}">
        <p14:creationId xmlns:p14="http://schemas.microsoft.com/office/powerpoint/2010/main" val="1731964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E0739A9-0685-48E9-BDA8-DE8B39CFE54F}" type="slidenum">
              <a:rPr lang="en-GB" smtClean="0"/>
              <a:t>7</a:t>
            </a:fld>
            <a:endParaRPr lang="en-GB"/>
          </a:p>
        </p:txBody>
      </p:sp>
    </p:spTree>
    <p:extLst>
      <p:ext uri="{BB962C8B-B14F-4D97-AF65-F5344CB8AC3E}">
        <p14:creationId xmlns:p14="http://schemas.microsoft.com/office/powerpoint/2010/main" val="294731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Victor</a:t>
            </a:r>
            <a:r>
              <a:rPr lang="en-GB" baseline="0" dirty="0" smtClean="0"/>
              <a:t> Frankenstein more complex – hero-villain</a:t>
            </a:r>
            <a:endParaRPr lang="en-GB" dirty="0" smtClean="0"/>
          </a:p>
          <a:p>
            <a:r>
              <a:rPr lang="en-GB" dirty="0" smtClean="0"/>
              <a:t>Creature PHYSICALISES</a:t>
            </a:r>
            <a:r>
              <a:rPr lang="en-GB" baseline="0" dirty="0" smtClean="0"/>
              <a:t> guilt/desire </a:t>
            </a:r>
            <a:r>
              <a:rPr lang="en-GB" baseline="0" dirty="0" err="1" smtClean="0"/>
              <a:t>etc</a:t>
            </a:r>
            <a:r>
              <a:rPr lang="en-GB" baseline="0" dirty="0" smtClean="0"/>
              <a:t> compare to depiction of Jekyll’s alter ego/Dorian Grey’s portrait/ Heathcliff</a:t>
            </a:r>
          </a:p>
          <a:p>
            <a:r>
              <a:rPr lang="en-GB" baseline="0" dirty="0" smtClean="0"/>
              <a:t>Link back to GHOSTS in ghost stories – See Hamlet and haunting – as Gothic movement progresses, hauntings become more symbolic and indicative of internal conflict.</a:t>
            </a:r>
          </a:p>
          <a:p>
            <a:r>
              <a:rPr lang="en-GB" baseline="0" dirty="0" smtClean="0"/>
              <a:t>Shelley anticipates fin de siècle gothic – evolution/ degeneration – villainous protagonists who display their ‘degeneration’ through physical characteristics/ </a:t>
            </a:r>
            <a:endParaRPr lang="en-GB" dirty="0"/>
          </a:p>
        </p:txBody>
      </p:sp>
      <p:sp>
        <p:nvSpPr>
          <p:cNvPr id="4" name="Slide Number Placeholder 3"/>
          <p:cNvSpPr>
            <a:spLocks noGrp="1"/>
          </p:cNvSpPr>
          <p:nvPr>
            <p:ph type="sldNum" sz="quarter" idx="10"/>
          </p:nvPr>
        </p:nvSpPr>
        <p:spPr/>
        <p:txBody>
          <a:bodyPr/>
          <a:lstStyle/>
          <a:p>
            <a:fld id="{2E0739A9-0685-48E9-BDA8-DE8B39CFE54F}" type="slidenum">
              <a:rPr lang="en-GB" smtClean="0"/>
              <a:t>8</a:t>
            </a:fld>
            <a:endParaRPr lang="en-GB"/>
          </a:p>
        </p:txBody>
      </p:sp>
    </p:spTree>
    <p:extLst>
      <p:ext uri="{BB962C8B-B14F-4D97-AF65-F5344CB8AC3E}">
        <p14:creationId xmlns:p14="http://schemas.microsoft.com/office/powerpoint/2010/main" val="4049335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E0739A9-0685-48E9-BDA8-DE8B39CFE54F}" type="slidenum">
              <a:rPr lang="en-GB" smtClean="0"/>
              <a:t>9</a:t>
            </a:fld>
            <a:endParaRPr lang="en-GB"/>
          </a:p>
        </p:txBody>
      </p:sp>
    </p:spTree>
    <p:extLst>
      <p:ext uri="{BB962C8B-B14F-4D97-AF65-F5344CB8AC3E}">
        <p14:creationId xmlns:p14="http://schemas.microsoft.com/office/powerpoint/2010/main" val="2297796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2132DFF-DF77-45C8-8B97-D868B0867D44}" type="datetimeFigureOut">
              <a:rPr lang="en-GB" smtClean="0"/>
              <a:t>24/03/2022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403EB-E8B3-4580-8951-C721137BA8CF}" type="slidenum">
              <a:rPr lang="en-GB" smtClean="0"/>
              <a:t>‹#›</a:t>
            </a:fld>
            <a:endParaRPr lang="en-GB"/>
          </a:p>
        </p:txBody>
      </p:sp>
    </p:spTree>
    <p:extLst>
      <p:ext uri="{BB962C8B-B14F-4D97-AF65-F5344CB8AC3E}">
        <p14:creationId xmlns:p14="http://schemas.microsoft.com/office/powerpoint/2010/main" val="3392067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132DFF-DF77-45C8-8B97-D868B0867D44}" type="datetimeFigureOut">
              <a:rPr lang="en-GB" smtClean="0"/>
              <a:t>24/03/2022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403EB-E8B3-4580-8951-C721137BA8CF}" type="slidenum">
              <a:rPr lang="en-GB" smtClean="0"/>
              <a:t>‹#›</a:t>
            </a:fld>
            <a:endParaRPr lang="en-GB"/>
          </a:p>
        </p:txBody>
      </p:sp>
    </p:spTree>
    <p:extLst>
      <p:ext uri="{BB962C8B-B14F-4D97-AF65-F5344CB8AC3E}">
        <p14:creationId xmlns:p14="http://schemas.microsoft.com/office/powerpoint/2010/main" val="1704023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132DFF-DF77-45C8-8B97-D868B0867D44}" type="datetimeFigureOut">
              <a:rPr lang="en-GB" smtClean="0"/>
              <a:t>24/03/2022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403EB-E8B3-4580-8951-C721137BA8CF}" type="slidenum">
              <a:rPr lang="en-GB" smtClean="0"/>
              <a:t>‹#›</a:t>
            </a:fld>
            <a:endParaRPr lang="en-GB"/>
          </a:p>
        </p:txBody>
      </p:sp>
    </p:spTree>
    <p:extLst>
      <p:ext uri="{BB962C8B-B14F-4D97-AF65-F5344CB8AC3E}">
        <p14:creationId xmlns:p14="http://schemas.microsoft.com/office/powerpoint/2010/main" val="1647056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132DFF-DF77-45C8-8B97-D868B0867D44}" type="datetimeFigureOut">
              <a:rPr lang="en-GB" smtClean="0"/>
              <a:t>24/03/2022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403EB-E8B3-4580-8951-C721137BA8CF}" type="slidenum">
              <a:rPr lang="en-GB" smtClean="0"/>
              <a:t>‹#›</a:t>
            </a:fld>
            <a:endParaRPr lang="en-GB"/>
          </a:p>
        </p:txBody>
      </p:sp>
    </p:spTree>
    <p:extLst>
      <p:ext uri="{BB962C8B-B14F-4D97-AF65-F5344CB8AC3E}">
        <p14:creationId xmlns:p14="http://schemas.microsoft.com/office/powerpoint/2010/main" val="3235950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132DFF-DF77-45C8-8B97-D868B0867D44}" type="datetimeFigureOut">
              <a:rPr lang="en-GB" smtClean="0"/>
              <a:t>24/03/2022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3403EB-E8B3-4580-8951-C721137BA8CF}" type="slidenum">
              <a:rPr lang="en-GB" smtClean="0"/>
              <a:t>‹#›</a:t>
            </a:fld>
            <a:endParaRPr lang="en-GB"/>
          </a:p>
        </p:txBody>
      </p:sp>
    </p:spTree>
    <p:extLst>
      <p:ext uri="{BB962C8B-B14F-4D97-AF65-F5344CB8AC3E}">
        <p14:creationId xmlns:p14="http://schemas.microsoft.com/office/powerpoint/2010/main" val="1768699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2132DFF-DF77-45C8-8B97-D868B0867D44}" type="datetimeFigureOut">
              <a:rPr lang="en-GB" smtClean="0"/>
              <a:t>24/03/2022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3403EB-E8B3-4580-8951-C721137BA8CF}" type="slidenum">
              <a:rPr lang="en-GB" smtClean="0"/>
              <a:t>‹#›</a:t>
            </a:fld>
            <a:endParaRPr lang="en-GB"/>
          </a:p>
        </p:txBody>
      </p:sp>
    </p:spTree>
    <p:extLst>
      <p:ext uri="{BB962C8B-B14F-4D97-AF65-F5344CB8AC3E}">
        <p14:creationId xmlns:p14="http://schemas.microsoft.com/office/powerpoint/2010/main" val="4107930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2132DFF-DF77-45C8-8B97-D868B0867D44}" type="datetimeFigureOut">
              <a:rPr lang="en-GB" smtClean="0"/>
              <a:t>24/03/2022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43403EB-E8B3-4580-8951-C721137BA8CF}" type="slidenum">
              <a:rPr lang="en-GB" smtClean="0"/>
              <a:t>‹#›</a:t>
            </a:fld>
            <a:endParaRPr lang="en-GB"/>
          </a:p>
        </p:txBody>
      </p:sp>
    </p:spTree>
    <p:extLst>
      <p:ext uri="{BB962C8B-B14F-4D97-AF65-F5344CB8AC3E}">
        <p14:creationId xmlns:p14="http://schemas.microsoft.com/office/powerpoint/2010/main" val="620360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2132DFF-DF77-45C8-8B97-D868B0867D44}" type="datetimeFigureOut">
              <a:rPr lang="en-GB" smtClean="0"/>
              <a:t>24/03/2022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43403EB-E8B3-4580-8951-C721137BA8CF}" type="slidenum">
              <a:rPr lang="en-GB" smtClean="0"/>
              <a:t>‹#›</a:t>
            </a:fld>
            <a:endParaRPr lang="en-GB"/>
          </a:p>
        </p:txBody>
      </p:sp>
    </p:spTree>
    <p:extLst>
      <p:ext uri="{BB962C8B-B14F-4D97-AF65-F5344CB8AC3E}">
        <p14:creationId xmlns:p14="http://schemas.microsoft.com/office/powerpoint/2010/main" val="2467770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132DFF-DF77-45C8-8B97-D868B0867D44}" type="datetimeFigureOut">
              <a:rPr lang="en-GB" smtClean="0"/>
              <a:t>24/03/2022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43403EB-E8B3-4580-8951-C721137BA8CF}" type="slidenum">
              <a:rPr lang="en-GB" smtClean="0"/>
              <a:t>‹#›</a:t>
            </a:fld>
            <a:endParaRPr lang="en-GB"/>
          </a:p>
        </p:txBody>
      </p:sp>
    </p:spTree>
    <p:extLst>
      <p:ext uri="{BB962C8B-B14F-4D97-AF65-F5344CB8AC3E}">
        <p14:creationId xmlns:p14="http://schemas.microsoft.com/office/powerpoint/2010/main" val="2916481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132DFF-DF77-45C8-8B97-D868B0867D44}" type="datetimeFigureOut">
              <a:rPr lang="en-GB" smtClean="0"/>
              <a:t>24/03/2022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3403EB-E8B3-4580-8951-C721137BA8CF}" type="slidenum">
              <a:rPr lang="en-GB" smtClean="0"/>
              <a:t>‹#›</a:t>
            </a:fld>
            <a:endParaRPr lang="en-GB"/>
          </a:p>
        </p:txBody>
      </p:sp>
    </p:spTree>
    <p:extLst>
      <p:ext uri="{BB962C8B-B14F-4D97-AF65-F5344CB8AC3E}">
        <p14:creationId xmlns:p14="http://schemas.microsoft.com/office/powerpoint/2010/main" val="2542546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132DFF-DF77-45C8-8B97-D868B0867D44}" type="datetimeFigureOut">
              <a:rPr lang="en-GB" smtClean="0"/>
              <a:t>24/03/2022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3403EB-E8B3-4580-8951-C721137BA8CF}" type="slidenum">
              <a:rPr lang="en-GB" smtClean="0"/>
              <a:t>‹#›</a:t>
            </a:fld>
            <a:endParaRPr lang="en-GB"/>
          </a:p>
        </p:txBody>
      </p:sp>
    </p:spTree>
    <p:extLst>
      <p:ext uri="{BB962C8B-B14F-4D97-AF65-F5344CB8AC3E}">
        <p14:creationId xmlns:p14="http://schemas.microsoft.com/office/powerpoint/2010/main" val="3658331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2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132DFF-DF77-45C8-8B97-D868B0867D44}" type="datetimeFigureOut">
              <a:rPr lang="en-GB" smtClean="0"/>
              <a:t>24/03/2022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3403EB-E8B3-4580-8951-C721137BA8CF}" type="slidenum">
              <a:rPr lang="en-GB" smtClean="0"/>
              <a:t>‹#›</a:t>
            </a:fld>
            <a:endParaRPr lang="en-GB"/>
          </a:p>
        </p:txBody>
      </p:sp>
    </p:spTree>
    <p:extLst>
      <p:ext uri="{BB962C8B-B14F-4D97-AF65-F5344CB8AC3E}">
        <p14:creationId xmlns:p14="http://schemas.microsoft.com/office/powerpoint/2010/main" val="1001387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Volume 3</a:t>
            </a:r>
            <a:endParaRPr lang="en-GB" dirty="0"/>
          </a:p>
        </p:txBody>
      </p:sp>
      <p:sp>
        <p:nvSpPr>
          <p:cNvPr id="3" name="Subtitle 2"/>
          <p:cNvSpPr>
            <a:spLocks noGrp="1"/>
          </p:cNvSpPr>
          <p:nvPr>
            <p:ph type="subTitle" idx="1"/>
          </p:nvPr>
        </p:nvSpPr>
        <p:spPr/>
        <p:txBody>
          <a:bodyPr/>
          <a:lstStyle/>
          <a:p>
            <a:r>
              <a:rPr lang="en-GB" dirty="0" smtClean="0"/>
              <a:t>Chapters </a:t>
            </a:r>
            <a:r>
              <a:rPr lang="en-GB" smtClean="0"/>
              <a:t>1 and 2</a:t>
            </a:r>
            <a:endParaRPr lang="en-GB" dirty="0"/>
          </a:p>
        </p:txBody>
      </p:sp>
    </p:spTree>
    <p:extLst>
      <p:ext uri="{BB962C8B-B14F-4D97-AF65-F5344CB8AC3E}">
        <p14:creationId xmlns:p14="http://schemas.microsoft.com/office/powerpoint/2010/main" val="27044271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92499921"/>
              </p:ext>
            </p:extLst>
          </p:nvPr>
        </p:nvGraphicFramePr>
        <p:xfrm>
          <a:off x="537884" y="197958"/>
          <a:ext cx="10990729" cy="6673059"/>
        </p:xfrm>
        <a:graphic>
          <a:graphicData uri="http://schemas.openxmlformats.org/drawingml/2006/table">
            <a:tbl>
              <a:tblPr firstRow="1" firstCol="1" bandRow="1">
                <a:tableStyleId>{5C22544A-7EE6-4342-B048-85BDC9FD1C3A}</a:tableStyleId>
              </a:tblPr>
              <a:tblGrid>
                <a:gridCol w="2873388">
                  <a:extLst>
                    <a:ext uri="{9D8B030D-6E8A-4147-A177-3AD203B41FA5}">
                      <a16:colId xmlns:a16="http://schemas.microsoft.com/office/drawing/2014/main" val="3697519939"/>
                    </a:ext>
                  </a:extLst>
                </a:gridCol>
                <a:gridCol w="1882023">
                  <a:extLst>
                    <a:ext uri="{9D8B030D-6E8A-4147-A177-3AD203B41FA5}">
                      <a16:colId xmlns:a16="http://schemas.microsoft.com/office/drawing/2014/main" val="3187676885"/>
                    </a:ext>
                  </a:extLst>
                </a:gridCol>
                <a:gridCol w="3138372">
                  <a:extLst>
                    <a:ext uri="{9D8B030D-6E8A-4147-A177-3AD203B41FA5}">
                      <a16:colId xmlns:a16="http://schemas.microsoft.com/office/drawing/2014/main" val="3743753041"/>
                    </a:ext>
                  </a:extLst>
                </a:gridCol>
                <a:gridCol w="3096946">
                  <a:extLst>
                    <a:ext uri="{9D8B030D-6E8A-4147-A177-3AD203B41FA5}">
                      <a16:colId xmlns:a16="http://schemas.microsoft.com/office/drawing/2014/main" val="22819299"/>
                    </a:ext>
                  </a:extLst>
                </a:gridCol>
              </a:tblGrid>
              <a:tr h="3151095">
                <a:tc>
                  <a:txBody>
                    <a:bodyPr/>
                    <a:lstStyle/>
                    <a:p>
                      <a:pPr>
                        <a:lnSpc>
                          <a:spcPct val="107000"/>
                        </a:lnSpc>
                        <a:spcAft>
                          <a:spcPts val="0"/>
                        </a:spcAft>
                      </a:pPr>
                      <a:r>
                        <a:rPr lang="en-GB" sz="1800" dirty="0">
                          <a:ln>
                            <a:noFill/>
                          </a:ln>
                          <a:solidFill>
                            <a:schemeClr val="tx1"/>
                          </a:solidFill>
                          <a:effectLst/>
                        </a:rPr>
                        <a:t>1800s/19</a:t>
                      </a:r>
                      <a:r>
                        <a:rPr lang="en-GB" sz="1800" baseline="30000" dirty="0">
                          <a:ln>
                            <a:noFill/>
                          </a:ln>
                          <a:solidFill>
                            <a:schemeClr val="tx1"/>
                          </a:solidFill>
                          <a:effectLst/>
                        </a:rPr>
                        <a:t>th</a:t>
                      </a:r>
                      <a:r>
                        <a:rPr lang="en-GB" sz="1800" dirty="0">
                          <a:ln>
                            <a:noFill/>
                          </a:ln>
                          <a:solidFill>
                            <a:schemeClr val="tx1"/>
                          </a:solidFill>
                          <a:effectLst/>
                        </a:rPr>
                        <a:t> century Gothic – also known as Victorian Gothic; aspects of Gothic incorporated into domestic novel and detective fiction…</a:t>
                      </a:r>
                    </a:p>
                    <a:p>
                      <a:pPr>
                        <a:lnSpc>
                          <a:spcPct val="107000"/>
                        </a:lnSpc>
                        <a:spcAft>
                          <a:spcPts val="0"/>
                        </a:spcAft>
                      </a:pPr>
                      <a:r>
                        <a:rPr lang="en-GB" sz="1800" dirty="0">
                          <a:ln>
                            <a:noFill/>
                          </a:ln>
                          <a:solidFill>
                            <a:schemeClr val="tx1"/>
                          </a:solidFill>
                          <a:effectLst/>
                        </a:rPr>
                        <a:t> </a:t>
                      </a:r>
                      <a:endParaRPr lang="en-GB" sz="180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800" dirty="0">
                          <a:ln>
                            <a:noFill/>
                          </a:ln>
                          <a:solidFill>
                            <a:schemeClr val="tx1"/>
                          </a:solidFill>
                          <a:effectLst/>
                        </a:rPr>
                        <a:t>Charlotte </a:t>
                      </a:r>
                      <a:r>
                        <a:rPr lang="en-GB" sz="1800" dirty="0" err="1">
                          <a:ln>
                            <a:noFill/>
                          </a:ln>
                          <a:solidFill>
                            <a:schemeClr val="tx1"/>
                          </a:solidFill>
                          <a:effectLst/>
                        </a:rPr>
                        <a:t>Brontë</a:t>
                      </a:r>
                      <a:r>
                        <a:rPr lang="en-GB" sz="1800" dirty="0">
                          <a:ln>
                            <a:noFill/>
                          </a:ln>
                          <a:solidFill>
                            <a:schemeClr val="tx1"/>
                          </a:solidFill>
                          <a:effectLst/>
                        </a:rPr>
                        <a:t>, Emily </a:t>
                      </a:r>
                      <a:r>
                        <a:rPr lang="en-GB" sz="1800" dirty="0" err="1">
                          <a:ln>
                            <a:noFill/>
                          </a:ln>
                          <a:solidFill>
                            <a:schemeClr val="tx1"/>
                          </a:solidFill>
                          <a:effectLst/>
                        </a:rPr>
                        <a:t>Brontë</a:t>
                      </a:r>
                      <a:r>
                        <a:rPr lang="en-GB" sz="1800" dirty="0">
                          <a:ln>
                            <a:noFill/>
                          </a:ln>
                          <a:solidFill>
                            <a:schemeClr val="tx1"/>
                          </a:solidFill>
                          <a:effectLst/>
                        </a:rPr>
                        <a:t> </a:t>
                      </a:r>
                      <a:r>
                        <a:rPr lang="en-GB" sz="1800" dirty="0" err="1">
                          <a:ln>
                            <a:noFill/>
                          </a:ln>
                          <a:solidFill>
                            <a:schemeClr val="tx1"/>
                          </a:solidFill>
                          <a:effectLst/>
                        </a:rPr>
                        <a:t>Wilkie</a:t>
                      </a:r>
                      <a:r>
                        <a:rPr lang="en-GB" sz="1800" dirty="0">
                          <a:ln>
                            <a:noFill/>
                          </a:ln>
                          <a:solidFill>
                            <a:schemeClr val="tx1"/>
                          </a:solidFill>
                          <a:effectLst/>
                        </a:rPr>
                        <a:t> Collins, Charles Dickens, Edgar Allen Poe</a:t>
                      </a:r>
                    </a:p>
                    <a:p>
                      <a:pPr>
                        <a:lnSpc>
                          <a:spcPct val="107000"/>
                        </a:lnSpc>
                        <a:spcAft>
                          <a:spcPts val="0"/>
                        </a:spcAft>
                      </a:pPr>
                      <a:r>
                        <a:rPr lang="en-GB" sz="1800" dirty="0">
                          <a:ln>
                            <a:noFill/>
                          </a:ln>
                          <a:solidFill>
                            <a:schemeClr val="tx1"/>
                          </a:solidFill>
                          <a:effectLst/>
                        </a:rPr>
                        <a:t> </a:t>
                      </a:r>
                      <a:endParaRPr lang="en-GB" sz="180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800">
                          <a:ln>
                            <a:noFill/>
                          </a:ln>
                          <a:solidFill>
                            <a:schemeClr val="tx1"/>
                          </a:solidFill>
                          <a:effectLst/>
                        </a:rPr>
                        <a:t>Civilisation and savagery, opposites, transformation, otherness, anxiety, class, race and gender difference, psychological complexity, origins, sensationalism, doubles</a:t>
                      </a:r>
                      <a:endParaRPr lang="en-GB" sz="180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800" dirty="0">
                          <a:ln>
                            <a:noFill/>
                          </a:ln>
                          <a:solidFill>
                            <a:schemeClr val="tx1"/>
                          </a:solidFill>
                          <a:effectLst/>
                        </a:rPr>
                        <a:t>1800s – burgeoning middle class as a result of Industrial Revolution</a:t>
                      </a:r>
                    </a:p>
                    <a:p>
                      <a:pPr>
                        <a:lnSpc>
                          <a:spcPct val="107000"/>
                        </a:lnSpc>
                        <a:spcAft>
                          <a:spcPts val="0"/>
                        </a:spcAft>
                      </a:pPr>
                      <a:r>
                        <a:rPr lang="en-GB" sz="1800" dirty="0">
                          <a:ln>
                            <a:noFill/>
                          </a:ln>
                          <a:solidFill>
                            <a:schemeClr val="tx1"/>
                          </a:solidFill>
                          <a:effectLst/>
                        </a:rPr>
                        <a:t>1815 onwards – rise of the British Empire and colonial expansion</a:t>
                      </a:r>
                    </a:p>
                    <a:p>
                      <a:pPr>
                        <a:lnSpc>
                          <a:spcPct val="107000"/>
                        </a:lnSpc>
                        <a:spcAft>
                          <a:spcPts val="0"/>
                        </a:spcAft>
                      </a:pPr>
                      <a:r>
                        <a:rPr lang="en-GB" sz="1800" dirty="0">
                          <a:ln>
                            <a:noFill/>
                          </a:ln>
                          <a:solidFill>
                            <a:schemeClr val="tx1"/>
                          </a:solidFill>
                          <a:effectLst/>
                        </a:rPr>
                        <a:t>1859 – Charles Darwin publishes ‘The Origin of the Species’</a:t>
                      </a:r>
                    </a:p>
                    <a:p>
                      <a:pPr>
                        <a:lnSpc>
                          <a:spcPct val="107000"/>
                        </a:lnSpc>
                        <a:spcAft>
                          <a:spcPts val="0"/>
                        </a:spcAft>
                      </a:pPr>
                      <a:r>
                        <a:rPr lang="en-GB" sz="1800" dirty="0">
                          <a:ln>
                            <a:noFill/>
                          </a:ln>
                          <a:solidFill>
                            <a:schemeClr val="tx1"/>
                          </a:solidFill>
                          <a:effectLst/>
                        </a:rPr>
                        <a:t> </a:t>
                      </a:r>
                    </a:p>
                    <a:p>
                      <a:pPr>
                        <a:lnSpc>
                          <a:spcPct val="107000"/>
                        </a:lnSpc>
                        <a:spcAft>
                          <a:spcPts val="0"/>
                        </a:spcAft>
                      </a:pPr>
                      <a:r>
                        <a:rPr lang="en-GB" sz="1800" dirty="0">
                          <a:ln>
                            <a:noFill/>
                          </a:ln>
                          <a:solidFill>
                            <a:schemeClr val="tx1"/>
                          </a:solidFill>
                          <a:effectLst/>
                        </a:rPr>
                        <a:t> </a:t>
                      </a:r>
                    </a:p>
                    <a:p>
                      <a:pPr>
                        <a:lnSpc>
                          <a:spcPct val="107000"/>
                        </a:lnSpc>
                        <a:spcAft>
                          <a:spcPts val="0"/>
                        </a:spcAft>
                      </a:pPr>
                      <a:r>
                        <a:rPr lang="en-GB" sz="1800" dirty="0">
                          <a:ln>
                            <a:noFill/>
                          </a:ln>
                          <a:solidFill>
                            <a:schemeClr val="tx1"/>
                          </a:solidFill>
                          <a:effectLst/>
                        </a:rPr>
                        <a:t> </a:t>
                      </a:r>
                      <a:endParaRPr lang="en-GB" sz="180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673169574"/>
                  </a:ext>
                </a:extLst>
              </a:tr>
              <a:tr h="3151095">
                <a:tc>
                  <a:txBody>
                    <a:bodyPr/>
                    <a:lstStyle/>
                    <a:p>
                      <a:pPr>
                        <a:lnSpc>
                          <a:spcPct val="107000"/>
                        </a:lnSpc>
                        <a:spcAft>
                          <a:spcPts val="0"/>
                        </a:spcAft>
                      </a:pPr>
                      <a:r>
                        <a:rPr lang="en-GB" sz="1800" dirty="0">
                          <a:ln>
                            <a:noFill/>
                          </a:ln>
                          <a:solidFill>
                            <a:srgbClr val="0070C0"/>
                          </a:solidFill>
                          <a:effectLst/>
                        </a:rPr>
                        <a:t>1880s-early 1900s – Fin de Siècle Gothic – end of century texts responding to emerging evolutionary, social and medical theories…</a:t>
                      </a:r>
                      <a:endParaRPr lang="en-GB" sz="1800" dirty="0">
                        <a:ln>
                          <a:noFill/>
                        </a:ln>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800" dirty="0">
                          <a:ln>
                            <a:noFill/>
                          </a:ln>
                          <a:solidFill>
                            <a:srgbClr val="0070C0"/>
                          </a:solidFill>
                          <a:effectLst/>
                        </a:rPr>
                        <a:t>Oscar Wilde, Bram Stoker, Robert Louis Stevenson, George du </a:t>
                      </a:r>
                      <a:r>
                        <a:rPr lang="en-GB" sz="1800" dirty="0" err="1">
                          <a:ln>
                            <a:noFill/>
                          </a:ln>
                          <a:solidFill>
                            <a:srgbClr val="0070C0"/>
                          </a:solidFill>
                          <a:effectLst/>
                        </a:rPr>
                        <a:t>Maurier</a:t>
                      </a:r>
                      <a:endParaRPr lang="en-GB" sz="1800" dirty="0">
                        <a:ln>
                          <a:noFill/>
                        </a:ln>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800">
                          <a:ln>
                            <a:noFill/>
                          </a:ln>
                          <a:solidFill>
                            <a:srgbClr val="0070C0"/>
                          </a:solidFill>
                          <a:effectLst/>
                        </a:rPr>
                        <a:t>Doubling, degeneration, decadence, amorality, mutation, psychological landscapes, doubt, scepticism, criminology, fantasy, the New Woman, duality, perversity, the monstrous </a:t>
                      </a:r>
                      <a:endParaRPr lang="en-GB" sz="1800">
                        <a:ln>
                          <a:noFill/>
                        </a:ln>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800" dirty="0">
                          <a:ln>
                            <a:noFill/>
                          </a:ln>
                          <a:solidFill>
                            <a:srgbClr val="0070C0"/>
                          </a:solidFill>
                          <a:effectLst/>
                        </a:rPr>
                        <a:t>1871 – Charles Darwin publishes ‘The Descent of Man’ </a:t>
                      </a:r>
                    </a:p>
                    <a:p>
                      <a:pPr>
                        <a:lnSpc>
                          <a:spcPct val="107000"/>
                        </a:lnSpc>
                        <a:spcAft>
                          <a:spcPts val="0"/>
                        </a:spcAft>
                      </a:pPr>
                      <a:r>
                        <a:rPr lang="en-GB" sz="1800" dirty="0">
                          <a:ln>
                            <a:noFill/>
                          </a:ln>
                          <a:solidFill>
                            <a:srgbClr val="0070C0"/>
                          </a:solidFill>
                          <a:effectLst/>
                        </a:rPr>
                        <a:t>1896 – Max Nordau publishes ‘Degeneration’</a:t>
                      </a:r>
                    </a:p>
                    <a:p>
                      <a:pPr>
                        <a:lnSpc>
                          <a:spcPct val="107000"/>
                        </a:lnSpc>
                        <a:spcAft>
                          <a:spcPts val="0"/>
                        </a:spcAft>
                      </a:pPr>
                      <a:r>
                        <a:rPr lang="en-GB" sz="1800" dirty="0">
                          <a:ln>
                            <a:noFill/>
                          </a:ln>
                          <a:solidFill>
                            <a:srgbClr val="0070C0"/>
                          </a:solidFill>
                          <a:effectLst/>
                        </a:rPr>
                        <a:t>1919 – Sigmund Freud publishes his paper on ‘The Uncanny’, using examples from Gothic stories to illustrate</a:t>
                      </a:r>
                    </a:p>
                    <a:p>
                      <a:pPr>
                        <a:lnSpc>
                          <a:spcPct val="107000"/>
                        </a:lnSpc>
                        <a:spcAft>
                          <a:spcPts val="0"/>
                        </a:spcAft>
                      </a:pPr>
                      <a:r>
                        <a:rPr lang="en-GB" sz="1800" dirty="0">
                          <a:ln>
                            <a:noFill/>
                          </a:ln>
                          <a:solidFill>
                            <a:srgbClr val="0070C0"/>
                          </a:solidFill>
                          <a:effectLst/>
                        </a:rPr>
                        <a:t> </a:t>
                      </a:r>
                    </a:p>
                    <a:p>
                      <a:pPr>
                        <a:lnSpc>
                          <a:spcPct val="107000"/>
                        </a:lnSpc>
                        <a:spcAft>
                          <a:spcPts val="0"/>
                        </a:spcAft>
                      </a:pPr>
                      <a:r>
                        <a:rPr lang="en-GB" sz="1800" dirty="0">
                          <a:ln>
                            <a:noFill/>
                          </a:ln>
                          <a:solidFill>
                            <a:srgbClr val="0070C0"/>
                          </a:solidFill>
                          <a:effectLst/>
                        </a:rPr>
                        <a:t> </a:t>
                      </a:r>
                      <a:endParaRPr lang="en-GB" sz="1800" dirty="0">
                        <a:ln>
                          <a:noFill/>
                        </a:ln>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585949941"/>
                  </a:ext>
                </a:extLst>
              </a:tr>
            </a:tbl>
          </a:graphicData>
        </a:graphic>
      </p:graphicFrame>
    </p:spTree>
    <p:extLst>
      <p:ext uri="{BB962C8B-B14F-4D97-AF65-F5344CB8AC3E}">
        <p14:creationId xmlns:p14="http://schemas.microsoft.com/office/powerpoint/2010/main" val="26726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 de siècle Gothic research task - groups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The use of Gothic doubling in ‘Jekyll and Hyde’ and ‘The Picture of Dorian Gray’</a:t>
            </a:r>
          </a:p>
          <a:p>
            <a:r>
              <a:rPr lang="en-GB" i="1" dirty="0" smtClean="0"/>
              <a:t>Degeneration</a:t>
            </a:r>
            <a:r>
              <a:rPr lang="en-GB" dirty="0" smtClean="0"/>
              <a:t>,  Max Nordau</a:t>
            </a:r>
          </a:p>
          <a:p>
            <a:r>
              <a:rPr lang="en-GB" dirty="0" smtClean="0"/>
              <a:t>Decadence as a literary movement</a:t>
            </a:r>
          </a:p>
          <a:p>
            <a:r>
              <a:rPr lang="en-GB" dirty="0" smtClean="0"/>
              <a:t>Cesar Lombroso’s theories of criminology </a:t>
            </a:r>
          </a:p>
          <a:p>
            <a:r>
              <a:rPr lang="en-GB" dirty="0" smtClean="0"/>
              <a:t>Charles Darwin’s theories of evolution and responses to it at the time</a:t>
            </a:r>
          </a:p>
          <a:p>
            <a:r>
              <a:rPr lang="en-GB" i="1" dirty="0" smtClean="0"/>
              <a:t>The Great God Pan</a:t>
            </a:r>
            <a:r>
              <a:rPr lang="en-GB" dirty="0" smtClean="0"/>
              <a:t>, Arthur Machen</a:t>
            </a:r>
          </a:p>
          <a:p>
            <a:r>
              <a:rPr lang="en-GB" i="1" dirty="0" smtClean="0"/>
              <a:t>The Time Machine, The Island of Doctor Moreau, </a:t>
            </a:r>
            <a:r>
              <a:rPr lang="en-GB" dirty="0" smtClean="0"/>
              <a:t>HG Wells </a:t>
            </a:r>
            <a:endParaRPr lang="en-GB" dirty="0"/>
          </a:p>
          <a:p>
            <a:endParaRPr lang="en-GB" dirty="0" smtClean="0"/>
          </a:p>
          <a:p>
            <a:pPr marL="0" indent="0" algn="ctr">
              <a:buNone/>
            </a:pPr>
            <a:r>
              <a:rPr lang="en-GB" dirty="0" smtClean="0"/>
              <a:t>Information and images please… </a:t>
            </a:r>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0949" y="0"/>
            <a:ext cx="1881051" cy="1881051"/>
          </a:xfrm>
          <a:prstGeom prst="rect">
            <a:avLst/>
          </a:prstGeom>
        </p:spPr>
      </p:pic>
    </p:spTree>
    <p:extLst>
      <p:ext uri="{BB962C8B-B14F-4D97-AF65-F5344CB8AC3E}">
        <p14:creationId xmlns:p14="http://schemas.microsoft.com/office/powerpoint/2010/main" val="7942859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Once research is done… </a:t>
            </a:r>
            <a:endParaRPr lang="en-GB" dirty="0"/>
          </a:p>
        </p:txBody>
      </p:sp>
      <p:sp>
        <p:nvSpPr>
          <p:cNvPr id="3" name="Content Placeholder 2"/>
          <p:cNvSpPr>
            <a:spLocks noGrp="1"/>
          </p:cNvSpPr>
          <p:nvPr>
            <p:ph idx="1"/>
          </p:nvPr>
        </p:nvSpPr>
        <p:spPr/>
        <p:txBody>
          <a:bodyPr/>
          <a:lstStyle/>
          <a:p>
            <a:r>
              <a:rPr lang="en-GB" dirty="0" smtClean="0"/>
              <a:t>How can we use some of these ideas to develop our reading of </a:t>
            </a:r>
            <a:r>
              <a:rPr lang="en-GB" i="1" dirty="0" smtClean="0"/>
              <a:t>Frankenstein</a:t>
            </a:r>
            <a:r>
              <a:rPr lang="en-GB" dirty="0" smtClean="0"/>
              <a:t>?</a:t>
            </a:r>
          </a:p>
          <a:p>
            <a:r>
              <a:rPr lang="en-GB" dirty="0" smtClean="0"/>
              <a:t>To what extent does Shelley anticipate some of these ideas?</a:t>
            </a:r>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0949" y="0"/>
            <a:ext cx="1881051" cy="1881051"/>
          </a:xfrm>
          <a:prstGeom prst="rect">
            <a:avLst/>
          </a:prstGeom>
        </p:spPr>
      </p:pic>
    </p:spTree>
    <p:extLst>
      <p:ext uri="{BB962C8B-B14F-4D97-AF65-F5344CB8AC3E}">
        <p14:creationId xmlns:p14="http://schemas.microsoft.com/office/powerpoint/2010/main" val="4213396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1 – key questions</a:t>
            </a:r>
            <a:endParaRPr lang="en-GB" dirty="0"/>
          </a:p>
        </p:txBody>
      </p:sp>
      <p:sp>
        <p:nvSpPr>
          <p:cNvPr id="3" name="Content Placeholder 2"/>
          <p:cNvSpPr>
            <a:spLocks noGrp="1"/>
          </p:cNvSpPr>
          <p:nvPr>
            <p:ph idx="1"/>
          </p:nvPr>
        </p:nvSpPr>
        <p:spPr/>
        <p:txBody>
          <a:bodyPr/>
          <a:lstStyle/>
          <a:p>
            <a:pPr lvl="0"/>
            <a:r>
              <a:rPr lang="en-GB" dirty="0" smtClean="0"/>
              <a:t>Is there more to Victor’s extreme reaction to marriage with Elizabeth than meets the eye? Find some example of his excessive language (e.g. ‘horror’ and ‘dismay’).</a:t>
            </a:r>
          </a:p>
          <a:p>
            <a:pPr lvl="0"/>
            <a:r>
              <a:rPr lang="en-GB" dirty="0" smtClean="0"/>
              <a:t>Is there any evidence (from here and elsewhere in the novel) to suggest that Victor’s fear of the monster could represent fear of his own sexuality?</a:t>
            </a:r>
          </a:p>
          <a:p>
            <a:pPr lvl="0"/>
            <a:r>
              <a:rPr lang="en-GB" dirty="0" smtClean="0"/>
              <a:t>Why might Shelley have wanted to parallel Victor’s impending marriage with the creation of a female mate?</a:t>
            </a:r>
          </a:p>
          <a:p>
            <a:endParaRPr lang="en-GB" dirty="0"/>
          </a:p>
        </p:txBody>
      </p:sp>
    </p:spTree>
    <p:extLst>
      <p:ext uri="{BB962C8B-B14F-4D97-AF65-F5344CB8AC3E}">
        <p14:creationId xmlns:p14="http://schemas.microsoft.com/office/powerpoint/2010/main" val="647059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Objectification and demonization </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t>‘I feared the vengeance of the disappointed fiend’ </a:t>
            </a:r>
          </a:p>
          <a:p>
            <a:pPr marL="0" indent="0">
              <a:buNone/>
            </a:pPr>
            <a:endParaRPr lang="en-GB" dirty="0"/>
          </a:p>
          <a:p>
            <a:pPr marL="0" indent="0">
              <a:buNone/>
            </a:pPr>
            <a:r>
              <a:rPr lang="en-GB" dirty="0" smtClean="0"/>
              <a:t>‘my slavery’</a:t>
            </a:r>
          </a:p>
          <a:p>
            <a:pPr marL="0" indent="0">
              <a:buNone/>
            </a:pPr>
            <a:endParaRPr lang="en-GB" dirty="0"/>
          </a:p>
          <a:p>
            <a:pPr marL="0" indent="0">
              <a:buNone/>
            </a:pPr>
            <a:r>
              <a:rPr lang="en-GB" dirty="0" smtClean="0"/>
              <a:t>‘the monster’</a:t>
            </a:r>
          </a:p>
          <a:p>
            <a:pPr marL="0" indent="0">
              <a:buNone/>
            </a:pPr>
            <a:endParaRPr lang="en-GB" dirty="0"/>
          </a:p>
          <a:p>
            <a:pPr marL="0" indent="0">
              <a:buNone/>
            </a:pPr>
            <a:r>
              <a:rPr lang="en-GB" dirty="0" smtClean="0"/>
              <a:t>‘Could I enter into a festival with a deadly weight around my neck?’</a:t>
            </a:r>
          </a:p>
          <a:p>
            <a:pPr marL="0" indent="0">
              <a:buNone/>
            </a:pPr>
            <a:endParaRPr lang="en-GB" dirty="0"/>
          </a:p>
          <a:p>
            <a:pPr marL="0" indent="0">
              <a:buNone/>
            </a:pPr>
            <a:r>
              <a:rPr lang="en-GB" dirty="0" smtClean="0"/>
              <a:t>‘bound by a solemn promise’</a:t>
            </a:r>
          </a:p>
        </p:txBody>
      </p:sp>
    </p:spTree>
    <p:extLst>
      <p:ext uri="{BB962C8B-B14F-4D97-AF65-F5344CB8AC3E}">
        <p14:creationId xmlns:p14="http://schemas.microsoft.com/office/powerpoint/2010/main" val="851775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1 – </a:t>
            </a:r>
            <a:r>
              <a:rPr lang="en-GB" dirty="0" err="1" smtClean="0"/>
              <a:t>Clerval</a:t>
            </a:r>
            <a:r>
              <a:rPr lang="en-GB" dirty="0" smtClean="0"/>
              <a:t> </a:t>
            </a:r>
            <a:endParaRPr lang="en-GB" dirty="0"/>
          </a:p>
        </p:txBody>
      </p:sp>
      <p:sp>
        <p:nvSpPr>
          <p:cNvPr id="3" name="Content Placeholder 2"/>
          <p:cNvSpPr>
            <a:spLocks noGrp="1"/>
          </p:cNvSpPr>
          <p:nvPr>
            <p:ph idx="1"/>
          </p:nvPr>
        </p:nvSpPr>
        <p:spPr/>
        <p:txBody>
          <a:bodyPr/>
          <a:lstStyle/>
          <a:p>
            <a:pPr lvl="0"/>
            <a:r>
              <a:rPr lang="en-GB" dirty="0" smtClean="0"/>
              <a:t>Explore the presentation of </a:t>
            </a:r>
            <a:r>
              <a:rPr lang="en-GB" dirty="0" err="1" smtClean="0"/>
              <a:t>Clerval</a:t>
            </a:r>
            <a:r>
              <a:rPr lang="en-GB" dirty="0" smtClean="0"/>
              <a:t> in this chapter; it becomes clear that </a:t>
            </a:r>
            <a:r>
              <a:rPr lang="en-GB" dirty="0" err="1" smtClean="0"/>
              <a:t>Clerval</a:t>
            </a:r>
            <a:r>
              <a:rPr lang="en-GB" dirty="0" smtClean="0"/>
              <a:t> will be the creature’s next victim. How far do you think this affects Victor’s view of him here?</a:t>
            </a:r>
          </a:p>
          <a:p>
            <a:r>
              <a:rPr lang="en-GB" dirty="0" smtClean="0"/>
              <a:t>How does Shelley associate </a:t>
            </a:r>
            <a:r>
              <a:rPr lang="en-GB" dirty="0" err="1" smtClean="0"/>
              <a:t>Clerval</a:t>
            </a:r>
            <a:r>
              <a:rPr lang="en-GB" dirty="0" smtClean="0"/>
              <a:t> with the natural world?</a:t>
            </a:r>
            <a:endParaRPr lang="en-GB" dirty="0"/>
          </a:p>
        </p:txBody>
      </p:sp>
    </p:spTree>
    <p:extLst>
      <p:ext uri="{BB962C8B-B14F-4D97-AF65-F5344CB8AC3E}">
        <p14:creationId xmlns:p14="http://schemas.microsoft.com/office/powerpoint/2010/main" val="25726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9266"/>
            <a:ext cx="10515600" cy="1325563"/>
          </a:xfrm>
        </p:spPr>
        <p:txBody>
          <a:bodyPr/>
          <a:lstStyle/>
          <a:p>
            <a:r>
              <a:rPr lang="en-GB" dirty="0" smtClean="0"/>
              <a:t>Chapter 2 – analysis of key quotations</a:t>
            </a:r>
            <a:endParaRPr lang="en-GB" dirty="0"/>
          </a:p>
        </p:txBody>
      </p:sp>
      <p:sp>
        <p:nvSpPr>
          <p:cNvPr id="3" name="Content Placeholder 2"/>
          <p:cNvSpPr>
            <a:spLocks noGrp="1"/>
          </p:cNvSpPr>
          <p:nvPr>
            <p:ph idx="1"/>
          </p:nvPr>
        </p:nvSpPr>
        <p:spPr/>
        <p:txBody>
          <a:bodyPr>
            <a:normAutofit/>
          </a:bodyPr>
          <a:lstStyle/>
          <a:p>
            <a:pPr lvl="0"/>
            <a:r>
              <a:rPr lang="en-GB" dirty="0" smtClean="0"/>
              <a:t>Victor suggests that ‘in </a:t>
            </a:r>
            <a:r>
              <a:rPr lang="en-GB" dirty="0" err="1" smtClean="0"/>
              <a:t>Clerval</a:t>
            </a:r>
            <a:r>
              <a:rPr lang="en-GB" dirty="0" smtClean="0"/>
              <a:t> I saw the image of my former self.’ To what extent is this true? (P163)</a:t>
            </a:r>
          </a:p>
          <a:p>
            <a:r>
              <a:rPr lang="en-GB" dirty="0" smtClean="0"/>
              <a:t>What is the significance of this description (p165):</a:t>
            </a:r>
          </a:p>
          <a:p>
            <a:pPr marL="0" indent="0" algn="ctr">
              <a:buNone/>
            </a:pPr>
            <a:r>
              <a:rPr lang="en-GB" dirty="0" smtClean="0"/>
              <a:t>‘But I am a blasted tree; the bolt has entered my soul; and I felt then that I should survive to exhibit what I shall soon cease to be – a miserable spectacle of wrecked humanity, pitiable to others and intolerable to myself.’</a:t>
            </a:r>
          </a:p>
        </p:txBody>
      </p:sp>
    </p:spTree>
    <p:extLst>
      <p:ext uri="{BB962C8B-B14F-4D97-AF65-F5344CB8AC3E}">
        <p14:creationId xmlns:p14="http://schemas.microsoft.com/office/powerpoint/2010/main" val="3485709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2 – journey to beyond</a:t>
            </a:r>
            <a:endParaRPr lang="en-GB" dirty="0"/>
          </a:p>
        </p:txBody>
      </p:sp>
      <p:sp>
        <p:nvSpPr>
          <p:cNvPr id="3" name="Content Placeholder 2"/>
          <p:cNvSpPr>
            <a:spLocks noGrp="1"/>
          </p:cNvSpPr>
          <p:nvPr>
            <p:ph idx="1"/>
          </p:nvPr>
        </p:nvSpPr>
        <p:spPr/>
        <p:txBody>
          <a:bodyPr/>
          <a:lstStyle/>
          <a:p>
            <a:pPr lvl="0"/>
            <a:r>
              <a:rPr lang="en-GB" dirty="0" smtClean="0"/>
              <a:t>How does Shelley use the journey/ travelogue style to the North of England to represent a spiritual journey and to reflect Victor’s state of mind?</a:t>
            </a:r>
          </a:p>
          <a:p>
            <a:pPr lvl="0"/>
            <a:r>
              <a:rPr lang="en-GB" dirty="0" smtClean="0"/>
              <a:t>At the end of Chapter 2, Victor compares the first creation to this one, calling it a ‘filthy process’. He notes that instead of the ‘enthusiastic frenzy of the first’, he ‘went to it in cold blood, and my heart often sickened at the work of my hands.’ What’s changed?</a:t>
            </a:r>
          </a:p>
          <a:p>
            <a:endParaRPr lang="en-GB" dirty="0"/>
          </a:p>
        </p:txBody>
      </p:sp>
    </p:spTree>
    <p:extLst>
      <p:ext uri="{BB962C8B-B14F-4D97-AF65-F5344CB8AC3E}">
        <p14:creationId xmlns:p14="http://schemas.microsoft.com/office/powerpoint/2010/main" val="1897136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775" y="500062"/>
            <a:ext cx="10515600" cy="1325563"/>
          </a:xfrm>
        </p:spPr>
        <p:txBody>
          <a:bodyPr/>
          <a:lstStyle/>
          <a:p>
            <a:r>
              <a:rPr lang="en-GB" dirty="0" smtClean="0"/>
              <a:t>Typically, a Gothic villain…</a:t>
            </a:r>
            <a:br>
              <a:rPr lang="en-GB" dirty="0" smtClean="0"/>
            </a:br>
            <a:r>
              <a:rPr lang="en-GB" dirty="0" smtClean="0"/>
              <a:t>according to Fred Botting </a:t>
            </a:r>
            <a:endParaRPr lang="en-GB" dirty="0"/>
          </a:p>
        </p:txBody>
      </p:sp>
      <p:sp>
        <p:nvSpPr>
          <p:cNvPr id="3" name="Content Placeholder 2"/>
          <p:cNvSpPr>
            <a:spLocks noGrp="1"/>
          </p:cNvSpPr>
          <p:nvPr>
            <p:ph idx="1"/>
          </p:nvPr>
        </p:nvSpPr>
        <p:spPr/>
        <p:txBody>
          <a:bodyPr>
            <a:normAutofit lnSpcReduction="10000"/>
          </a:bodyPr>
          <a:lstStyle/>
          <a:p>
            <a:r>
              <a:rPr lang="en-GB" dirty="0" smtClean="0"/>
              <a:t>Beyond law, reason and social restraint</a:t>
            </a:r>
          </a:p>
          <a:p>
            <a:r>
              <a:rPr lang="en-GB" dirty="0" smtClean="0"/>
              <a:t>Gives free reign to cruel, selfish desires and ambitions, violent moods and intentions</a:t>
            </a:r>
          </a:p>
          <a:p>
            <a:r>
              <a:rPr lang="en-GB" dirty="0" smtClean="0"/>
              <a:t>Often gentlemen, scientists, outcasts or criminals</a:t>
            </a:r>
          </a:p>
          <a:p>
            <a:r>
              <a:rPr lang="en-GB" dirty="0" smtClean="0"/>
              <a:t>Placed in situations where the suspension of normal rules leads to tension and ambivalence </a:t>
            </a:r>
          </a:p>
          <a:p>
            <a:r>
              <a:rPr lang="en-GB" dirty="0" smtClean="0"/>
              <a:t>Settings/situations which mean they can be independent of social and domestic regulation</a:t>
            </a:r>
          </a:p>
          <a:p>
            <a:pPr marL="0" indent="0">
              <a:buNone/>
            </a:pPr>
            <a:endParaRPr lang="en-GB" dirty="0" smtClean="0"/>
          </a:p>
          <a:p>
            <a:pPr marL="0" indent="0">
              <a:buNone/>
            </a:pPr>
            <a:r>
              <a:rPr lang="en-GB" b="1" u="sng" dirty="0" smtClean="0"/>
              <a:t>To what extent does Victor conform to these traits?</a:t>
            </a:r>
          </a:p>
          <a:p>
            <a:pPr marL="0" indent="0">
              <a:buNone/>
            </a:pPr>
            <a:endParaRPr lang="en-GB" dirty="0" smtClean="0"/>
          </a:p>
          <a:p>
            <a:pPr marL="0" indent="0">
              <a:buNone/>
            </a:pPr>
            <a:endParaRPr lang="en-GB" dirty="0"/>
          </a:p>
          <a:p>
            <a:pPr marL="0" indent="0">
              <a:buNone/>
            </a:pPr>
            <a:endParaRPr lang="en-GB" dirty="0" smtClean="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0949" y="0"/>
            <a:ext cx="1881051" cy="1881051"/>
          </a:xfrm>
          <a:prstGeom prst="rect">
            <a:avLst/>
          </a:prstGeom>
        </p:spPr>
      </p:pic>
    </p:spTree>
    <p:extLst>
      <p:ext uri="{BB962C8B-B14F-4D97-AF65-F5344CB8AC3E}">
        <p14:creationId xmlns:p14="http://schemas.microsoft.com/office/powerpoint/2010/main" val="3919493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Characterisation of Gothic hero-villain</a:t>
            </a:r>
            <a:endParaRPr lang="en-GB" dirty="0"/>
          </a:p>
        </p:txBody>
      </p:sp>
      <p:sp>
        <p:nvSpPr>
          <p:cNvPr id="3" name="Content Placeholder 2"/>
          <p:cNvSpPr>
            <a:spLocks noGrp="1"/>
          </p:cNvSpPr>
          <p:nvPr>
            <p:ph idx="1"/>
          </p:nvPr>
        </p:nvSpPr>
        <p:spPr/>
        <p:txBody>
          <a:bodyPr/>
          <a:lstStyle/>
          <a:p>
            <a:r>
              <a:rPr lang="en-GB" dirty="0" smtClean="0"/>
              <a:t>Increasingly </a:t>
            </a:r>
            <a:r>
              <a:rPr lang="en-GB" u="sng" dirty="0" smtClean="0"/>
              <a:t>‘haunted’ </a:t>
            </a:r>
            <a:r>
              <a:rPr lang="en-GB" dirty="0" smtClean="0"/>
              <a:t>by his doppelgänger </a:t>
            </a:r>
          </a:p>
          <a:p>
            <a:r>
              <a:rPr lang="en-GB" dirty="0" smtClean="0"/>
              <a:t>Notion of ‘</a:t>
            </a:r>
            <a:r>
              <a:rPr lang="en-GB" u="sng" dirty="0" smtClean="0"/>
              <a:t>inner hell</a:t>
            </a:r>
            <a:r>
              <a:rPr lang="en-GB" dirty="0" smtClean="0"/>
              <a:t>’</a:t>
            </a:r>
          </a:p>
          <a:p>
            <a:r>
              <a:rPr lang="en-GB" dirty="0" smtClean="0"/>
              <a:t>Like a typical Gothic hero, haunted by the darkness of his sense of </a:t>
            </a:r>
            <a:r>
              <a:rPr lang="en-GB" u="sng" dirty="0" smtClean="0"/>
              <a:t>guilt and complicity</a:t>
            </a:r>
            <a:r>
              <a:rPr lang="en-GB" dirty="0" smtClean="0"/>
              <a:t>: ‘I felt as if I had committed some great crime, the consciousness of which haunted me. I was guiltless, but I had indeed drawn down a horrible curse upon my head, as mortal as that of the crime.’ </a:t>
            </a:r>
          </a:p>
          <a:p>
            <a:r>
              <a:rPr lang="en-GB" dirty="0" smtClean="0"/>
              <a:t>Literally enslaved by the creature and his fear of it: ‘Sometimes, I sat with </a:t>
            </a:r>
            <a:r>
              <a:rPr lang="en-GB" u="sng" dirty="0" smtClean="0"/>
              <a:t>my eyes fixed </a:t>
            </a:r>
            <a:r>
              <a:rPr lang="en-GB" dirty="0" smtClean="0"/>
              <a:t>on the ground, </a:t>
            </a:r>
            <a:r>
              <a:rPr lang="en-GB" u="sng" dirty="0" smtClean="0"/>
              <a:t>fearing to raise them </a:t>
            </a:r>
            <a:r>
              <a:rPr lang="en-GB" dirty="0" smtClean="0"/>
              <a:t>lest they should encounter the object which I so much dreaded to behold.’</a:t>
            </a:r>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0949" y="0"/>
            <a:ext cx="1881051" cy="1881051"/>
          </a:xfrm>
          <a:prstGeom prst="rect">
            <a:avLst/>
          </a:prstGeom>
        </p:spPr>
      </p:pic>
    </p:spTree>
    <p:extLst>
      <p:ext uri="{BB962C8B-B14F-4D97-AF65-F5344CB8AC3E}">
        <p14:creationId xmlns:p14="http://schemas.microsoft.com/office/powerpoint/2010/main" val="2728796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Gothic in 1890s – fin de siècle </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Anxieties stemming from Darwin’s account of evolution</a:t>
            </a:r>
          </a:p>
          <a:p>
            <a:r>
              <a:rPr lang="en-GB" dirty="0" smtClean="0"/>
              <a:t>Max Nordau’s </a:t>
            </a:r>
            <a:r>
              <a:rPr lang="en-GB" i="1" dirty="0" smtClean="0"/>
              <a:t>Degeneration</a:t>
            </a:r>
            <a:r>
              <a:rPr lang="en-GB" dirty="0" smtClean="0"/>
              <a:t> published in 1896</a:t>
            </a:r>
          </a:p>
          <a:p>
            <a:r>
              <a:rPr lang="en-GB" dirty="0" smtClean="0"/>
              <a:t>Nordau warned that the whole of civilisation is under threat from nameless forces of destruction that ‘wrap all objects in a mysterious dimness, in which all certainty is destroyed and any guess seems plausible… The day is over; the night draws on.’</a:t>
            </a:r>
          </a:p>
          <a:p>
            <a:r>
              <a:rPr lang="en-GB" dirty="0" smtClean="0"/>
              <a:t>Pseudo-scientific theories regarding criminality and ideologies regarding race and class </a:t>
            </a:r>
          </a:p>
          <a:p>
            <a:r>
              <a:rPr lang="en-GB" dirty="0" smtClean="0"/>
              <a:t>Gothic narratives begin to articulate these anxieties through villainous protagonists who display their ‘degeneration’ by means of physical characteristics.</a:t>
            </a:r>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0949" y="0"/>
            <a:ext cx="1881051" cy="1881051"/>
          </a:xfrm>
          <a:prstGeom prst="rect">
            <a:avLst/>
          </a:prstGeom>
        </p:spPr>
      </p:pic>
    </p:spTree>
    <p:extLst>
      <p:ext uri="{BB962C8B-B14F-4D97-AF65-F5344CB8AC3E}">
        <p14:creationId xmlns:p14="http://schemas.microsoft.com/office/powerpoint/2010/main" val="2924152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TotalTime>
  <Words>1747</Words>
  <Application>Microsoft Office PowerPoint</Application>
  <PresentationFormat>Widescreen</PresentationFormat>
  <Paragraphs>120</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Volume 3</vt:lpstr>
      <vt:lpstr>Chapter 1 – key questions</vt:lpstr>
      <vt:lpstr>Objectification and demonization </vt:lpstr>
      <vt:lpstr>Chapter 1 – Clerval </vt:lpstr>
      <vt:lpstr>Chapter 2 – analysis of key quotations</vt:lpstr>
      <vt:lpstr>Chapter 2 – journey to beyond</vt:lpstr>
      <vt:lpstr>Typically, a Gothic villain… according to Fred Botting </vt:lpstr>
      <vt:lpstr>Characterisation of Gothic hero-villain</vt:lpstr>
      <vt:lpstr>Gothic in 1890s – fin de siècle </vt:lpstr>
      <vt:lpstr>PowerPoint Presentation</vt:lpstr>
      <vt:lpstr>Fin de siècle Gothic research task - groups</vt:lpstr>
      <vt:lpstr>Once research is done… </vt:lpstr>
    </vt:vector>
  </TitlesOfParts>
  <Company>Harington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Sofie Khachik</dc:creator>
  <cp:lastModifiedBy>Pankhurst K</cp:lastModifiedBy>
  <cp:revision>22</cp:revision>
  <cp:lastPrinted>2016-12-08T11:13:31Z</cp:lastPrinted>
  <dcterms:created xsi:type="dcterms:W3CDTF">2016-12-06T09:04:21Z</dcterms:created>
  <dcterms:modified xsi:type="dcterms:W3CDTF">2022-03-24T09:53:05Z</dcterms:modified>
</cp:coreProperties>
</file>