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59" r:id="rId4"/>
    <p:sldId id="260" r:id="rId5"/>
    <p:sldId id="258" r:id="rId6"/>
    <p:sldId id="263" r:id="rId7"/>
    <p:sldId id="264" r:id="rId8"/>
    <p:sldId id="261"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9891" autoAdjust="0"/>
  </p:normalViewPr>
  <p:slideViewPr>
    <p:cSldViewPr snapToGrid="0">
      <p:cViewPr varScale="1">
        <p:scale>
          <a:sx n="51" d="100"/>
          <a:sy n="51" d="100"/>
        </p:scale>
        <p:origin x="15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0785B-0CEF-4B52-ABDF-D6A9AE99F69F}" type="datetimeFigureOut">
              <a:rPr lang="en-GB" smtClean="0"/>
              <a:t>01/11/2016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6E3EF-81B2-4DCF-8398-11B9217DFDE3}" type="slidenum">
              <a:rPr lang="en-GB" smtClean="0"/>
              <a:t>‹#›</a:t>
            </a:fld>
            <a:endParaRPr lang="en-GB"/>
          </a:p>
        </p:txBody>
      </p:sp>
    </p:spTree>
    <p:extLst>
      <p:ext uri="{BB962C8B-B14F-4D97-AF65-F5344CB8AC3E}">
        <p14:creationId xmlns:p14="http://schemas.microsoft.com/office/powerpoint/2010/main" val="146340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Gothic</a:t>
            </a:r>
            <a:r>
              <a:rPr lang="en-GB" baseline="0" dirty="0" smtClean="0"/>
              <a:t> connections – like Hamlet – ghost with a story to tell = revenge</a:t>
            </a:r>
          </a:p>
          <a:p>
            <a:r>
              <a:rPr lang="en-GB" baseline="0" dirty="0" smtClean="0"/>
              <a:t>Punishment for going against nature</a:t>
            </a:r>
          </a:p>
          <a:p>
            <a:r>
              <a:rPr lang="en-GB" baseline="0" dirty="0" smtClean="0"/>
              <a:t>Anticipates the end of the novel</a:t>
            </a:r>
          </a:p>
          <a:p>
            <a:r>
              <a:rPr lang="en-GB" baseline="0" dirty="0" smtClean="0"/>
              <a:t>Suggests however that Walton hasn’t fully understood the moral of the piece – he has just been captivated by the appeal of the wild – it is going to be up to Victor – the real mariner, to teach him. Walton is actually the bridal party guest!</a:t>
            </a:r>
            <a:endParaRPr lang="en-GB" dirty="0"/>
          </a:p>
        </p:txBody>
      </p:sp>
      <p:sp>
        <p:nvSpPr>
          <p:cNvPr id="4" name="Slide Number Placeholder 3"/>
          <p:cNvSpPr>
            <a:spLocks noGrp="1"/>
          </p:cNvSpPr>
          <p:nvPr>
            <p:ph type="sldNum" sz="quarter" idx="10"/>
          </p:nvPr>
        </p:nvSpPr>
        <p:spPr/>
        <p:txBody>
          <a:bodyPr/>
          <a:lstStyle/>
          <a:p>
            <a:fld id="{8556E3EF-81B2-4DCF-8398-11B9217DFDE3}" type="slidenum">
              <a:rPr lang="en-GB" smtClean="0"/>
              <a:t>10</a:t>
            </a:fld>
            <a:endParaRPr lang="en-GB"/>
          </a:p>
        </p:txBody>
      </p:sp>
    </p:spTree>
    <p:extLst>
      <p:ext uri="{BB962C8B-B14F-4D97-AF65-F5344CB8AC3E}">
        <p14:creationId xmlns:p14="http://schemas.microsoft.com/office/powerpoint/2010/main" val="278055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 </a:t>
            </a:r>
            <a:r>
              <a:rPr lang="en-GB" smtClean="0"/>
              <a:t>to letter 4</a:t>
            </a:r>
            <a:endParaRPr lang="en-GB" dirty="0"/>
          </a:p>
        </p:txBody>
      </p:sp>
      <p:sp>
        <p:nvSpPr>
          <p:cNvPr id="4" name="Slide Number Placeholder 3"/>
          <p:cNvSpPr>
            <a:spLocks noGrp="1"/>
          </p:cNvSpPr>
          <p:nvPr>
            <p:ph type="sldNum" sz="quarter" idx="10"/>
          </p:nvPr>
        </p:nvSpPr>
        <p:spPr/>
        <p:txBody>
          <a:bodyPr/>
          <a:lstStyle/>
          <a:p>
            <a:fld id="{8556E3EF-81B2-4DCF-8398-11B9217DFDE3}" type="slidenum">
              <a:rPr lang="en-GB" smtClean="0"/>
              <a:t>11</a:t>
            </a:fld>
            <a:endParaRPr lang="en-GB"/>
          </a:p>
        </p:txBody>
      </p:sp>
    </p:spTree>
    <p:extLst>
      <p:ext uri="{BB962C8B-B14F-4D97-AF65-F5344CB8AC3E}">
        <p14:creationId xmlns:p14="http://schemas.microsoft.com/office/powerpoint/2010/main" val="334811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Victor</a:t>
            </a:r>
            <a:r>
              <a:rPr lang="en-GB" baseline="0" dirty="0" smtClean="0"/>
              <a:t> as mariner – framing story as morality tale?</a:t>
            </a:r>
            <a:endParaRPr lang="en-GB" dirty="0"/>
          </a:p>
        </p:txBody>
      </p:sp>
      <p:sp>
        <p:nvSpPr>
          <p:cNvPr id="4" name="Slide Number Placeholder 3"/>
          <p:cNvSpPr>
            <a:spLocks noGrp="1"/>
          </p:cNvSpPr>
          <p:nvPr>
            <p:ph type="sldNum" sz="quarter" idx="10"/>
          </p:nvPr>
        </p:nvSpPr>
        <p:spPr/>
        <p:txBody>
          <a:bodyPr/>
          <a:lstStyle/>
          <a:p>
            <a:fld id="{8556E3EF-81B2-4DCF-8398-11B9217DFDE3}" type="slidenum">
              <a:rPr lang="en-GB" smtClean="0"/>
              <a:t>12</a:t>
            </a:fld>
            <a:endParaRPr lang="en-GB"/>
          </a:p>
        </p:txBody>
      </p:sp>
    </p:spTree>
    <p:extLst>
      <p:ext uri="{BB962C8B-B14F-4D97-AF65-F5344CB8AC3E}">
        <p14:creationId xmlns:p14="http://schemas.microsoft.com/office/powerpoint/2010/main" val="210058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56E3EF-81B2-4DCF-8398-11B9217DFDE3}" type="slidenum">
              <a:rPr lang="en-GB" smtClean="0"/>
              <a:t>13</a:t>
            </a:fld>
            <a:endParaRPr lang="en-GB"/>
          </a:p>
        </p:txBody>
      </p:sp>
    </p:spTree>
    <p:extLst>
      <p:ext uri="{BB962C8B-B14F-4D97-AF65-F5344CB8AC3E}">
        <p14:creationId xmlns:p14="http://schemas.microsoft.com/office/powerpoint/2010/main" val="3484138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55A3CC-6A01-40CD-9591-E617CCAB3116}"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189969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55A3CC-6A01-40CD-9591-E617CCAB3116}"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361279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55A3CC-6A01-40CD-9591-E617CCAB3116}"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309393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55A3CC-6A01-40CD-9591-E617CCAB3116}"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2353180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5A3CC-6A01-40CD-9591-E617CCAB3116}" type="datetimeFigureOut">
              <a:rPr lang="en-GB" smtClean="0"/>
              <a:t>01/11/2016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54917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55A3CC-6A01-40CD-9591-E617CCAB3116}"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412001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55A3CC-6A01-40CD-9591-E617CCAB3116}" type="datetimeFigureOut">
              <a:rPr lang="en-GB" smtClean="0"/>
              <a:t>01/11/2016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83527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55A3CC-6A01-40CD-9591-E617CCAB3116}" type="datetimeFigureOut">
              <a:rPr lang="en-GB" smtClean="0"/>
              <a:t>01/11/2016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272852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5A3CC-6A01-40CD-9591-E617CCAB3116}" type="datetimeFigureOut">
              <a:rPr lang="en-GB" smtClean="0"/>
              <a:t>01/11/2016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54895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5A3CC-6A01-40CD-9591-E617CCAB3116}"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36039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5A3CC-6A01-40CD-9591-E617CCAB3116}" type="datetimeFigureOut">
              <a:rPr lang="en-GB" smtClean="0"/>
              <a:t>01/11/2016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F7DCC9-1D6F-45A9-940F-24F7213E3487}" type="slidenum">
              <a:rPr lang="en-GB" smtClean="0"/>
              <a:t>‹#›</a:t>
            </a:fld>
            <a:endParaRPr lang="en-GB"/>
          </a:p>
        </p:txBody>
      </p:sp>
    </p:spTree>
    <p:extLst>
      <p:ext uri="{BB962C8B-B14F-4D97-AF65-F5344CB8AC3E}">
        <p14:creationId xmlns:p14="http://schemas.microsoft.com/office/powerpoint/2010/main" val="290598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5A3CC-6A01-40CD-9591-E617CCAB3116}" type="datetimeFigureOut">
              <a:rPr lang="en-GB" smtClean="0"/>
              <a:t>01/11/2016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7DCC9-1D6F-45A9-940F-24F7213E3487}" type="slidenum">
              <a:rPr lang="en-GB" smtClean="0"/>
              <a:t>‹#›</a:t>
            </a:fld>
            <a:endParaRPr lang="en-GB"/>
          </a:p>
        </p:txBody>
      </p:sp>
    </p:spTree>
    <p:extLst>
      <p:ext uri="{BB962C8B-B14F-4D97-AF65-F5344CB8AC3E}">
        <p14:creationId xmlns:p14="http://schemas.microsoft.com/office/powerpoint/2010/main" val="2528652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pSdOYf0VBL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Walton’s letters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36356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 2 – significance of allusion</a:t>
            </a:r>
            <a:endParaRPr lang="en-GB" dirty="0"/>
          </a:p>
        </p:txBody>
      </p:sp>
      <p:sp>
        <p:nvSpPr>
          <p:cNvPr id="3" name="Content Placeholder 2"/>
          <p:cNvSpPr>
            <a:spLocks noGrp="1"/>
          </p:cNvSpPr>
          <p:nvPr>
            <p:ph idx="1"/>
          </p:nvPr>
        </p:nvSpPr>
        <p:spPr>
          <a:xfrm>
            <a:off x="838200" y="1825624"/>
            <a:ext cx="6411686" cy="5032375"/>
          </a:xfrm>
        </p:spPr>
        <p:txBody>
          <a:bodyPr>
            <a:normAutofit fontScale="92500" lnSpcReduction="10000"/>
          </a:bodyPr>
          <a:lstStyle/>
          <a:p>
            <a:pPr marL="0" indent="0">
              <a:buNone/>
            </a:pPr>
            <a:r>
              <a:rPr lang="en-GB" dirty="0" smtClean="0"/>
              <a:t>Coleridge’s </a:t>
            </a:r>
            <a:r>
              <a:rPr lang="en-GB" i="1" u="sng" dirty="0" smtClean="0"/>
              <a:t>frame</a:t>
            </a:r>
            <a:r>
              <a:rPr lang="en-GB" i="1" dirty="0"/>
              <a:t> </a:t>
            </a:r>
            <a:r>
              <a:rPr lang="en-GB" i="1" dirty="0" smtClean="0"/>
              <a:t>narrative </a:t>
            </a:r>
            <a:r>
              <a:rPr lang="en-GB" dirty="0" smtClean="0"/>
              <a:t> poem is dominated by supernatural elements and begins with a wedding guest being interrupted by an ‘Ancient Mariner’, who proceeds to tell him the story of how, on a voyage, he killed an albatross despite it having led the sailors out of danger on Antarctic waters. </a:t>
            </a:r>
          </a:p>
          <a:p>
            <a:pPr marL="0" indent="0">
              <a:buNone/>
            </a:pPr>
            <a:r>
              <a:rPr lang="en-GB" dirty="0" smtClean="0"/>
              <a:t>As a result, the ship is cursed, all the sailors die and the mariner is forced into a lonely and outcast state. As punishment for destruction of the creature and the subsequent death of his shipmates, he is exiled into a life of loneliness and isolation.</a:t>
            </a:r>
            <a:endParaRPr lang="en-GB" dirty="0"/>
          </a:p>
        </p:txBody>
      </p:sp>
      <p:sp>
        <p:nvSpPr>
          <p:cNvPr id="4" name="TextBox 3"/>
          <p:cNvSpPr txBox="1"/>
          <p:nvPr/>
        </p:nvSpPr>
        <p:spPr>
          <a:xfrm>
            <a:off x="9209313" y="796834"/>
            <a:ext cx="2442755" cy="1754326"/>
          </a:xfrm>
          <a:prstGeom prst="rect">
            <a:avLst/>
          </a:prstGeom>
          <a:noFill/>
        </p:spPr>
        <p:txBody>
          <a:bodyPr wrap="square" rtlCol="0">
            <a:spAutoFit/>
          </a:bodyPr>
          <a:lstStyle/>
          <a:p>
            <a:r>
              <a:rPr lang="en-GB" b="1" i="1" dirty="0" smtClean="0">
                <a:solidFill>
                  <a:srgbClr val="00B050"/>
                </a:solidFill>
              </a:rPr>
              <a:t>FUN FACT: Mary Shelley probably heard Coleridge reciting this poem in her own house, as he often visited her father.</a:t>
            </a:r>
            <a:endParaRPr lang="en-GB" b="1" i="1" dirty="0">
              <a:solidFill>
                <a:srgbClr val="00B050"/>
              </a:solidFill>
            </a:endParaRPr>
          </a:p>
        </p:txBody>
      </p:sp>
      <p:pic>
        <p:nvPicPr>
          <p:cNvPr id="5" name="Picture 4"/>
          <p:cNvPicPr>
            <a:picLocks noChangeAspect="1"/>
          </p:cNvPicPr>
          <p:nvPr/>
        </p:nvPicPr>
        <p:blipFill>
          <a:blip r:embed="rId3"/>
          <a:stretch>
            <a:fillRect/>
          </a:stretch>
        </p:blipFill>
        <p:spPr>
          <a:xfrm>
            <a:off x="7586117" y="2551160"/>
            <a:ext cx="3246392" cy="4164563"/>
          </a:xfrm>
          <a:prstGeom prst="rect">
            <a:avLst/>
          </a:prstGeom>
        </p:spPr>
      </p:pic>
    </p:spTree>
    <p:extLst>
      <p:ext uri="{BB962C8B-B14F-4D97-AF65-F5344CB8AC3E}">
        <p14:creationId xmlns:p14="http://schemas.microsoft.com/office/powerpoint/2010/main" val="2208231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Letters 3 and 4  - introduction to Victor</a:t>
            </a:r>
            <a:endParaRPr lang="en-GB" dirty="0"/>
          </a:p>
        </p:txBody>
      </p:sp>
      <p:sp>
        <p:nvSpPr>
          <p:cNvPr id="3" name="Content Placeholder 2"/>
          <p:cNvSpPr>
            <a:spLocks noGrp="1"/>
          </p:cNvSpPr>
          <p:nvPr>
            <p:ph idx="1"/>
          </p:nvPr>
        </p:nvSpPr>
        <p:spPr/>
        <p:txBody>
          <a:bodyPr/>
          <a:lstStyle/>
          <a:p>
            <a:pPr marL="0" indent="0">
              <a:buNone/>
            </a:pPr>
            <a:r>
              <a:rPr lang="en-GB" dirty="0" smtClean="0"/>
              <a:t>Focus points</a:t>
            </a:r>
          </a:p>
          <a:p>
            <a:pPr>
              <a:buFontTx/>
              <a:buChar char="-"/>
            </a:pPr>
            <a:r>
              <a:rPr lang="en-GB" dirty="0" smtClean="0"/>
              <a:t>Shift in form; use of diary entries within the letters</a:t>
            </a:r>
          </a:p>
          <a:p>
            <a:pPr>
              <a:buFontTx/>
              <a:buChar char="-"/>
            </a:pPr>
            <a:r>
              <a:rPr lang="en-GB" dirty="0" smtClean="0"/>
              <a:t>Characterisation of Victor Frankenstein</a:t>
            </a:r>
          </a:p>
          <a:p>
            <a:pPr>
              <a:buFontTx/>
              <a:buChar char="-"/>
            </a:pPr>
            <a:r>
              <a:rPr lang="en-GB" dirty="0" smtClean="0"/>
              <a:t>Presentation of setting </a:t>
            </a:r>
          </a:p>
          <a:p>
            <a:pPr>
              <a:buFontTx/>
              <a:buChar char="-"/>
            </a:pPr>
            <a:r>
              <a:rPr lang="en-GB" dirty="0" smtClean="0"/>
              <a:t>Framing as a cautionary tale </a:t>
            </a:r>
          </a:p>
          <a:p>
            <a:pPr>
              <a:buFontTx/>
              <a:buChar char="-"/>
            </a:pPr>
            <a:endParaRPr lang="en-GB" dirty="0"/>
          </a:p>
          <a:p>
            <a:pPr marL="0" indent="0">
              <a:buNone/>
            </a:pPr>
            <a:r>
              <a:rPr lang="en-GB" dirty="0" smtClean="0"/>
              <a:t>‘I see his thin hand raised in animation.’</a:t>
            </a:r>
            <a:endParaRPr lang="en-GB" dirty="0"/>
          </a:p>
        </p:txBody>
      </p:sp>
    </p:spTree>
    <p:extLst>
      <p:ext uri="{BB962C8B-B14F-4D97-AF65-F5344CB8AC3E}">
        <p14:creationId xmlns:p14="http://schemas.microsoft.com/office/powerpoint/2010/main" val="1167776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 from ‘Rime of the Ancient Mariner’</a:t>
            </a:r>
            <a:endParaRPr lang="en-GB" dirty="0"/>
          </a:p>
        </p:txBody>
      </p:sp>
      <p:sp>
        <p:nvSpPr>
          <p:cNvPr id="3" name="Content Placeholder 2"/>
          <p:cNvSpPr>
            <a:spLocks noGrp="1"/>
          </p:cNvSpPr>
          <p:nvPr>
            <p:ph idx="1"/>
          </p:nvPr>
        </p:nvSpPr>
        <p:spPr>
          <a:xfrm>
            <a:off x="838199" y="1825625"/>
            <a:ext cx="5549538" cy="4927872"/>
          </a:xfrm>
        </p:spPr>
        <p:txBody>
          <a:bodyPr>
            <a:normAutofit fontScale="40000" lnSpcReduction="20000"/>
          </a:bodyPr>
          <a:lstStyle/>
          <a:p>
            <a:pPr marL="0" indent="0">
              <a:buNone/>
            </a:pPr>
            <a:r>
              <a:rPr lang="en-GB" sz="4300" b="1" dirty="0"/>
              <a:t>PART I</a:t>
            </a:r>
            <a:r>
              <a:rPr lang="en-GB" sz="4300" dirty="0"/>
              <a:t> </a:t>
            </a:r>
            <a:br>
              <a:rPr lang="en-GB" sz="4300" dirty="0"/>
            </a:br>
            <a:endParaRPr lang="en-GB" sz="4300" dirty="0"/>
          </a:p>
          <a:p>
            <a:pPr marL="0" indent="0">
              <a:buNone/>
            </a:pPr>
            <a:r>
              <a:rPr lang="en-GB" sz="4300" dirty="0"/>
              <a:t>It is an ancient Mariner, </a:t>
            </a:r>
            <a:br>
              <a:rPr lang="en-GB" sz="4300" dirty="0"/>
            </a:br>
            <a:r>
              <a:rPr lang="en-GB" sz="4300" dirty="0" smtClean="0"/>
              <a:t>And </a:t>
            </a:r>
            <a:r>
              <a:rPr lang="en-GB" sz="4300" dirty="0"/>
              <a:t>he </a:t>
            </a:r>
            <a:r>
              <a:rPr lang="en-GB" sz="4300" dirty="0" err="1"/>
              <a:t>stoppeth</a:t>
            </a:r>
            <a:r>
              <a:rPr lang="en-GB" sz="4300" dirty="0"/>
              <a:t> one of three. </a:t>
            </a:r>
            <a:br>
              <a:rPr lang="en-GB" sz="4300" dirty="0"/>
            </a:br>
            <a:r>
              <a:rPr lang="en-GB" sz="4300" dirty="0" smtClean="0"/>
              <a:t>'By </a:t>
            </a:r>
            <a:r>
              <a:rPr lang="en-GB" sz="4300" dirty="0"/>
              <a:t>thy long grey beard and glittering eye, </a:t>
            </a:r>
            <a:br>
              <a:rPr lang="en-GB" sz="4300" dirty="0"/>
            </a:br>
            <a:r>
              <a:rPr lang="en-GB" sz="4300" dirty="0" smtClean="0"/>
              <a:t>Now </a:t>
            </a:r>
            <a:r>
              <a:rPr lang="en-GB" sz="4300" dirty="0"/>
              <a:t>wherefore </a:t>
            </a:r>
            <a:r>
              <a:rPr lang="en-GB" sz="4300" dirty="0" err="1"/>
              <a:t>stopp'st</a:t>
            </a:r>
            <a:r>
              <a:rPr lang="en-GB" sz="4300" dirty="0"/>
              <a:t> thou me? </a:t>
            </a:r>
            <a:br>
              <a:rPr lang="en-GB" sz="4300" dirty="0"/>
            </a:br>
            <a:endParaRPr lang="en-GB" sz="4300" dirty="0" smtClean="0"/>
          </a:p>
          <a:p>
            <a:pPr marL="0" indent="0">
              <a:buNone/>
            </a:pPr>
            <a:r>
              <a:rPr lang="en-GB" sz="4300" dirty="0" smtClean="0"/>
              <a:t>The </a:t>
            </a:r>
            <a:r>
              <a:rPr lang="en-GB" sz="4300" dirty="0"/>
              <a:t>Bridegroom's doors are opened wide, </a:t>
            </a:r>
            <a:br>
              <a:rPr lang="en-GB" sz="4300" dirty="0"/>
            </a:br>
            <a:r>
              <a:rPr lang="en-GB" sz="4300" dirty="0" smtClean="0"/>
              <a:t>And </a:t>
            </a:r>
            <a:r>
              <a:rPr lang="en-GB" sz="4300" dirty="0"/>
              <a:t>I am next of kin; </a:t>
            </a:r>
            <a:br>
              <a:rPr lang="en-GB" sz="4300" dirty="0"/>
            </a:br>
            <a:r>
              <a:rPr lang="en-GB" sz="4300" dirty="0" smtClean="0"/>
              <a:t>The </a:t>
            </a:r>
            <a:r>
              <a:rPr lang="en-GB" sz="4300" dirty="0"/>
              <a:t>guests are met, the feast is set: </a:t>
            </a:r>
            <a:br>
              <a:rPr lang="en-GB" sz="4300" dirty="0"/>
            </a:br>
            <a:r>
              <a:rPr lang="en-GB" sz="4300" dirty="0" err="1" smtClean="0"/>
              <a:t>May'st</a:t>
            </a:r>
            <a:r>
              <a:rPr lang="en-GB" sz="4300" dirty="0" smtClean="0"/>
              <a:t> </a:t>
            </a:r>
            <a:r>
              <a:rPr lang="en-GB" sz="4300" dirty="0"/>
              <a:t>hear the merry din.' </a:t>
            </a:r>
            <a:endParaRPr lang="en-GB" sz="4300" dirty="0" smtClean="0"/>
          </a:p>
          <a:p>
            <a:pPr marL="0" indent="0">
              <a:buNone/>
            </a:pPr>
            <a:endParaRPr lang="en-GB" sz="4300" dirty="0" smtClean="0"/>
          </a:p>
          <a:p>
            <a:pPr marL="0" indent="0">
              <a:buNone/>
            </a:pPr>
            <a:r>
              <a:rPr lang="en-GB" sz="4300" dirty="0" smtClean="0">
                <a:solidFill>
                  <a:srgbClr val="00B050"/>
                </a:solidFill>
              </a:rPr>
              <a:t>He </a:t>
            </a:r>
            <a:r>
              <a:rPr lang="en-GB" sz="4300" dirty="0">
                <a:solidFill>
                  <a:srgbClr val="00B050"/>
                </a:solidFill>
              </a:rPr>
              <a:t>holds him with his skinny hand, </a:t>
            </a:r>
            <a:r>
              <a:rPr lang="en-GB" sz="4300" dirty="0"/>
              <a:t/>
            </a:r>
            <a:br>
              <a:rPr lang="en-GB" sz="4300" dirty="0"/>
            </a:br>
            <a:r>
              <a:rPr lang="en-GB" sz="4300" dirty="0" smtClean="0"/>
              <a:t>'There </a:t>
            </a:r>
            <a:r>
              <a:rPr lang="en-GB" sz="4300" dirty="0"/>
              <a:t>was a ship,' </a:t>
            </a:r>
            <a:r>
              <a:rPr lang="en-GB" sz="4300" dirty="0" err="1"/>
              <a:t>quoth</a:t>
            </a:r>
            <a:r>
              <a:rPr lang="en-GB" sz="4300" dirty="0"/>
              <a:t> he. </a:t>
            </a:r>
            <a:br>
              <a:rPr lang="en-GB" sz="4300" dirty="0"/>
            </a:br>
            <a:r>
              <a:rPr lang="en-GB" sz="4300" dirty="0" smtClean="0"/>
              <a:t>'Hold </a:t>
            </a:r>
            <a:r>
              <a:rPr lang="en-GB" sz="4300" dirty="0"/>
              <a:t>off! unhand me, grey-beard loon!' </a:t>
            </a:r>
            <a:br>
              <a:rPr lang="en-GB" sz="4300" dirty="0"/>
            </a:br>
            <a:r>
              <a:rPr lang="en-GB" sz="4300" dirty="0" err="1" smtClean="0"/>
              <a:t>Eftsoons</a:t>
            </a:r>
            <a:r>
              <a:rPr lang="en-GB" sz="4300" dirty="0" smtClean="0"/>
              <a:t> </a:t>
            </a:r>
            <a:r>
              <a:rPr lang="en-GB" sz="4300" dirty="0"/>
              <a:t>his hand dropt he. </a:t>
            </a:r>
            <a:br>
              <a:rPr lang="en-GB" sz="4300" dirty="0"/>
            </a:br>
            <a:endParaRPr lang="en-GB" sz="4300" dirty="0"/>
          </a:p>
          <a:p>
            <a:pPr marL="0" indent="0">
              <a:buNone/>
            </a:pPr>
            <a:r>
              <a:rPr lang="en-GB" sz="4300" dirty="0"/>
              <a:t/>
            </a:r>
            <a:br>
              <a:rPr lang="en-GB" sz="4300" dirty="0"/>
            </a:br>
            <a:endParaRPr lang="en-GB" sz="4300" dirty="0" smtClean="0"/>
          </a:p>
          <a:p>
            <a:pPr marL="0" indent="0">
              <a:buNone/>
            </a:pPr>
            <a:r>
              <a:rPr lang="en-GB" dirty="0"/>
              <a:t/>
            </a:r>
            <a:br>
              <a:rPr lang="en-GB" dirty="0"/>
            </a:br>
            <a:endParaRPr lang="en-GB" dirty="0"/>
          </a:p>
          <a:p>
            <a:pPr marL="0" indent="0">
              <a:buNone/>
            </a:pPr>
            <a:r>
              <a:rPr lang="en-GB" dirty="0"/>
              <a:t/>
            </a:r>
            <a:br>
              <a:rPr lang="en-GB" dirty="0"/>
            </a:br>
            <a:endParaRPr lang="en-GB" dirty="0"/>
          </a:p>
          <a:p>
            <a:endParaRPr lang="en-GB" dirty="0"/>
          </a:p>
        </p:txBody>
      </p:sp>
      <p:sp>
        <p:nvSpPr>
          <p:cNvPr id="4" name="Content Placeholder 2"/>
          <p:cNvSpPr txBox="1">
            <a:spLocks/>
          </p:cNvSpPr>
          <p:nvPr/>
        </p:nvSpPr>
        <p:spPr>
          <a:xfrm>
            <a:off x="5904411" y="1825625"/>
            <a:ext cx="3849189" cy="435133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300" dirty="0" smtClean="0"/>
              <a:t/>
            </a:r>
            <a:br>
              <a:rPr lang="en-GB" sz="4300" dirty="0" smtClean="0"/>
            </a:br>
            <a:endParaRPr lang="en-GB" sz="4300" dirty="0" smtClean="0"/>
          </a:p>
          <a:p>
            <a:pPr marL="0" indent="0">
              <a:buFont typeface="Arial" panose="020B0604020202020204" pitchFamily="34" charset="0"/>
              <a:buNone/>
            </a:pPr>
            <a:r>
              <a:rPr lang="en-GB" sz="4300" dirty="0" smtClean="0"/>
              <a:t/>
            </a:r>
            <a:br>
              <a:rPr lang="en-GB" sz="4300" dirty="0" smtClean="0"/>
            </a:br>
            <a:r>
              <a:rPr lang="en-GB" sz="4300" dirty="0" smtClean="0"/>
              <a:t>He holds him with his glittering eye— </a:t>
            </a:r>
            <a:br>
              <a:rPr lang="en-GB" sz="4300" dirty="0" smtClean="0"/>
            </a:br>
            <a:r>
              <a:rPr lang="en-GB" sz="4300" dirty="0" smtClean="0"/>
              <a:t>The Wedding-Guest stood still, </a:t>
            </a:r>
            <a:br>
              <a:rPr lang="en-GB" sz="4300" dirty="0" smtClean="0"/>
            </a:br>
            <a:r>
              <a:rPr lang="en-GB" sz="4300" dirty="0" smtClean="0"/>
              <a:t>And listens like a three years' child: </a:t>
            </a:r>
            <a:br>
              <a:rPr lang="en-GB" sz="4300" dirty="0" smtClean="0"/>
            </a:br>
            <a:r>
              <a:rPr lang="en-GB" sz="4300" dirty="0" smtClean="0"/>
              <a:t>The Mariner hath his will. </a:t>
            </a:r>
            <a:br>
              <a:rPr lang="en-GB" sz="4300" dirty="0" smtClean="0"/>
            </a:br>
            <a:endParaRPr lang="en-GB" sz="4300" dirty="0" smtClean="0"/>
          </a:p>
          <a:p>
            <a:pPr marL="0" indent="0">
              <a:buFont typeface="Arial" panose="020B0604020202020204" pitchFamily="34" charset="0"/>
              <a:buNone/>
            </a:pPr>
            <a:r>
              <a:rPr lang="en-GB" sz="4300" dirty="0" smtClean="0"/>
              <a:t/>
            </a:r>
            <a:br>
              <a:rPr lang="en-GB" sz="4300" dirty="0" smtClean="0"/>
            </a:br>
            <a:r>
              <a:rPr lang="en-GB" sz="4300" dirty="0" smtClean="0"/>
              <a:t>The Wedding-Guest sat on a stone: </a:t>
            </a:r>
            <a:br>
              <a:rPr lang="en-GB" sz="4300" dirty="0" smtClean="0"/>
            </a:br>
            <a:r>
              <a:rPr lang="en-GB" sz="4300" dirty="0" smtClean="0">
                <a:solidFill>
                  <a:srgbClr val="00B050"/>
                </a:solidFill>
              </a:rPr>
              <a:t>He cannot choose but hear; </a:t>
            </a:r>
            <a:r>
              <a:rPr lang="en-GB" sz="4300" dirty="0" smtClean="0"/>
              <a:t/>
            </a:r>
            <a:br>
              <a:rPr lang="en-GB" sz="4300" dirty="0" smtClean="0"/>
            </a:br>
            <a:r>
              <a:rPr lang="en-GB" sz="4300" dirty="0" smtClean="0"/>
              <a:t>And thus </a:t>
            </a:r>
            <a:r>
              <a:rPr lang="en-GB" sz="4300" dirty="0" err="1" smtClean="0"/>
              <a:t>spake</a:t>
            </a:r>
            <a:r>
              <a:rPr lang="en-GB" sz="4300" dirty="0" smtClean="0"/>
              <a:t> on that ancient man, </a:t>
            </a:r>
            <a:br>
              <a:rPr lang="en-GB" sz="4300" dirty="0" smtClean="0"/>
            </a:br>
            <a:r>
              <a:rPr lang="en-GB" sz="4300" dirty="0" smtClean="0"/>
              <a:t>The bright-eyed Mariner. </a:t>
            </a:r>
          </a:p>
          <a:p>
            <a:pPr marL="0" indent="0">
              <a:buFont typeface="Arial" panose="020B0604020202020204" pitchFamily="34" charset="0"/>
              <a:buNone/>
            </a:pPr>
            <a:endParaRPr lang="en-GB" sz="4300" dirty="0" smtClean="0"/>
          </a:p>
          <a:p>
            <a:pPr marL="0" indent="0">
              <a:buFont typeface="Arial" panose="020B0604020202020204" pitchFamily="34" charset="0"/>
              <a:buNone/>
            </a:pPr>
            <a:r>
              <a:rPr lang="en-GB" dirty="0" smtClean="0"/>
              <a:t/>
            </a:r>
            <a:br>
              <a:rPr lang="en-GB" dirty="0" smtClean="0"/>
            </a:br>
            <a:endParaRPr lang="en-GB" dirty="0" smtClean="0"/>
          </a:p>
          <a:p>
            <a:pPr marL="0" indent="0">
              <a:buFont typeface="Arial" panose="020B0604020202020204" pitchFamily="34" charset="0"/>
              <a:buNone/>
            </a:pPr>
            <a:r>
              <a:rPr lang="en-GB" dirty="0" smtClean="0"/>
              <a:t/>
            </a:r>
            <a:br>
              <a:rPr lang="en-GB" dirty="0" smtClean="0"/>
            </a:br>
            <a:endParaRPr lang="en-GB" dirty="0" smtClean="0"/>
          </a:p>
          <a:p>
            <a:endParaRPr lang="en-GB" dirty="0"/>
          </a:p>
        </p:txBody>
      </p:sp>
    </p:spTree>
    <p:extLst>
      <p:ext uri="{BB962C8B-B14F-4D97-AF65-F5344CB8AC3E}">
        <p14:creationId xmlns:p14="http://schemas.microsoft.com/office/powerpoint/2010/main" val="3572589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 task - written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sz="4400" b="1" dirty="0"/>
              <a:t>Why might Shelley have wanted to use Walton’s letters as the opening to the novel</a:t>
            </a:r>
            <a:r>
              <a:rPr lang="en-US" sz="4400" b="1" dirty="0" smtClean="0"/>
              <a:t>?</a:t>
            </a:r>
          </a:p>
          <a:p>
            <a:pPr marL="0" indent="0">
              <a:buNone/>
            </a:pPr>
            <a:endParaRPr lang="en-US" sz="3000" b="1" dirty="0" smtClean="0"/>
          </a:p>
          <a:p>
            <a:pPr marL="0" indent="0">
              <a:buNone/>
            </a:pPr>
            <a:r>
              <a:rPr lang="en-US" sz="3000" b="1" dirty="0" smtClean="0"/>
              <a:t>Aspects to consider:</a:t>
            </a:r>
            <a:endParaRPr lang="en-US" sz="3000" b="1" dirty="0"/>
          </a:p>
          <a:p>
            <a:pPr lvl="0"/>
            <a:r>
              <a:rPr lang="en-GB" dirty="0"/>
              <a:t>Link to Rime of Ancient Mariner</a:t>
            </a:r>
          </a:p>
          <a:p>
            <a:pPr lvl="0"/>
            <a:r>
              <a:rPr lang="en-GB" dirty="0"/>
              <a:t>Introduces themes e.g. journeys, dreams, madness, uncontrollable passions, breaking acceptable boundaries, friendship.</a:t>
            </a:r>
          </a:p>
          <a:p>
            <a:pPr lvl="0"/>
            <a:r>
              <a:rPr lang="en-GB" dirty="0"/>
              <a:t>Introduces </a:t>
            </a:r>
            <a:r>
              <a:rPr lang="en-GB" dirty="0" smtClean="0"/>
              <a:t>techniques - </a:t>
            </a:r>
            <a:r>
              <a:rPr lang="en-GB" dirty="0"/>
              <a:t>imagery, language of exploration, imagery, telling a tale </a:t>
            </a:r>
          </a:p>
          <a:p>
            <a:pPr lvl="0"/>
            <a:r>
              <a:rPr lang="en-GB" dirty="0"/>
              <a:t>Deliberate parallels between Walton/ Frankenstein</a:t>
            </a:r>
          </a:p>
          <a:p>
            <a:pPr marL="0" indent="0">
              <a:buNone/>
            </a:pPr>
            <a:endParaRPr lang="en-GB" sz="4400" dirty="0"/>
          </a:p>
        </p:txBody>
      </p:sp>
    </p:spTree>
    <p:extLst>
      <p:ext uri="{BB962C8B-B14F-4D97-AF65-F5344CB8AC3E}">
        <p14:creationId xmlns:p14="http://schemas.microsoft.com/office/powerpoint/2010/main" val="3840963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Explore and analyse the characterisation of Walton</a:t>
            </a:r>
          </a:p>
          <a:p>
            <a:r>
              <a:rPr lang="en-GB" dirty="0" smtClean="0"/>
              <a:t>Evaluate the effect of Shelley’s chosen form – epistolary and frame narrative</a:t>
            </a:r>
            <a:endParaRPr lang="en-GB" dirty="0"/>
          </a:p>
        </p:txBody>
      </p:sp>
    </p:spTree>
    <p:extLst>
      <p:ext uri="{BB962C8B-B14F-4D97-AF65-F5344CB8AC3E}">
        <p14:creationId xmlns:p14="http://schemas.microsoft.com/office/powerpoint/2010/main" val="191971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Walton? </a:t>
            </a:r>
            <a:endParaRPr lang="en-GB" dirty="0"/>
          </a:p>
        </p:txBody>
      </p:sp>
      <p:sp>
        <p:nvSpPr>
          <p:cNvPr id="3" name="Content Placeholder 2"/>
          <p:cNvSpPr>
            <a:spLocks noGrp="1"/>
          </p:cNvSpPr>
          <p:nvPr>
            <p:ph idx="1"/>
          </p:nvPr>
        </p:nvSpPr>
        <p:spPr>
          <a:xfrm>
            <a:off x="381000" y="1828891"/>
            <a:ext cx="6594566" cy="4457609"/>
          </a:xfrm>
        </p:spPr>
        <p:txBody>
          <a:bodyPr>
            <a:normAutofit lnSpcReduction="10000"/>
          </a:bodyPr>
          <a:lstStyle/>
          <a:p>
            <a:r>
              <a:rPr lang="en-GB" sz="3200" dirty="0" smtClean="0"/>
              <a:t>A single Londoner from an affluent background, travelling to the North Pole</a:t>
            </a:r>
          </a:p>
          <a:p>
            <a:r>
              <a:rPr lang="en-GB" sz="3200" dirty="0" smtClean="0"/>
              <a:t>Novel set in 1700s – the first successful Polar expedition didn’t happen until 1831  - an ambitious undertaking! </a:t>
            </a:r>
          </a:p>
          <a:p>
            <a:r>
              <a:rPr lang="en-GB" sz="3200" dirty="0" smtClean="0"/>
              <a:t>The ‘frame’ that holds the narratives of Frankenstein and the creature together</a:t>
            </a:r>
          </a:p>
          <a:p>
            <a:endParaRPr lang="en-GB" dirty="0"/>
          </a:p>
        </p:txBody>
      </p:sp>
      <p:pic>
        <p:nvPicPr>
          <p:cNvPr id="4" name="Picture 3"/>
          <p:cNvPicPr>
            <a:picLocks noChangeAspect="1"/>
          </p:cNvPicPr>
          <p:nvPr/>
        </p:nvPicPr>
        <p:blipFill>
          <a:blip r:embed="rId2"/>
          <a:stretch>
            <a:fillRect/>
          </a:stretch>
        </p:blipFill>
        <p:spPr>
          <a:xfrm>
            <a:off x="6766559" y="1933301"/>
            <a:ext cx="5140412" cy="3500848"/>
          </a:xfrm>
          <a:prstGeom prst="rect">
            <a:avLst/>
          </a:prstGeom>
        </p:spPr>
      </p:pic>
    </p:spTree>
    <p:extLst>
      <p:ext uri="{BB962C8B-B14F-4D97-AF65-F5344CB8AC3E}">
        <p14:creationId xmlns:p14="http://schemas.microsoft.com/office/powerpoint/2010/main" val="4052754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Mrs Saville?</a:t>
            </a:r>
            <a:endParaRPr lang="en-GB" dirty="0"/>
          </a:p>
        </p:txBody>
      </p:sp>
      <p:sp>
        <p:nvSpPr>
          <p:cNvPr id="3" name="Content Placeholder 2"/>
          <p:cNvSpPr>
            <a:spLocks noGrp="1"/>
          </p:cNvSpPr>
          <p:nvPr>
            <p:ph idx="1"/>
          </p:nvPr>
        </p:nvSpPr>
        <p:spPr>
          <a:xfrm>
            <a:off x="838200" y="1825625"/>
            <a:ext cx="5288280" cy="4351338"/>
          </a:xfrm>
        </p:spPr>
        <p:txBody>
          <a:bodyPr/>
          <a:lstStyle/>
          <a:p>
            <a:r>
              <a:rPr lang="en-GB" dirty="0" smtClean="0"/>
              <a:t>Walton’s married sister</a:t>
            </a:r>
          </a:p>
          <a:p>
            <a:r>
              <a:rPr lang="en-GB" dirty="0" smtClean="0"/>
              <a:t>A woman</a:t>
            </a:r>
          </a:p>
          <a:p>
            <a:r>
              <a:rPr lang="en-GB" dirty="0" smtClean="0"/>
              <a:t>The listener – we never read her response</a:t>
            </a:r>
          </a:p>
          <a:p>
            <a:r>
              <a:rPr lang="en-GB" dirty="0" smtClean="0"/>
              <a:t>The reader – like us – we listen to the story</a:t>
            </a:r>
          </a:p>
          <a:p>
            <a:r>
              <a:rPr lang="en-GB" dirty="0" smtClean="0"/>
              <a:t>MS – same initials as? </a:t>
            </a:r>
          </a:p>
          <a:p>
            <a:endParaRPr lang="en-GB" dirty="0" smtClean="0"/>
          </a:p>
        </p:txBody>
      </p:sp>
      <p:pic>
        <p:nvPicPr>
          <p:cNvPr id="4" name="Picture 3"/>
          <p:cNvPicPr>
            <a:picLocks noChangeAspect="1"/>
          </p:cNvPicPr>
          <p:nvPr/>
        </p:nvPicPr>
        <p:blipFill>
          <a:blip r:embed="rId2"/>
          <a:stretch>
            <a:fillRect/>
          </a:stretch>
        </p:blipFill>
        <p:spPr>
          <a:xfrm>
            <a:off x="7545431" y="1564368"/>
            <a:ext cx="3265432" cy="4261666"/>
          </a:xfrm>
          <a:prstGeom prst="rect">
            <a:avLst/>
          </a:prstGeom>
        </p:spPr>
      </p:pic>
    </p:spTree>
    <p:extLst>
      <p:ext uri="{BB962C8B-B14F-4D97-AF65-F5344CB8AC3E}">
        <p14:creationId xmlns:p14="http://schemas.microsoft.com/office/powerpoint/2010/main" val="3122961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terms</a:t>
            </a:r>
            <a:endParaRPr lang="en-GB" dirty="0"/>
          </a:p>
        </p:txBody>
      </p:sp>
      <p:sp>
        <p:nvSpPr>
          <p:cNvPr id="3" name="Content Placeholder 2"/>
          <p:cNvSpPr>
            <a:spLocks noGrp="1"/>
          </p:cNvSpPr>
          <p:nvPr>
            <p:ph idx="1"/>
          </p:nvPr>
        </p:nvSpPr>
        <p:spPr>
          <a:xfrm>
            <a:off x="838200" y="1799499"/>
            <a:ext cx="10515600" cy="4351338"/>
          </a:xfrm>
        </p:spPr>
        <p:txBody>
          <a:bodyPr>
            <a:normAutofit lnSpcReduction="10000"/>
          </a:bodyPr>
          <a:lstStyle/>
          <a:p>
            <a:r>
              <a:rPr lang="en-GB" b="1" dirty="0" smtClean="0"/>
              <a:t>Frame narrative: </a:t>
            </a:r>
            <a:r>
              <a:rPr lang="en-GB" dirty="0" smtClean="0"/>
              <a:t>The </a:t>
            </a:r>
            <a:r>
              <a:rPr lang="en-GB" dirty="0"/>
              <a:t>result of inserting one or more small stories within the body of a larger story that encompasses the smaller ones. Often this term is used interchangeably with both the literary technique and the larger story itself that contains the smaller ones, which are called </a:t>
            </a:r>
            <a:r>
              <a:rPr lang="en-GB" dirty="0" err="1"/>
              <a:t>pericopes</a:t>
            </a:r>
            <a:r>
              <a:rPr lang="en-GB" dirty="0"/>
              <a:t>, "framed narratives" or "embedded </a:t>
            </a:r>
            <a:r>
              <a:rPr lang="en-GB" dirty="0" smtClean="0"/>
              <a:t>narratives”. </a:t>
            </a:r>
          </a:p>
          <a:p>
            <a:r>
              <a:rPr lang="en-GB" b="1" dirty="0" smtClean="0"/>
              <a:t>Epistolary</a:t>
            </a:r>
            <a:r>
              <a:rPr lang="en-GB" dirty="0" smtClean="0"/>
              <a:t>: </a:t>
            </a:r>
            <a:r>
              <a:rPr lang="en-GB" dirty="0"/>
              <a:t>Taking the form of a letter, or actually consisting of a letter written to another. For instance, several books in the New Testament written by Saint Paul are epistolary--they were originally letters written to newly founded Christian churches. Sometimes, novelists will write an epistolary novel, in which the story is unveiled as a series of letters between the characters</a:t>
            </a:r>
            <a:r>
              <a:rPr lang="en-GB" dirty="0" smtClean="0"/>
              <a:t>.</a:t>
            </a:r>
          </a:p>
        </p:txBody>
      </p:sp>
    </p:spTree>
    <p:extLst>
      <p:ext uri="{BB962C8B-B14F-4D97-AF65-F5344CB8AC3E}">
        <p14:creationId xmlns:p14="http://schemas.microsoft.com/office/powerpoint/2010/main" val="69658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9069" y="455090"/>
            <a:ext cx="10515600" cy="1325563"/>
          </a:xfrm>
        </p:spPr>
        <p:txBody>
          <a:bodyPr/>
          <a:lstStyle/>
          <a:p>
            <a:r>
              <a:rPr lang="en-GB" dirty="0" smtClean="0"/>
              <a:t>The Gothic connection…</a:t>
            </a:r>
            <a:endParaRPr lang="en-GB" dirty="0"/>
          </a:p>
        </p:txBody>
      </p:sp>
      <p:sp>
        <p:nvSpPr>
          <p:cNvPr id="3" name="Content Placeholder 2"/>
          <p:cNvSpPr>
            <a:spLocks noGrp="1"/>
          </p:cNvSpPr>
          <p:nvPr>
            <p:ph idx="1"/>
          </p:nvPr>
        </p:nvSpPr>
        <p:spPr>
          <a:xfrm>
            <a:off x="735874" y="2206257"/>
            <a:ext cx="10515600" cy="4351338"/>
          </a:xfrm>
        </p:spPr>
        <p:txBody>
          <a:bodyPr>
            <a:normAutofit lnSpcReduction="10000"/>
          </a:bodyPr>
          <a:lstStyle/>
          <a:p>
            <a:pPr marL="0" indent="0">
              <a:buNone/>
            </a:pPr>
            <a:r>
              <a:rPr lang="en-GB" sz="3200" b="1" dirty="0" smtClean="0"/>
              <a:t>Use of letters </a:t>
            </a:r>
            <a:r>
              <a:rPr lang="en-GB" sz="3200" dirty="0" smtClean="0"/>
              <a:t>a common form in Gothic literature – allows slow revelations, multiple perspectives, questions about reliability, subjective and emotional responses …</a:t>
            </a:r>
          </a:p>
          <a:p>
            <a:pPr marL="0" indent="0">
              <a:buNone/>
            </a:pPr>
            <a:endParaRPr lang="en-GB" sz="3200" dirty="0"/>
          </a:p>
          <a:p>
            <a:pPr marL="0" indent="0">
              <a:buNone/>
            </a:pPr>
            <a:r>
              <a:rPr lang="en-GB" sz="3200" dirty="0" smtClean="0"/>
              <a:t>Also common in travel narratives, which give a strong sense of place…</a:t>
            </a:r>
          </a:p>
          <a:p>
            <a:pPr marL="0" indent="0">
              <a:buNone/>
            </a:pPr>
            <a:endParaRPr lang="en-GB" sz="3200" dirty="0"/>
          </a:p>
          <a:p>
            <a:pPr marL="0" indent="0">
              <a:buNone/>
            </a:pPr>
            <a:r>
              <a:rPr lang="en-GB" sz="3200" b="1" dirty="0" smtClean="0">
                <a:solidFill>
                  <a:srgbClr val="00B050"/>
                </a:solidFill>
              </a:rPr>
              <a:t>Quick question – other Gothic texts where you have encountered this use of form</a:t>
            </a:r>
            <a:r>
              <a:rPr lang="en-GB" sz="3200" dirty="0" smtClean="0">
                <a:solidFill>
                  <a:srgbClr val="00B050"/>
                </a:solidFill>
              </a:rPr>
              <a:t>?</a:t>
            </a:r>
            <a:endParaRPr lang="en-GB" sz="3200" dirty="0">
              <a:solidFill>
                <a:srgbClr val="00B05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0949" y="0"/>
            <a:ext cx="1881051" cy="1881051"/>
          </a:xfrm>
          <a:prstGeom prst="rect">
            <a:avLst/>
          </a:prstGeom>
        </p:spPr>
      </p:pic>
    </p:spTree>
    <p:extLst>
      <p:ext uri="{BB962C8B-B14F-4D97-AF65-F5344CB8AC3E}">
        <p14:creationId xmlns:p14="http://schemas.microsoft.com/office/powerpoint/2010/main" val="1843997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 1 – the gist! </a:t>
            </a:r>
            <a:endParaRPr lang="en-GB" dirty="0"/>
          </a:p>
        </p:txBody>
      </p:sp>
      <p:sp>
        <p:nvSpPr>
          <p:cNvPr id="3" name="Content Placeholder 2"/>
          <p:cNvSpPr>
            <a:spLocks noGrp="1"/>
          </p:cNvSpPr>
          <p:nvPr>
            <p:ph idx="1"/>
          </p:nvPr>
        </p:nvSpPr>
        <p:spPr/>
        <p:txBody>
          <a:bodyPr>
            <a:normAutofit fontScale="92500" lnSpcReduction="20000"/>
          </a:bodyPr>
          <a:lstStyle/>
          <a:p>
            <a:pPr lvl="0"/>
            <a:r>
              <a:rPr lang="en-GB" dirty="0" smtClean="0"/>
              <a:t>I </a:t>
            </a:r>
            <a:r>
              <a:rPr lang="en-GB" dirty="0"/>
              <a:t>have arrived in St Petersburg and am well</a:t>
            </a:r>
          </a:p>
          <a:p>
            <a:pPr lvl="0"/>
            <a:r>
              <a:rPr lang="en-GB" dirty="0"/>
              <a:t>Driven by dreams of wonderful discover and hope of bringing benefits to humanity</a:t>
            </a:r>
          </a:p>
          <a:p>
            <a:pPr lvl="0"/>
            <a:r>
              <a:rPr lang="en-GB" dirty="0"/>
              <a:t>Enthusiastic/ fulfilling childhood dreams</a:t>
            </a:r>
          </a:p>
          <a:p>
            <a:pPr lvl="0"/>
            <a:r>
              <a:rPr lang="en-GB" dirty="0"/>
              <a:t>Initially hoped to be a poet, but failed at this</a:t>
            </a:r>
          </a:p>
          <a:p>
            <a:pPr lvl="0"/>
            <a:r>
              <a:rPr lang="en-GB" dirty="0"/>
              <a:t>Inherited money, returned to dream of expedition</a:t>
            </a:r>
          </a:p>
          <a:p>
            <a:pPr lvl="0"/>
            <a:r>
              <a:rPr lang="en-GB" dirty="0"/>
              <a:t>I deserve to succeed but feelings are changeable; often depressed and </a:t>
            </a:r>
            <a:r>
              <a:rPr lang="en-GB" dirty="0" smtClean="0"/>
              <a:t>lonely</a:t>
            </a:r>
          </a:p>
          <a:p>
            <a:pPr lvl="0"/>
            <a:endParaRPr lang="en-GB" dirty="0"/>
          </a:p>
          <a:p>
            <a:pPr marL="0" lvl="0" indent="0">
              <a:buNone/>
            </a:pPr>
            <a:r>
              <a:rPr lang="en-GB" b="1" dirty="0" smtClean="0"/>
              <a:t>QUESTION: HOW DOES SHELLEY USE LANGUAGE TO ESTABLISH WALTON’S CHARACTER?</a:t>
            </a:r>
            <a:endParaRPr lang="en-GB" b="1" dirty="0"/>
          </a:p>
        </p:txBody>
      </p:sp>
    </p:spTree>
    <p:extLst>
      <p:ext uri="{BB962C8B-B14F-4D97-AF65-F5344CB8AC3E}">
        <p14:creationId xmlns:p14="http://schemas.microsoft.com/office/powerpoint/2010/main" val="1050821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874" y="816677"/>
            <a:ext cx="5730737" cy="4310246"/>
          </a:xfrm>
          <a:prstGeom prst="rect">
            <a:avLst/>
          </a:prstGeom>
        </p:spPr>
      </p:pic>
      <p:sp>
        <p:nvSpPr>
          <p:cNvPr id="3" name="Rectangle 2"/>
          <p:cNvSpPr/>
          <p:nvPr/>
        </p:nvSpPr>
        <p:spPr>
          <a:xfrm>
            <a:off x="638874" y="5679376"/>
            <a:ext cx="5109091" cy="390363"/>
          </a:xfrm>
          <a:prstGeom prst="rect">
            <a:avLst/>
          </a:prstGeom>
        </p:spPr>
        <p:txBody>
          <a:bodyPr wrap="none">
            <a:spAutoFit/>
          </a:bodyPr>
          <a:lstStyle/>
          <a:p>
            <a:pPr>
              <a:lnSpc>
                <a:spcPct val="115000"/>
              </a:lnSpc>
              <a:spcAft>
                <a:spcPts val="1000"/>
              </a:spcAft>
            </a:pPr>
            <a:r>
              <a:rPr lang="en-GB" b="1" dirty="0" smtClean="0">
                <a:latin typeface="Arial" panose="020B0604020202020204" pitchFamily="34" charset="0"/>
                <a:ea typeface="Calibri" panose="020F0502020204030204" pitchFamily="34" charset="0"/>
                <a:cs typeface="Times New Roman" panose="02020603050405020304" pitchFamily="18" charset="0"/>
              </a:rPr>
              <a:t>The </a:t>
            </a:r>
            <a:r>
              <a:rPr lang="en-GB" b="1" dirty="0">
                <a:latin typeface="Arial" panose="020B0604020202020204" pitchFamily="34" charset="0"/>
                <a:ea typeface="Calibri" panose="020F0502020204030204" pitchFamily="34" charset="0"/>
                <a:cs typeface="Times New Roman" panose="02020603050405020304" pitchFamily="18" charset="0"/>
              </a:rPr>
              <a:t>Sea of Ice</a:t>
            </a:r>
            <a:r>
              <a:rPr lang="en-GB" dirty="0">
                <a:latin typeface="Arial" panose="020B0604020202020204" pitchFamily="34" charset="0"/>
                <a:ea typeface="Calibri" panose="020F0502020204030204" pitchFamily="34" charset="0"/>
                <a:cs typeface="Times New Roman" panose="02020603050405020304" pitchFamily="18" charset="0"/>
              </a:rPr>
              <a:t> by Caspar David Friedrich, 1824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897189" y="1838738"/>
            <a:ext cx="4663440" cy="1815882"/>
          </a:xfrm>
          <a:prstGeom prst="rect">
            <a:avLst/>
          </a:prstGeom>
        </p:spPr>
        <p:txBody>
          <a:bodyPr wrap="square">
            <a:spAutoFit/>
          </a:bodyPr>
          <a:lstStyle/>
          <a:p>
            <a:r>
              <a:rPr lang="en-GB" sz="2800" dirty="0"/>
              <a:t>The sublime – see David Punter </a:t>
            </a:r>
            <a:r>
              <a:rPr lang="en-GB" sz="2800" dirty="0">
                <a:hlinkClick r:id="rId3"/>
              </a:rPr>
              <a:t>https://www.youtube.com/watch?v=pSdOYf0VBLM</a:t>
            </a:r>
            <a:r>
              <a:rPr lang="en-GB" sz="2800" dirty="0"/>
              <a:t> </a:t>
            </a:r>
          </a:p>
        </p:txBody>
      </p:sp>
    </p:spTree>
    <p:extLst>
      <p:ext uri="{BB962C8B-B14F-4D97-AF65-F5344CB8AC3E}">
        <p14:creationId xmlns:p14="http://schemas.microsoft.com/office/powerpoint/2010/main" val="209109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 2  - useful reference</a:t>
            </a:r>
            <a:endParaRPr lang="en-GB" dirty="0"/>
          </a:p>
        </p:txBody>
      </p:sp>
      <p:sp>
        <p:nvSpPr>
          <p:cNvPr id="3" name="Content Placeholder 2"/>
          <p:cNvSpPr>
            <a:spLocks noGrp="1"/>
          </p:cNvSpPr>
          <p:nvPr>
            <p:ph idx="1"/>
          </p:nvPr>
        </p:nvSpPr>
        <p:spPr>
          <a:xfrm>
            <a:off x="838200" y="1786436"/>
            <a:ext cx="10617926" cy="4351338"/>
          </a:xfrm>
        </p:spPr>
        <p:txBody>
          <a:bodyPr>
            <a:normAutofit fontScale="92500"/>
          </a:bodyPr>
          <a:lstStyle/>
          <a:p>
            <a:pPr marL="0" indent="0">
              <a:buNone/>
            </a:pPr>
            <a:r>
              <a:rPr lang="en-GB" dirty="0" smtClean="0"/>
              <a:t>Allusion to Samuel Taylor Coleridge’s ‘The Rime of the Ancient Mariner’ p21:</a:t>
            </a:r>
          </a:p>
          <a:p>
            <a:pPr marL="0" indent="0">
              <a:buNone/>
            </a:pPr>
            <a:endParaRPr lang="en-GB" dirty="0"/>
          </a:p>
          <a:p>
            <a:pPr marL="0" indent="0">
              <a:buNone/>
            </a:pPr>
            <a:r>
              <a:rPr lang="en-GB" dirty="0" smtClean="0"/>
              <a:t>‘I am going to unexplored regions to ‘land of mist and snow’; but I shall kill no albatross, therefore do not be alarmed for my safety, or if I should come back to you as worn and woeful as the ‘Ancient Mariner’. You will smile at my allusion; but I will disclose a secret. I have often attributed my attachment to, my passionate enthusiasm for, the dangerous mysteries of the ocean, to that production of most imaginative of modern poets.’</a:t>
            </a:r>
          </a:p>
          <a:p>
            <a:pPr marL="0" indent="0">
              <a:buNone/>
            </a:pPr>
            <a:endParaRPr lang="en-GB" dirty="0"/>
          </a:p>
          <a:p>
            <a:pPr marL="0" indent="0">
              <a:buNone/>
            </a:pPr>
            <a:r>
              <a:rPr lang="en-GB" dirty="0" smtClean="0"/>
              <a:t>‘a love for the marvellous’ </a:t>
            </a:r>
            <a:endParaRPr lang="en-GB" dirty="0"/>
          </a:p>
        </p:txBody>
      </p:sp>
    </p:spTree>
    <p:extLst>
      <p:ext uri="{BB962C8B-B14F-4D97-AF65-F5344CB8AC3E}">
        <p14:creationId xmlns:p14="http://schemas.microsoft.com/office/powerpoint/2010/main" val="4001885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865</Words>
  <Application>Microsoft Office PowerPoint</Application>
  <PresentationFormat>Widescreen</PresentationFormat>
  <Paragraphs>85</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Walton’s letters</vt:lpstr>
      <vt:lpstr>Aims</vt:lpstr>
      <vt:lpstr>Who is Walton? </vt:lpstr>
      <vt:lpstr>Who is Mrs Saville?</vt:lpstr>
      <vt:lpstr>Key terms</vt:lpstr>
      <vt:lpstr>The Gothic connection…</vt:lpstr>
      <vt:lpstr>Letter 1 – the gist! </vt:lpstr>
      <vt:lpstr>PowerPoint Presentation</vt:lpstr>
      <vt:lpstr>Letter 2  - useful reference</vt:lpstr>
      <vt:lpstr>Letter 2 – significance of allusion</vt:lpstr>
      <vt:lpstr>Letters 3 and 4  - introduction to Victor</vt:lpstr>
      <vt:lpstr>Extract from ‘Rime of the Ancient Mariner’</vt:lpstr>
      <vt:lpstr>Prep task - written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Sofie Khachik</dc:creator>
  <cp:lastModifiedBy>Sofie Khachik</cp:lastModifiedBy>
  <cp:revision>14</cp:revision>
  <dcterms:created xsi:type="dcterms:W3CDTF">2016-10-04T10:35:35Z</dcterms:created>
  <dcterms:modified xsi:type="dcterms:W3CDTF">2016-11-01T11:41:43Z</dcterms:modified>
</cp:coreProperties>
</file>