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61" d="100"/>
          <a:sy n="61" d="100"/>
        </p:scale>
        <p:origin x="10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1355252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2089833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3797566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2728838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3424048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376057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98290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239799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1989344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365705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52294D-6286-4795-8C8B-9F03DB9A27FB}" type="datetimeFigureOut">
              <a:rPr lang="en-GB" smtClean="0"/>
              <a:t>23/04/2024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7B983E6-B91A-49FD-BC9B-BEA23A1E02CF}" type="slidenum">
              <a:rPr lang="en-GB" smtClean="0"/>
              <a:t>‹#›</a:t>
            </a:fld>
            <a:endParaRPr lang="en-GB" dirty="0"/>
          </a:p>
        </p:txBody>
      </p:sp>
    </p:spTree>
    <p:extLst>
      <p:ext uri="{BB962C8B-B14F-4D97-AF65-F5344CB8AC3E}">
        <p14:creationId xmlns:p14="http://schemas.microsoft.com/office/powerpoint/2010/main" val="1776850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2294D-6286-4795-8C8B-9F03DB9A27FB}" type="datetimeFigureOut">
              <a:rPr lang="en-GB" smtClean="0"/>
              <a:t>23/04/2024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B983E6-B91A-49FD-BC9B-BEA23A1E02CF}" type="slidenum">
              <a:rPr lang="en-GB" smtClean="0"/>
              <a:t>‹#›</a:t>
            </a:fld>
            <a:endParaRPr lang="en-GB" dirty="0"/>
          </a:p>
        </p:txBody>
      </p:sp>
    </p:spTree>
    <p:extLst>
      <p:ext uri="{BB962C8B-B14F-4D97-AF65-F5344CB8AC3E}">
        <p14:creationId xmlns:p14="http://schemas.microsoft.com/office/powerpoint/2010/main" val="1332074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Wolf Alice Analysis</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726620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a:t>
            </a:r>
            <a:endParaRPr lang="en-GB" dirty="0"/>
          </a:p>
        </p:txBody>
      </p:sp>
      <p:sp>
        <p:nvSpPr>
          <p:cNvPr id="3" name="Content Placeholder 2"/>
          <p:cNvSpPr>
            <a:spLocks noGrp="1"/>
          </p:cNvSpPr>
          <p:nvPr>
            <p:ph idx="1"/>
          </p:nvPr>
        </p:nvSpPr>
        <p:spPr/>
        <p:txBody>
          <a:bodyPr>
            <a:normAutofit lnSpcReduction="10000"/>
          </a:bodyPr>
          <a:lstStyle/>
          <a:p>
            <a:r>
              <a:rPr lang="en-GB" dirty="0" smtClean="0"/>
              <a:t>The werewolf: isolation, outsider, repulsive but irresistible (Dracula), women ‘tame’ the Beast (Beauty and the Beast). This is a subversion as the female is the wolf</a:t>
            </a:r>
          </a:p>
          <a:p>
            <a:r>
              <a:rPr lang="en-GB" dirty="0" smtClean="0"/>
              <a:t>In previous story (The company of wolves), the female saves her own life by having sex with the wolf.</a:t>
            </a:r>
          </a:p>
          <a:p>
            <a:r>
              <a:rPr lang="en-GB" dirty="0" smtClean="0"/>
              <a:t>Alice ‘cures’ the duke by showing love and compassion, townsfolk judge and avoid</a:t>
            </a:r>
          </a:p>
          <a:p>
            <a:r>
              <a:rPr lang="en-GB" dirty="0" smtClean="0"/>
              <a:t>Duke could be like </a:t>
            </a:r>
            <a:r>
              <a:rPr lang="en-GB" dirty="0" err="1" smtClean="0"/>
              <a:t>Septimus</a:t>
            </a:r>
            <a:r>
              <a:rPr lang="en-GB" dirty="0" smtClean="0"/>
              <a:t> (or Clarissa) mental illness</a:t>
            </a:r>
          </a:p>
          <a:p>
            <a:r>
              <a:rPr lang="en-GB" dirty="0" smtClean="0"/>
              <a:t>In the ‘wolf trilogy of The Bloody Chamber’ wolves symbolise libido – coming of age stories</a:t>
            </a:r>
            <a:endParaRPr lang="en-GB" dirty="0"/>
          </a:p>
        </p:txBody>
      </p:sp>
    </p:spTree>
    <p:extLst>
      <p:ext uri="{BB962C8B-B14F-4D97-AF65-F5344CB8AC3E}">
        <p14:creationId xmlns:p14="http://schemas.microsoft.com/office/powerpoint/2010/main" val="740612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Psychoanalytic interpretation</a:t>
            </a:r>
            <a:endParaRPr lang="en-GB" dirty="0"/>
          </a:p>
        </p:txBody>
      </p:sp>
      <p:sp>
        <p:nvSpPr>
          <p:cNvPr id="3" name="Content Placeholder 2"/>
          <p:cNvSpPr>
            <a:spLocks noGrp="1"/>
          </p:cNvSpPr>
          <p:nvPr>
            <p:ph idx="1"/>
          </p:nvPr>
        </p:nvSpPr>
        <p:spPr/>
        <p:txBody>
          <a:bodyPr/>
          <a:lstStyle/>
          <a:p>
            <a:r>
              <a:rPr lang="en-GB" dirty="0" smtClean="0"/>
              <a:t>Wolf-Alice: id; desire, gratification, hunger, base needs, no regulation</a:t>
            </a:r>
          </a:p>
          <a:p>
            <a:r>
              <a:rPr lang="en-GB" dirty="0" smtClean="0"/>
              <a:t>Jacques </a:t>
            </a:r>
            <a:r>
              <a:rPr lang="en-GB" dirty="0" err="1" smtClean="0"/>
              <a:t>Lacan</a:t>
            </a:r>
            <a:r>
              <a:rPr lang="en-GB" dirty="0" smtClean="0"/>
              <a:t>: ‘mirror stage’ infant falls in love with reflection</a:t>
            </a:r>
          </a:p>
          <a:p>
            <a:r>
              <a:rPr lang="en-GB" dirty="0" smtClean="0"/>
              <a:t>Symbol of imprisonment: subverted, Alice ‘tames’ the Duke so she can have control over him, run his castle, live as Duchess. Can be compared to </a:t>
            </a:r>
            <a:r>
              <a:rPr lang="en-GB" dirty="0" err="1" smtClean="0"/>
              <a:t>Elinor</a:t>
            </a:r>
            <a:r>
              <a:rPr lang="en-GB" dirty="0" smtClean="0"/>
              <a:t>. In this story marriage is not the prison for the woman (like Clarissa), it’s prison for the man, freedom for the woman</a:t>
            </a:r>
            <a:endParaRPr lang="en-GB" dirty="0"/>
          </a:p>
        </p:txBody>
      </p:sp>
    </p:spTree>
    <p:extLst>
      <p:ext uri="{BB962C8B-B14F-4D97-AF65-F5344CB8AC3E}">
        <p14:creationId xmlns:p14="http://schemas.microsoft.com/office/powerpoint/2010/main" val="1249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three Wolf Tales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Werewolf: gothic, supernatural. Puritanical patriarchy. Unjust ending. Red Riding Hood wear lamb skin to ‘tempt’ the wolves as she walks to visit grandma. A wolf </a:t>
            </a:r>
            <a:r>
              <a:rPr lang="en-GB" dirty="0" err="1" smtClean="0"/>
              <a:t>attachs</a:t>
            </a:r>
            <a:r>
              <a:rPr lang="en-GB" dirty="0" smtClean="0"/>
              <a:t> but she defeats the wolf. When arriving to grandmother’s house </a:t>
            </a:r>
            <a:r>
              <a:rPr lang="en-GB" dirty="0" err="1" smtClean="0"/>
              <a:t>gandma</a:t>
            </a:r>
            <a:r>
              <a:rPr lang="en-GB" dirty="0" smtClean="0"/>
              <a:t> is ‘a wolf’. Neighbours come to assist, see a wart on grandma’s hand and stone the witch. Red Riding Hood takes over ownership of grandma’s house and lives ‘happily ever after.</a:t>
            </a:r>
          </a:p>
          <a:p>
            <a:r>
              <a:rPr lang="en-GB" dirty="0" smtClean="0"/>
              <a:t>The Company of Wolves: clichéd mockery of schlock horror films. Wolves are seductive and awful at the same time. They are sympathetically portrayed – humans are not, especially men. The girl marries a man (charming abuser who she meets in the forest) who leaves her, she remarries, then first husband returns and attacks son. Second husband kills first husband. Girl cries, second husband kills her. Wolves ok, men not! The two Red Riding Hoods are opposites of each other</a:t>
            </a:r>
          </a:p>
          <a:p>
            <a:r>
              <a:rPr lang="en-GB" dirty="0" smtClean="0"/>
              <a:t>Wolf-Alice</a:t>
            </a:r>
          </a:p>
          <a:p>
            <a:endParaRPr lang="en-GB" dirty="0"/>
          </a:p>
        </p:txBody>
      </p:sp>
    </p:spTree>
    <p:extLst>
      <p:ext uri="{BB962C8B-B14F-4D97-AF65-F5344CB8AC3E}">
        <p14:creationId xmlns:p14="http://schemas.microsoft.com/office/powerpoint/2010/main" val="216272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075"/>
          </a:xfrm>
        </p:spPr>
        <p:txBody>
          <a:bodyPr>
            <a:normAutofit fontScale="90000"/>
          </a:bodyPr>
          <a:lstStyle/>
          <a:p>
            <a:endParaRPr lang="en-GB" dirty="0"/>
          </a:p>
        </p:txBody>
      </p:sp>
      <p:sp>
        <p:nvSpPr>
          <p:cNvPr id="3" name="Content Placeholder 2"/>
          <p:cNvSpPr>
            <a:spLocks noGrp="1"/>
          </p:cNvSpPr>
          <p:nvPr>
            <p:ph idx="1"/>
          </p:nvPr>
        </p:nvSpPr>
        <p:spPr>
          <a:xfrm>
            <a:off x="838200" y="583324"/>
            <a:ext cx="10515600" cy="5593639"/>
          </a:xfrm>
        </p:spPr>
        <p:txBody>
          <a:bodyPr>
            <a:normAutofit fontScale="70000" lnSpcReduction="20000"/>
          </a:bodyPr>
          <a:lstStyle/>
          <a:p>
            <a:r>
              <a:rPr lang="en-GB" dirty="0"/>
              <a:t>Wolf-Alice celebrates nature’s innocence, earthiness and tenderness. Its central character is simple but not stupid and the story’s narrative tone is one of terrible bathos and sympathy for this human foundling who, not being a wolf herself and not having been socialised around humans, is mute, with no human language of her own. She is described as a “pup”, “lonely” and adorable, making a “bubbling, delicious” sound. Wolves are not enemies to be feared but her “foster kindred” – an adoptive family related to her through love, not blood. Their significance for her is not predatory but maternal and protective, nourishing – they have “suckled” her and when she is apart from them they howl across “an irreparable gulf of absence”, the world “irreparable” hinting at a wholeness that has been permanently broken. </a:t>
            </a:r>
            <a:endParaRPr lang="en-GB" dirty="0" smtClean="0"/>
          </a:p>
          <a:p>
            <a:r>
              <a:rPr lang="en-GB" dirty="0"/>
              <a:t>Wolf-Alice presents a new and liberated female physical standard which is very different from the delicate human martyr-beauties in all the other stories. Wolf Alice’s skin is callused because of her enhanced speed which is “not our pace”, she “trots or gallops” on “long, lean and muscular limbs”, her nose is long and sensitive – a “useful tool” which makes her enviably competent. An embrace of the animal self requires a radical change in psychology and a rejection of the human valuing of sight, female beauty and female appearance; in the animal world it is better to smell interesting than to look pretty. </a:t>
            </a:r>
            <a:br>
              <a:rPr lang="en-GB" dirty="0"/>
            </a:br>
            <a:endParaRPr lang="en-GB" dirty="0"/>
          </a:p>
          <a:p>
            <a:r>
              <a:rPr lang="en-GB" dirty="0"/>
              <a:t>Alice’s wolf upbringing enables her to flout the rules of human femininity and the warnings given to women, in particular the standard </a:t>
            </a:r>
            <a:r>
              <a:rPr lang="en-GB" dirty="0" err="1"/>
              <a:t>fairytale</a:t>
            </a:r>
            <a:r>
              <a:rPr lang="en-GB" dirty="0"/>
              <a:t> admonition that young girls should not venture into the forest alone. In fact the forest is Alice’s domain, the safe space in which to “wander when she can”, where nothing is off limits. She is “wild, impatient of restraint, capricious” – all the things a nice young lady is not supposed to be. She does not exist to react to events but “lengthily investigates” whatever intrigues her senses in the moment. </a:t>
            </a:r>
          </a:p>
          <a:p>
            <a:endParaRPr lang="en-GB" dirty="0" smtClean="0"/>
          </a:p>
          <a:p>
            <a:endParaRPr lang="en-GB" dirty="0"/>
          </a:p>
        </p:txBody>
      </p:sp>
    </p:spTree>
    <p:extLst>
      <p:ext uri="{BB962C8B-B14F-4D97-AF65-F5344CB8AC3E}">
        <p14:creationId xmlns:p14="http://schemas.microsoft.com/office/powerpoint/2010/main" val="2292338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309"/>
          </a:xfrm>
        </p:spPr>
        <p:txBody>
          <a:bodyPr>
            <a:normAutofit fontScale="90000"/>
          </a:bodyPr>
          <a:lstStyle/>
          <a:p>
            <a:endParaRPr lang="en-GB" dirty="0"/>
          </a:p>
        </p:txBody>
      </p:sp>
      <p:sp>
        <p:nvSpPr>
          <p:cNvPr id="3" name="Content Placeholder 2"/>
          <p:cNvSpPr>
            <a:spLocks noGrp="1"/>
          </p:cNvSpPr>
          <p:nvPr>
            <p:ph idx="1"/>
          </p:nvPr>
        </p:nvSpPr>
        <p:spPr>
          <a:xfrm>
            <a:off x="126124" y="599090"/>
            <a:ext cx="11887200" cy="6258910"/>
          </a:xfrm>
        </p:spPr>
        <p:txBody>
          <a:bodyPr>
            <a:noAutofit/>
          </a:bodyPr>
          <a:lstStyle/>
          <a:p>
            <a:r>
              <a:rPr lang="en-GB" sz="1600" dirty="0"/>
              <a:t>He is strange, and Alice is strange, but they’re strange in different ways which do not impinge upon each other. Alice does not become the lady of the house but instead behaves with a highly refreshing lack of human narcissism and taught femininity, like a stray dog, sleeping in the hearth and using ball gowns as sheets to roll about on. Unlike ladies taught to narcissistically watch themselves in the mirror at all times, she does not recognise her own reflection. Indeed the mirror is, as it is for all women in the human world, an “invisible cage”. </a:t>
            </a:r>
            <a:br>
              <a:rPr lang="en-GB" sz="1600" dirty="0"/>
            </a:br>
            <a:endParaRPr lang="en-GB" sz="1600" dirty="0"/>
          </a:p>
          <a:p>
            <a:r>
              <a:rPr lang="en-GB" sz="1600" dirty="0"/>
              <a:t>Meanwhile, just like the horrible supernatural creatures in The Werewolf, the Duke is cast as an ancient Nosferatu figure, undead but alive, jaded, “damned”, arrogant, shrivelled, “meagre” and unhappy. He haunts graveyards like a zombie, goes about only at night like a vampire, casts no reflection like a vampire and eats corpses like a cannibal. Like an animal, his skin is described as a “pelt” and like a werewolf he responds to the full moon as if it compels him – a ray of moonlight is like “an imperative finger” from a “governess”. Like a ghost he makes animals nervous and like any predator humans’ doors are “barred [to him] for miles</a:t>
            </a:r>
            <a:r>
              <a:rPr lang="en-GB" sz="1600" dirty="0" smtClean="0"/>
              <a:t>”.</a:t>
            </a:r>
            <a:r>
              <a:rPr lang="en-GB" sz="1600" dirty="0"/>
              <a:t/>
            </a:r>
            <a:br>
              <a:rPr lang="en-GB" sz="1600" dirty="0"/>
            </a:br>
            <a:endParaRPr lang="en-GB" sz="1600" dirty="0"/>
          </a:p>
          <a:p>
            <a:r>
              <a:rPr lang="en-GB" sz="1600" dirty="0"/>
              <a:t>Wolf-Alice charts women’s evolution writ small. Left to her own devices in the castle, Alice learns about time through matching her menstrual cycle to the moon’s cycle; from the mirror she becomes self-conscious, individualistic; she becomes the centre of her own narrative and sees herself standing out from nature rather than merging with it. Her expression becomes one of “sombre clarity”, it is “veiled, introspective”. She discovers vanity when she puts on the white dress of a young bride the Duke has devoured and notices that she “shines” in it. To book readers and film watchers she resembles the classic young female martyr of horror films in this dress. Out in the graveyard one night she also resembles a figure from supernatural mythology to the townspeople within the story: they think she is the ghost of the dead bride fulfilling another generic narrative – that of posthumous revenge – against the vampire-zombie-cannibal-werewolf Duke. </a:t>
            </a:r>
          </a:p>
          <a:p>
            <a:pPr marL="0" indent="0">
              <a:buNone/>
            </a:pPr>
            <a:endParaRPr lang="en-GB" sz="1600" dirty="0"/>
          </a:p>
          <a:p>
            <a:r>
              <a:rPr lang="en-GB" sz="1600" dirty="0"/>
              <a:t>Wolf-Alice turns into a non-carnal, non-romantic story of animal comfort, in which the wolverine tenderness Alice has known enables her to ‘save’ the Duke, who is lying injured in his bed. In an echo of the ending of The Tiger’s Bride, Alice licks the Duke’s face like a dog consoling its master. As she does so, the Duke’s reflection slowly appears in the mirror. After so much high drama, horror and thrills both cheap and chilling, Carter’s masterpiece of fiction closes with a celebration of sensuality, tenderness and warmth which comes from the innocent natural world, far from the perverse eroticism, flashing glamour, gender politics and scheming sexual power-plays of humans.</a:t>
            </a:r>
          </a:p>
          <a:p>
            <a:endParaRPr lang="en-GB" sz="1400" dirty="0"/>
          </a:p>
        </p:txBody>
      </p:sp>
    </p:spTree>
    <p:extLst>
      <p:ext uri="{BB962C8B-B14F-4D97-AF65-F5344CB8AC3E}">
        <p14:creationId xmlns:p14="http://schemas.microsoft.com/office/powerpoint/2010/main" val="303706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Symbols of Women </a:t>
            </a:r>
            <a:endParaRPr lang="en-GB" dirty="0"/>
          </a:p>
        </p:txBody>
      </p:sp>
      <p:sp>
        <p:nvSpPr>
          <p:cNvPr id="3" name="Content Placeholder 2"/>
          <p:cNvSpPr>
            <a:spLocks noGrp="1"/>
          </p:cNvSpPr>
          <p:nvPr>
            <p:ph idx="1"/>
          </p:nvPr>
        </p:nvSpPr>
        <p:spPr>
          <a:xfrm>
            <a:off x="838200" y="1387366"/>
            <a:ext cx="10515600" cy="4789597"/>
          </a:xfrm>
        </p:spPr>
        <p:txBody>
          <a:bodyPr>
            <a:normAutofit fontScale="62500" lnSpcReduction="20000"/>
          </a:bodyPr>
          <a:lstStyle/>
          <a:p>
            <a:r>
              <a:rPr lang="en-GB" dirty="0" smtClean="0"/>
              <a:t>Mirror</a:t>
            </a:r>
          </a:p>
          <a:p>
            <a:r>
              <a:rPr lang="en-GB" dirty="0" smtClean="0"/>
              <a:t>Windows</a:t>
            </a:r>
          </a:p>
          <a:p>
            <a:r>
              <a:rPr lang="en-GB" dirty="0" smtClean="0"/>
              <a:t>Moon</a:t>
            </a:r>
          </a:p>
          <a:p>
            <a:r>
              <a:rPr lang="en-GB" dirty="0" smtClean="0"/>
              <a:t>Water</a:t>
            </a:r>
          </a:p>
          <a:p>
            <a:r>
              <a:rPr lang="en-GB" dirty="0" smtClean="0"/>
              <a:t>Fruit</a:t>
            </a:r>
          </a:p>
          <a:p>
            <a:r>
              <a:rPr lang="en-GB" dirty="0" smtClean="0"/>
              <a:t>Snake</a:t>
            </a:r>
          </a:p>
          <a:p>
            <a:r>
              <a:rPr lang="en-GB" dirty="0" smtClean="0"/>
              <a:t>Consumer ‘consumption was increasingly seen as women’s work’ mass-culture ‘perceived as female and consumption crazed’ </a:t>
            </a:r>
            <a:r>
              <a:rPr lang="en-GB" dirty="0" err="1" smtClean="0"/>
              <a:t>Hoberman</a:t>
            </a:r>
            <a:r>
              <a:rPr lang="en-GB" dirty="0" smtClean="0"/>
              <a:t> 2004</a:t>
            </a:r>
          </a:p>
          <a:p>
            <a:r>
              <a:rPr lang="en-GB" dirty="0" smtClean="0"/>
              <a:t>Castration symbols</a:t>
            </a:r>
          </a:p>
          <a:p>
            <a:r>
              <a:rPr lang="en-GB" dirty="0" smtClean="0"/>
              <a:t>Phallic symbols</a:t>
            </a:r>
          </a:p>
          <a:p>
            <a:r>
              <a:rPr lang="en-GB" dirty="0" smtClean="0"/>
              <a:t>Rooms especially attics</a:t>
            </a:r>
          </a:p>
          <a:p>
            <a:r>
              <a:rPr lang="en-GB" dirty="0" smtClean="0"/>
              <a:t>Symbols of ‘adornment’ (appearance) and links to male gaze “With her little lacquer brush, while the phone was ringing, she went over the nail of her little finger, accentuating the line of the moon” 18 (Salinger, 1948) Also Daisy in Gatsby</a:t>
            </a:r>
          </a:p>
          <a:p>
            <a:r>
              <a:rPr lang="en-GB" dirty="0" smtClean="0"/>
              <a:t>Flowers: </a:t>
            </a:r>
            <a:r>
              <a:rPr lang="en-GB" dirty="0" err="1" smtClean="0"/>
              <a:t>transitoriness</a:t>
            </a:r>
            <a:r>
              <a:rPr lang="en-GB" dirty="0" smtClean="0"/>
              <a:t>, spring, beauty, fashion, passion, death. In Woolf’s writing flowers are a symbol for lesbianism (</a:t>
            </a:r>
            <a:r>
              <a:rPr lang="en-GB" dirty="0" err="1" smtClean="0"/>
              <a:t>Stimpson</a:t>
            </a:r>
            <a:r>
              <a:rPr lang="en-GB" dirty="0" smtClean="0"/>
              <a:t> 2004)</a:t>
            </a:r>
          </a:p>
          <a:p>
            <a:endParaRPr lang="en-GB" dirty="0"/>
          </a:p>
        </p:txBody>
      </p:sp>
    </p:spTree>
    <p:extLst>
      <p:ext uri="{BB962C8B-B14F-4D97-AF65-F5344CB8AC3E}">
        <p14:creationId xmlns:p14="http://schemas.microsoft.com/office/powerpoint/2010/main" val="2109199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1436</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Wolf Alice Analysis</vt:lpstr>
      <vt:lpstr>Analysis</vt:lpstr>
      <vt:lpstr>Psychoanalytic interpretation</vt:lpstr>
      <vt:lpstr>The three Wolf Tales</vt:lpstr>
      <vt:lpstr>PowerPoint Presentation</vt:lpstr>
      <vt:lpstr>PowerPoint Presentation</vt:lpstr>
      <vt:lpstr>Common Symbols of Women </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Pankhurst K</dc:creator>
  <cp:lastModifiedBy>Pankhurst K</cp:lastModifiedBy>
  <cp:revision>7</cp:revision>
  <dcterms:created xsi:type="dcterms:W3CDTF">2024-04-23T07:50:07Z</dcterms:created>
  <dcterms:modified xsi:type="dcterms:W3CDTF">2024-04-23T09:41:54Z</dcterms:modified>
</cp:coreProperties>
</file>