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1"/>
  </p:notesMasterIdLst>
  <p:sldIdLst>
    <p:sldId id="256" r:id="rId2"/>
    <p:sldId id="257" r:id="rId3"/>
    <p:sldId id="264" r:id="rId4"/>
    <p:sldId id="265" r:id="rId5"/>
    <p:sldId id="266" r:id="rId6"/>
    <p:sldId id="267" r:id="rId7"/>
    <p:sldId id="270" r:id="rId8"/>
    <p:sldId id="258" r:id="rId9"/>
    <p:sldId id="268" r:id="rId10"/>
    <p:sldId id="269" r:id="rId11"/>
    <p:sldId id="262" r:id="rId12"/>
    <p:sldId id="271" r:id="rId13"/>
    <p:sldId id="272" r:id="rId14"/>
    <p:sldId id="273" r:id="rId15"/>
    <p:sldId id="263" r:id="rId16"/>
    <p:sldId id="274" r:id="rId17"/>
    <p:sldId id="275" r:id="rId18"/>
    <p:sldId id="276"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90" autoAdjust="0"/>
    <p:restoredTop sz="94660"/>
  </p:normalViewPr>
  <p:slideViewPr>
    <p:cSldViewPr snapToGrid="0">
      <p:cViewPr varScale="1">
        <p:scale>
          <a:sx n="100" d="100"/>
          <a:sy n="100" d="100"/>
        </p:scale>
        <p:origin x="96" y="3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AB5B9-8A3D-4A9B-B5AB-753BFCA4C6C7}" type="datetimeFigureOut">
              <a:rPr lang="en-GB" smtClean="0"/>
              <a:t>13/11/2019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D1D2B-BDAC-434D-948B-549B1A863CA1}" type="slidenum">
              <a:rPr lang="en-GB" smtClean="0"/>
              <a:t>‹#›</a:t>
            </a:fld>
            <a:endParaRPr lang="en-GB"/>
          </a:p>
        </p:txBody>
      </p:sp>
    </p:spTree>
    <p:extLst>
      <p:ext uri="{BB962C8B-B14F-4D97-AF65-F5344CB8AC3E}">
        <p14:creationId xmlns:p14="http://schemas.microsoft.com/office/powerpoint/2010/main" val="2317367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0DC0159-BA27-48D2-8105-C110E9F97EB6}" type="datetime1">
              <a:rPr lang="en-GB" smtClean="0"/>
              <a:t>13/11/2019</a:t>
            </a:fld>
            <a:endParaRPr lang="en-GB"/>
          </a:p>
        </p:txBody>
      </p:sp>
      <p:sp>
        <p:nvSpPr>
          <p:cNvPr id="5" name="Footer Placeholder 4"/>
          <p:cNvSpPr>
            <a:spLocks noGrp="1"/>
          </p:cNvSpPr>
          <p:nvPr>
            <p:ph type="ftr" sz="quarter" idx="11"/>
          </p:nvPr>
        </p:nvSpPr>
        <p:spPr/>
        <p:txBody>
          <a:bodyPr/>
          <a:lstStyle/>
          <a:p>
            <a:r>
              <a:rPr lang="en-GB" smtClean="0"/>
              <a:t>Jonathan Peel 2017 JLS</a:t>
            </a:r>
            <a:endParaRPr lang="en-GB"/>
          </a:p>
        </p:txBody>
      </p:sp>
      <p:sp>
        <p:nvSpPr>
          <p:cNvPr id="6" name="Slide Number Placeholder 5"/>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270408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985B21-1635-4618-9FDA-8125104F879C}" type="datetime1">
              <a:rPr lang="en-GB" smtClean="0"/>
              <a:t>13/11/2019</a:t>
            </a:fld>
            <a:endParaRPr lang="en-GB"/>
          </a:p>
        </p:txBody>
      </p:sp>
      <p:sp>
        <p:nvSpPr>
          <p:cNvPr id="5" name="Footer Placeholder 4"/>
          <p:cNvSpPr>
            <a:spLocks noGrp="1"/>
          </p:cNvSpPr>
          <p:nvPr>
            <p:ph type="ftr" sz="quarter" idx="11"/>
          </p:nvPr>
        </p:nvSpPr>
        <p:spPr/>
        <p:txBody>
          <a:bodyPr/>
          <a:lstStyle/>
          <a:p>
            <a:r>
              <a:rPr lang="en-GB" smtClean="0"/>
              <a:t>Jonathan Peel 2017 JLS</a:t>
            </a:r>
            <a:endParaRPr lang="en-GB"/>
          </a:p>
        </p:txBody>
      </p:sp>
      <p:sp>
        <p:nvSpPr>
          <p:cNvPr id="6" name="Slide Number Placeholder 5"/>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204172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C06EF7F-FF6E-431A-A011-7D8ECA45D2FE}" type="datetime1">
              <a:rPr lang="en-GB" smtClean="0"/>
              <a:t>13/11/2019</a:t>
            </a:fld>
            <a:endParaRPr lang="en-GB"/>
          </a:p>
        </p:txBody>
      </p:sp>
      <p:sp>
        <p:nvSpPr>
          <p:cNvPr id="5" name="Footer Placeholder 4"/>
          <p:cNvSpPr>
            <a:spLocks noGrp="1"/>
          </p:cNvSpPr>
          <p:nvPr>
            <p:ph type="ftr" sz="quarter" idx="11"/>
          </p:nvPr>
        </p:nvSpPr>
        <p:spPr/>
        <p:txBody>
          <a:bodyPr/>
          <a:lstStyle/>
          <a:p>
            <a:r>
              <a:rPr lang="en-GB" smtClean="0"/>
              <a:t>Jonathan Peel 2017 JLS</a:t>
            </a:r>
            <a:endParaRPr lang="en-GB"/>
          </a:p>
        </p:txBody>
      </p:sp>
      <p:sp>
        <p:nvSpPr>
          <p:cNvPr id="6" name="Slide Number Placeholder 5"/>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3206013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5CF0DD-330A-4E20-928A-692F9E33F2FD}" type="datetime1">
              <a:rPr lang="en-GB" smtClean="0"/>
              <a:t>13/11/2019</a:t>
            </a:fld>
            <a:endParaRPr lang="en-GB"/>
          </a:p>
        </p:txBody>
      </p:sp>
      <p:sp>
        <p:nvSpPr>
          <p:cNvPr id="5" name="Footer Placeholder 4"/>
          <p:cNvSpPr>
            <a:spLocks noGrp="1"/>
          </p:cNvSpPr>
          <p:nvPr>
            <p:ph type="ftr" sz="quarter" idx="11"/>
          </p:nvPr>
        </p:nvSpPr>
        <p:spPr/>
        <p:txBody>
          <a:bodyPr/>
          <a:lstStyle/>
          <a:p>
            <a:r>
              <a:rPr lang="en-GB" smtClean="0"/>
              <a:t>Jonathan Peel 2017 JLS</a:t>
            </a:r>
            <a:endParaRPr lang="en-GB"/>
          </a:p>
        </p:txBody>
      </p:sp>
      <p:sp>
        <p:nvSpPr>
          <p:cNvPr id="6" name="Slide Number Placeholder 5"/>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3837827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4162CC-C34C-4889-ADED-C5A836E37B5A}" type="datetime1">
              <a:rPr lang="en-GB" smtClean="0"/>
              <a:t>13/11/2019</a:t>
            </a:fld>
            <a:endParaRPr lang="en-GB"/>
          </a:p>
        </p:txBody>
      </p:sp>
      <p:sp>
        <p:nvSpPr>
          <p:cNvPr id="5" name="Footer Placeholder 4"/>
          <p:cNvSpPr>
            <a:spLocks noGrp="1"/>
          </p:cNvSpPr>
          <p:nvPr>
            <p:ph type="ftr" sz="quarter" idx="11"/>
          </p:nvPr>
        </p:nvSpPr>
        <p:spPr/>
        <p:txBody>
          <a:bodyPr/>
          <a:lstStyle/>
          <a:p>
            <a:r>
              <a:rPr lang="en-GB" smtClean="0"/>
              <a:t>Jonathan Peel 2017 JLS</a:t>
            </a:r>
            <a:endParaRPr lang="en-GB"/>
          </a:p>
        </p:txBody>
      </p:sp>
      <p:sp>
        <p:nvSpPr>
          <p:cNvPr id="6" name="Slide Number Placeholder 5"/>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146507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4079C96-97F7-4BF4-989C-7F9C3D7A580C}" type="datetime1">
              <a:rPr lang="en-GB" smtClean="0"/>
              <a:t>13/11/2019</a:t>
            </a:fld>
            <a:endParaRPr lang="en-GB"/>
          </a:p>
        </p:txBody>
      </p:sp>
      <p:sp>
        <p:nvSpPr>
          <p:cNvPr id="6" name="Footer Placeholder 5"/>
          <p:cNvSpPr>
            <a:spLocks noGrp="1"/>
          </p:cNvSpPr>
          <p:nvPr>
            <p:ph type="ftr" sz="quarter" idx="11"/>
          </p:nvPr>
        </p:nvSpPr>
        <p:spPr/>
        <p:txBody>
          <a:bodyPr/>
          <a:lstStyle/>
          <a:p>
            <a:r>
              <a:rPr lang="en-GB" smtClean="0"/>
              <a:t>Jonathan Peel 2017 JLS</a:t>
            </a:r>
            <a:endParaRPr lang="en-GB"/>
          </a:p>
        </p:txBody>
      </p:sp>
      <p:sp>
        <p:nvSpPr>
          <p:cNvPr id="7" name="Slide Number Placeholder 6"/>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563675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EAD914D-17F3-454A-B709-4B7480D8A687}" type="datetime1">
              <a:rPr lang="en-GB" smtClean="0"/>
              <a:t>13/11/2019</a:t>
            </a:fld>
            <a:endParaRPr lang="en-GB"/>
          </a:p>
        </p:txBody>
      </p:sp>
      <p:sp>
        <p:nvSpPr>
          <p:cNvPr id="8" name="Footer Placeholder 7"/>
          <p:cNvSpPr>
            <a:spLocks noGrp="1"/>
          </p:cNvSpPr>
          <p:nvPr>
            <p:ph type="ftr" sz="quarter" idx="11"/>
          </p:nvPr>
        </p:nvSpPr>
        <p:spPr/>
        <p:txBody>
          <a:bodyPr/>
          <a:lstStyle/>
          <a:p>
            <a:r>
              <a:rPr lang="en-GB" smtClean="0"/>
              <a:t>Jonathan Peel 2017 JLS</a:t>
            </a:r>
            <a:endParaRPr lang="en-GB"/>
          </a:p>
        </p:txBody>
      </p:sp>
      <p:sp>
        <p:nvSpPr>
          <p:cNvPr id="9" name="Slide Number Placeholder 8"/>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1406310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7F9208C-017E-4DD2-858E-0882CFEF8AA0}" type="datetime1">
              <a:rPr lang="en-GB" smtClean="0"/>
              <a:t>13/11/2019</a:t>
            </a:fld>
            <a:endParaRPr lang="en-GB"/>
          </a:p>
        </p:txBody>
      </p:sp>
      <p:sp>
        <p:nvSpPr>
          <p:cNvPr id="4" name="Footer Placeholder 3"/>
          <p:cNvSpPr>
            <a:spLocks noGrp="1"/>
          </p:cNvSpPr>
          <p:nvPr>
            <p:ph type="ftr" sz="quarter" idx="11"/>
          </p:nvPr>
        </p:nvSpPr>
        <p:spPr/>
        <p:txBody>
          <a:bodyPr/>
          <a:lstStyle/>
          <a:p>
            <a:r>
              <a:rPr lang="en-GB" smtClean="0"/>
              <a:t>Jonathan Peel 2017 JLS</a:t>
            </a:r>
            <a:endParaRPr lang="en-GB"/>
          </a:p>
        </p:txBody>
      </p:sp>
      <p:sp>
        <p:nvSpPr>
          <p:cNvPr id="5" name="Slide Number Placeholder 4"/>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2676640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B37286-6266-459D-9727-C0CEFCB6F95B}" type="datetime1">
              <a:rPr lang="en-GB" smtClean="0"/>
              <a:t>13/11/2019</a:t>
            </a:fld>
            <a:endParaRPr lang="en-GB"/>
          </a:p>
        </p:txBody>
      </p:sp>
      <p:sp>
        <p:nvSpPr>
          <p:cNvPr id="3" name="Footer Placeholder 2"/>
          <p:cNvSpPr>
            <a:spLocks noGrp="1"/>
          </p:cNvSpPr>
          <p:nvPr>
            <p:ph type="ftr" sz="quarter" idx="11"/>
          </p:nvPr>
        </p:nvSpPr>
        <p:spPr/>
        <p:txBody>
          <a:bodyPr/>
          <a:lstStyle/>
          <a:p>
            <a:r>
              <a:rPr lang="en-GB" smtClean="0"/>
              <a:t>Jonathan Peel 2017 JLS</a:t>
            </a:r>
            <a:endParaRPr lang="en-GB"/>
          </a:p>
        </p:txBody>
      </p:sp>
      <p:sp>
        <p:nvSpPr>
          <p:cNvPr id="4" name="Slide Number Placeholder 3"/>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1367033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0BF865C-3555-40E2-85E5-CD9119BBDDCB}" type="datetime1">
              <a:rPr lang="en-GB" smtClean="0"/>
              <a:t>13/11/2019</a:t>
            </a:fld>
            <a:endParaRPr lang="en-GB"/>
          </a:p>
        </p:txBody>
      </p:sp>
      <p:sp>
        <p:nvSpPr>
          <p:cNvPr id="6" name="Footer Placeholder 5"/>
          <p:cNvSpPr>
            <a:spLocks noGrp="1"/>
          </p:cNvSpPr>
          <p:nvPr>
            <p:ph type="ftr" sz="quarter" idx="11"/>
          </p:nvPr>
        </p:nvSpPr>
        <p:spPr/>
        <p:txBody>
          <a:bodyPr/>
          <a:lstStyle/>
          <a:p>
            <a:r>
              <a:rPr lang="en-GB" smtClean="0"/>
              <a:t>Jonathan Peel 2017 JLS</a:t>
            </a:r>
            <a:endParaRPr lang="en-GB"/>
          </a:p>
        </p:txBody>
      </p:sp>
      <p:sp>
        <p:nvSpPr>
          <p:cNvPr id="7" name="Slide Number Placeholder 6"/>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36330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1F0BC8-9DFF-4ACC-8448-3C133C9EDB88}" type="datetime1">
              <a:rPr lang="en-GB" smtClean="0"/>
              <a:t>13/11/2019</a:t>
            </a:fld>
            <a:endParaRPr lang="en-GB"/>
          </a:p>
        </p:txBody>
      </p:sp>
      <p:sp>
        <p:nvSpPr>
          <p:cNvPr id="6" name="Footer Placeholder 5"/>
          <p:cNvSpPr>
            <a:spLocks noGrp="1"/>
          </p:cNvSpPr>
          <p:nvPr>
            <p:ph type="ftr" sz="quarter" idx="11"/>
          </p:nvPr>
        </p:nvSpPr>
        <p:spPr/>
        <p:txBody>
          <a:bodyPr/>
          <a:lstStyle/>
          <a:p>
            <a:r>
              <a:rPr lang="en-GB" smtClean="0"/>
              <a:t>Jonathan Peel 2017 JLS</a:t>
            </a:r>
            <a:endParaRPr lang="en-GB"/>
          </a:p>
        </p:txBody>
      </p:sp>
      <p:sp>
        <p:nvSpPr>
          <p:cNvPr id="7" name="Slide Number Placeholder 6"/>
          <p:cNvSpPr>
            <a:spLocks noGrp="1"/>
          </p:cNvSpPr>
          <p:nvPr>
            <p:ph type="sldNum" sz="quarter" idx="12"/>
          </p:nvPr>
        </p:nvSpPr>
        <p:spPr/>
        <p:txBody>
          <a:bodyPr/>
          <a:lstStyle/>
          <a:p>
            <a:fld id="{7529D07F-B0ED-4470-AFBB-03DC5BE60060}" type="slidenum">
              <a:rPr lang="en-GB" smtClean="0"/>
              <a:t>‹#›</a:t>
            </a:fld>
            <a:endParaRPr lang="en-GB"/>
          </a:p>
        </p:txBody>
      </p:sp>
    </p:spTree>
    <p:extLst>
      <p:ext uri="{BB962C8B-B14F-4D97-AF65-F5344CB8AC3E}">
        <p14:creationId xmlns:p14="http://schemas.microsoft.com/office/powerpoint/2010/main" val="1309288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3E2C5-6D7F-4520-B487-E735E06B65DC}" type="datetime1">
              <a:rPr lang="en-GB" smtClean="0"/>
              <a:t>13/11/2019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Jonathan Peel 2017 JLS</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9D07F-B0ED-4470-AFBB-03DC5BE60060}" type="slidenum">
              <a:rPr lang="en-GB" smtClean="0"/>
              <a:t>‹#›</a:t>
            </a:fld>
            <a:endParaRPr lang="en-GB"/>
          </a:p>
        </p:txBody>
      </p:sp>
    </p:spTree>
    <p:extLst>
      <p:ext uri="{BB962C8B-B14F-4D97-AF65-F5344CB8AC3E}">
        <p14:creationId xmlns:p14="http://schemas.microsoft.com/office/powerpoint/2010/main" val="586035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CV5ZK68OkE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 is for Hawk</a:t>
            </a:r>
            <a:endParaRPr lang="en-GB" dirty="0"/>
          </a:p>
        </p:txBody>
      </p:sp>
      <p:sp>
        <p:nvSpPr>
          <p:cNvPr id="3" name="Subtitle 2"/>
          <p:cNvSpPr>
            <a:spLocks noGrp="1"/>
          </p:cNvSpPr>
          <p:nvPr>
            <p:ph type="subTitle" idx="1"/>
          </p:nvPr>
        </p:nvSpPr>
        <p:spPr/>
        <p:txBody>
          <a:bodyPr/>
          <a:lstStyle/>
          <a:p>
            <a:endParaRPr lang="en-GB" dirty="0"/>
          </a:p>
        </p:txBody>
      </p:sp>
      <p:pic>
        <p:nvPicPr>
          <p:cNvPr id="4" name="Picture 3"/>
          <p:cNvPicPr>
            <a:picLocks noChangeAspect="1"/>
          </p:cNvPicPr>
          <p:nvPr/>
        </p:nvPicPr>
        <p:blipFill>
          <a:blip r:embed="rId2"/>
          <a:stretch>
            <a:fillRect/>
          </a:stretch>
        </p:blipFill>
        <p:spPr>
          <a:xfrm>
            <a:off x="404227" y="1860852"/>
            <a:ext cx="3255546" cy="3298222"/>
          </a:xfrm>
          <a:prstGeom prst="rect">
            <a:avLst/>
          </a:prstGeom>
        </p:spPr>
      </p:pic>
    </p:spTree>
    <p:extLst>
      <p:ext uri="{BB962C8B-B14F-4D97-AF65-F5344CB8AC3E}">
        <p14:creationId xmlns:p14="http://schemas.microsoft.com/office/powerpoint/2010/main" val="937933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9798715"/>
              </p:ext>
            </p:extLst>
          </p:nvPr>
        </p:nvGraphicFramePr>
        <p:xfrm>
          <a:off x="838200" y="209262"/>
          <a:ext cx="10180782" cy="5486400"/>
        </p:xfrm>
        <a:graphic>
          <a:graphicData uri="http://schemas.openxmlformats.org/drawingml/2006/table">
            <a:tbl>
              <a:tblPr firstRow="1" bandRow="1">
                <a:tableStyleId>{5C22544A-7EE6-4342-B048-85BDC9FD1C3A}</a:tableStyleId>
              </a:tblPr>
              <a:tblGrid>
                <a:gridCol w="5090391">
                  <a:extLst>
                    <a:ext uri="{9D8B030D-6E8A-4147-A177-3AD203B41FA5}">
                      <a16:colId xmlns:a16="http://schemas.microsoft.com/office/drawing/2014/main" val="2204751087"/>
                    </a:ext>
                  </a:extLst>
                </a:gridCol>
                <a:gridCol w="5090391">
                  <a:extLst>
                    <a:ext uri="{9D8B030D-6E8A-4147-A177-3AD203B41FA5}">
                      <a16:colId xmlns:a16="http://schemas.microsoft.com/office/drawing/2014/main" val="2273155621"/>
                    </a:ext>
                  </a:extLst>
                </a:gridCol>
              </a:tblGrid>
              <a:tr h="370840">
                <a:tc>
                  <a:txBody>
                    <a:bodyPr/>
                    <a:lstStyle/>
                    <a:p>
                      <a:r>
                        <a:rPr lang="en-GB" sz="2800" dirty="0" smtClean="0"/>
                        <a:t>Quotation</a:t>
                      </a:r>
                      <a:endParaRPr lang="en-GB" sz="2800" dirty="0"/>
                    </a:p>
                  </a:txBody>
                  <a:tcPr/>
                </a:tc>
                <a:tc>
                  <a:txBody>
                    <a:bodyPr/>
                    <a:lstStyle/>
                    <a:p>
                      <a:r>
                        <a:rPr lang="en-GB" sz="2800" dirty="0" smtClean="0"/>
                        <a:t>Comment</a:t>
                      </a:r>
                      <a:endParaRPr lang="en-GB" sz="2800" dirty="0"/>
                    </a:p>
                  </a:txBody>
                  <a:tcPr/>
                </a:tc>
                <a:extLst>
                  <a:ext uri="{0D108BD9-81ED-4DB2-BD59-A6C34878D82A}">
                    <a16:rowId xmlns:a16="http://schemas.microsoft.com/office/drawing/2014/main" val="3205395254"/>
                  </a:ext>
                </a:extLst>
              </a:tr>
              <a:tr h="370840">
                <a:tc>
                  <a:txBody>
                    <a:bodyPr/>
                    <a:lstStyle/>
                    <a:p>
                      <a:r>
                        <a:rPr lang="en-GB" sz="2800" dirty="0" smtClean="0"/>
                        <a:t>39: All at</a:t>
                      </a:r>
                      <a:r>
                        <a:rPr lang="en-GB" sz="2800" baseline="0" dirty="0" smtClean="0"/>
                        <a:t> once I loved this man, and fiercely.</a:t>
                      </a:r>
                      <a:endParaRPr lang="en-GB" sz="2800" dirty="0"/>
                    </a:p>
                  </a:txBody>
                  <a:tcPr/>
                </a:tc>
                <a:tc>
                  <a:txBody>
                    <a:bodyPr/>
                    <a:lstStyle/>
                    <a:p>
                      <a:r>
                        <a:rPr lang="en-GB" sz="2800" dirty="0" smtClean="0"/>
                        <a:t>Could imply</a:t>
                      </a:r>
                      <a:r>
                        <a:rPr lang="en-GB" sz="2800" baseline="0" dirty="0" smtClean="0"/>
                        <a:t> the void of her father is being filled. The adverb ‘fiercely’ suggests intense emotions.</a:t>
                      </a:r>
                      <a:endParaRPr lang="en-GB" sz="2800" dirty="0"/>
                    </a:p>
                  </a:txBody>
                  <a:tcPr/>
                </a:tc>
                <a:extLst>
                  <a:ext uri="{0D108BD9-81ED-4DB2-BD59-A6C34878D82A}">
                    <a16:rowId xmlns:a16="http://schemas.microsoft.com/office/drawing/2014/main" val="2953621169"/>
                  </a:ext>
                </a:extLst>
              </a:tr>
              <a:tr h="370840">
                <a:tc>
                  <a:txBody>
                    <a:bodyPr/>
                    <a:lstStyle/>
                    <a:p>
                      <a:r>
                        <a:rPr lang="en-GB" sz="2800" dirty="0" smtClean="0"/>
                        <a:t>52: and instead of twittering,</a:t>
                      </a:r>
                      <a:r>
                        <a:rPr lang="en-GB" sz="2800" baseline="0" dirty="0" smtClean="0"/>
                        <a:t> she wailed…</a:t>
                      </a:r>
                      <a:endParaRPr lang="en-GB" sz="2800" dirty="0"/>
                    </a:p>
                  </a:txBody>
                  <a:tcPr/>
                </a:tc>
                <a:tc>
                  <a:txBody>
                    <a:bodyPr/>
                    <a:lstStyle/>
                    <a:p>
                      <a:r>
                        <a:rPr lang="en-GB" sz="2800" dirty="0" smtClean="0"/>
                        <a:t>Contrast to the normal, beautiful and peaceful</a:t>
                      </a:r>
                      <a:r>
                        <a:rPr lang="en-GB" sz="2800" baseline="0" dirty="0" smtClean="0"/>
                        <a:t> sounds of the animal.</a:t>
                      </a:r>
                      <a:endParaRPr lang="en-GB" sz="2800" dirty="0"/>
                    </a:p>
                  </a:txBody>
                  <a:tcPr/>
                </a:tc>
                <a:extLst>
                  <a:ext uri="{0D108BD9-81ED-4DB2-BD59-A6C34878D82A}">
                    <a16:rowId xmlns:a16="http://schemas.microsoft.com/office/drawing/2014/main" val="4049244858"/>
                  </a:ext>
                </a:extLst>
              </a:tr>
              <a:tr h="370840">
                <a:tc>
                  <a:txBody>
                    <a:bodyPr/>
                    <a:lstStyle/>
                    <a:p>
                      <a:r>
                        <a:rPr lang="en-GB" sz="2800" dirty="0" smtClean="0"/>
                        <a:t>59: </a:t>
                      </a:r>
                      <a:r>
                        <a:rPr lang="en-GB" sz="2800" i="1" dirty="0" smtClean="0"/>
                        <a:t>But this isn’t my hawk.</a:t>
                      </a:r>
                      <a:endParaRPr lang="en-GB" sz="2800" i="1" dirty="0"/>
                    </a:p>
                  </a:txBody>
                  <a:tcPr/>
                </a:tc>
                <a:tc>
                  <a:txBody>
                    <a:bodyPr/>
                    <a:lstStyle/>
                    <a:p>
                      <a:r>
                        <a:rPr lang="en-GB" sz="2800" dirty="0" smtClean="0"/>
                        <a:t>Repetition of inner thoughts show that</a:t>
                      </a:r>
                      <a:r>
                        <a:rPr lang="en-GB" sz="2800" baseline="0" dirty="0" smtClean="0"/>
                        <a:t> intuitively she is repelled by the larger bird and cannot stomach it.</a:t>
                      </a:r>
                      <a:endParaRPr lang="en-GB" sz="2800" dirty="0"/>
                    </a:p>
                  </a:txBody>
                  <a:tcPr/>
                </a:tc>
                <a:extLst>
                  <a:ext uri="{0D108BD9-81ED-4DB2-BD59-A6C34878D82A}">
                    <a16:rowId xmlns:a16="http://schemas.microsoft.com/office/drawing/2014/main" val="582417801"/>
                  </a:ext>
                </a:extLst>
              </a:tr>
            </a:tbl>
          </a:graphicData>
        </a:graphic>
      </p:graphicFrame>
    </p:spTree>
    <p:extLst>
      <p:ext uri="{BB962C8B-B14F-4D97-AF65-F5344CB8AC3E}">
        <p14:creationId xmlns:p14="http://schemas.microsoft.com/office/powerpoint/2010/main" val="1117844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 Style Question 12 marks</a:t>
            </a:r>
            <a:endParaRPr lang="en-GB" dirty="0"/>
          </a:p>
        </p:txBody>
      </p:sp>
      <p:sp>
        <p:nvSpPr>
          <p:cNvPr id="3" name="Content Placeholder 2"/>
          <p:cNvSpPr>
            <a:spLocks noGrp="1"/>
          </p:cNvSpPr>
          <p:nvPr>
            <p:ph idx="1"/>
          </p:nvPr>
        </p:nvSpPr>
        <p:spPr/>
        <p:txBody>
          <a:bodyPr>
            <a:normAutofit/>
          </a:bodyPr>
          <a:lstStyle/>
          <a:p>
            <a:r>
              <a:rPr lang="en-GB" dirty="0" smtClean="0"/>
              <a:t>How does the writer use language and structure to portray the birds?</a:t>
            </a:r>
          </a:p>
          <a:p>
            <a:pPr marL="0" indent="0">
              <a:buNone/>
            </a:pPr>
            <a:r>
              <a:rPr lang="en-GB" i="1" dirty="0" smtClean="0"/>
              <a:t>You should support your answer with close reference to the passage, including BRIEF quotations.</a:t>
            </a:r>
          </a:p>
          <a:p>
            <a:pPr marL="0" indent="0">
              <a:buNone/>
            </a:pPr>
            <a:endParaRPr lang="en-GB" i="1" dirty="0"/>
          </a:p>
          <a:p>
            <a:pPr marL="0" indent="0">
              <a:buNone/>
            </a:pPr>
            <a:r>
              <a:rPr lang="en-GB" i="1" dirty="0" smtClean="0">
                <a:solidFill>
                  <a:srgbClr val="FF0000"/>
                </a:solidFill>
              </a:rPr>
              <a:t>The writer portrays the birds in different ways in this extract. Initially the first hawk is described as.../The write creates a sense of….</a:t>
            </a:r>
          </a:p>
          <a:p>
            <a:pPr marL="0" indent="0">
              <a:buNone/>
            </a:pPr>
            <a:endParaRPr lang="en-GB" i="1" dirty="0">
              <a:solidFill>
                <a:srgbClr val="FF0000"/>
              </a:solidFill>
            </a:endParaRPr>
          </a:p>
          <a:p>
            <a:pPr marL="0" indent="0">
              <a:buNone/>
            </a:pPr>
            <a:r>
              <a:rPr lang="en-GB" i="1" dirty="0" smtClean="0">
                <a:solidFill>
                  <a:srgbClr val="FF0000"/>
                </a:solidFill>
              </a:rPr>
              <a:t>The writer uses a………..to describe the hawk when she writes ‘………………………………..’ which conveys…..</a:t>
            </a:r>
          </a:p>
          <a:p>
            <a:pPr marL="0" indent="0">
              <a:buNone/>
            </a:pPr>
            <a:endParaRPr lang="en-GB" i="1" dirty="0"/>
          </a:p>
          <a:p>
            <a:pPr marL="0" indent="0">
              <a:buNone/>
            </a:pPr>
            <a:endParaRPr lang="en-GB" i="1" dirty="0"/>
          </a:p>
        </p:txBody>
      </p:sp>
    </p:spTree>
    <p:extLst>
      <p:ext uri="{BB962C8B-B14F-4D97-AF65-F5344CB8AC3E}">
        <p14:creationId xmlns:p14="http://schemas.microsoft.com/office/powerpoint/2010/main" val="1031458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Starter: Write down what you think the words mean:</a:t>
            </a:r>
            <a:endParaRPr lang="en-GB" b="1" dirty="0"/>
          </a:p>
        </p:txBody>
      </p:sp>
      <p:sp>
        <p:nvSpPr>
          <p:cNvPr id="3" name="Content Placeholder 2"/>
          <p:cNvSpPr>
            <a:spLocks noGrp="1"/>
          </p:cNvSpPr>
          <p:nvPr>
            <p:ph idx="1"/>
          </p:nvPr>
        </p:nvSpPr>
        <p:spPr/>
        <p:txBody>
          <a:bodyPr/>
          <a:lstStyle/>
          <a:p>
            <a:pPr marL="0" indent="0">
              <a:buNone/>
            </a:pPr>
            <a:r>
              <a:rPr lang="en-GB" sz="4400" dirty="0">
                <a:solidFill>
                  <a:srgbClr val="FF0000"/>
                </a:solidFill>
              </a:rPr>
              <a:t>Dejected </a:t>
            </a:r>
          </a:p>
          <a:p>
            <a:pPr marL="0" indent="0">
              <a:buNone/>
            </a:pPr>
            <a:r>
              <a:rPr lang="en-GB" sz="4400" dirty="0" smtClean="0">
                <a:solidFill>
                  <a:srgbClr val="FF0000"/>
                </a:solidFill>
              </a:rPr>
              <a:t>Capricious</a:t>
            </a:r>
            <a:endParaRPr lang="en-GB" sz="4400" dirty="0">
              <a:solidFill>
                <a:srgbClr val="FF0000"/>
              </a:solidFill>
            </a:endParaRPr>
          </a:p>
          <a:p>
            <a:pPr marL="0" indent="0">
              <a:buNone/>
            </a:pPr>
            <a:r>
              <a:rPr lang="en-GB" sz="4400" dirty="0">
                <a:solidFill>
                  <a:srgbClr val="FF0000"/>
                </a:solidFill>
              </a:rPr>
              <a:t>Taciturn </a:t>
            </a:r>
          </a:p>
          <a:p>
            <a:pPr marL="0" indent="0">
              <a:buNone/>
            </a:pPr>
            <a:r>
              <a:rPr lang="en-GB" sz="4400" dirty="0" smtClean="0">
                <a:solidFill>
                  <a:srgbClr val="FF0000"/>
                </a:solidFill>
              </a:rPr>
              <a:t>Belligerent </a:t>
            </a:r>
            <a:endParaRPr lang="en-GB" sz="4400" dirty="0">
              <a:solidFill>
                <a:srgbClr val="FF0000"/>
              </a:solidFill>
            </a:endParaRPr>
          </a:p>
          <a:p>
            <a:pPr marL="0" indent="0">
              <a:buNone/>
            </a:pPr>
            <a:r>
              <a:rPr lang="en-GB" sz="4400" dirty="0" smtClean="0">
                <a:solidFill>
                  <a:srgbClr val="FF0000"/>
                </a:solidFill>
              </a:rPr>
              <a:t>Effervescent </a:t>
            </a:r>
            <a:endParaRPr lang="en-GB" sz="4400" dirty="0">
              <a:solidFill>
                <a:srgbClr val="FF0000"/>
              </a:solidFill>
            </a:endParaRPr>
          </a:p>
          <a:p>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3222502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Starter: Write down what you think the words mean:</a:t>
            </a:r>
            <a:endParaRPr lang="en-GB" dirty="0"/>
          </a:p>
        </p:txBody>
      </p:sp>
      <p:sp>
        <p:nvSpPr>
          <p:cNvPr id="3" name="Content Placeholder 2"/>
          <p:cNvSpPr>
            <a:spLocks noGrp="1"/>
          </p:cNvSpPr>
          <p:nvPr>
            <p:ph idx="1"/>
          </p:nvPr>
        </p:nvSpPr>
        <p:spPr/>
        <p:txBody>
          <a:bodyPr/>
          <a:lstStyle/>
          <a:p>
            <a:pPr marL="0" indent="0">
              <a:buNone/>
            </a:pPr>
            <a:r>
              <a:rPr lang="en-GB" sz="4400" dirty="0">
                <a:solidFill>
                  <a:srgbClr val="FF0000"/>
                </a:solidFill>
              </a:rPr>
              <a:t>Dejected </a:t>
            </a:r>
            <a:r>
              <a:rPr lang="en-GB" sz="4400" dirty="0" smtClean="0">
                <a:solidFill>
                  <a:srgbClr val="FF0000"/>
                </a:solidFill>
              </a:rPr>
              <a:t>– </a:t>
            </a:r>
            <a:r>
              <a:rPr lang="en-GB" sz="4400" dirty="0" smtClean="0"/>
              <a:t>feeling sad/disappointed or miserable</a:t>
            </a:r>
            <a:endParaRPr lang="en-GB" sz="4400" dirty="0"/>
          </a:p>
          <a:p>
            <a:pPr marL="0" indent="0">
              <a:buNone/>
            </a:pPr>
            <a:r>
              <a:rPr lang="en-GB" sz="4400" dirty="0" smtClean="0">
                <a:solidFill>
                  <a:srgbClr val="FF0000"/>
                </a:solidFill>
              </a:rPr>
              <a:t>Capricious – </a:t>
            </a:r>
            <a:r>
              <a:rPr lang="en-GB" sz="4400" dirty="0" smtClean="0"/>
              <a:t>Always changing</a:t>
            </a:r>
            <a:endParaRPr lang="en-GB" sz="4400" dirty="0"/>
          </a:p>
          <a:p>
            <a:pPr marL="0" indent="0">
              <a:buNone/>
            </a:pPr>
            <a:r>
              <a:rPr lang="en-GB" sz="4400" dirty="0">
                <a:solidFill>
                  <a:srgbClr val="FF0000"/>
                </a:solidFill>
              </a:rPr>
              <a:t>Taciturn </a:t>
            </a:r>
            <a:r>
              <a:rPr lang="en-GB" sz="4400" dirty="0" smtClean="0">
                <a:solidFill>
                  <a:srgbClr val="FF0000"/>
                </a:solidFill>
              </a:rPr>
              <a:t>– </a:t>
            </a:r>
            <a:r>
              <a:rPr lang="en-GB" sz="4400" dirty="0" smtClean="0"/>
              <a:t>to be shy or quiet and distant</a:t>
            </a:r>
            <a:endParaRPr lang="en-GB" sz="4400" dirty="0"/>
          </a:p>
          <a:p>
            <a:pPr marL="0" indent="0">
              <a:buNone/>
            </a:pPr>
            <a:r>
              <a:rPr lang="en-GB" sz="4400" dirty="0" smtClean="0">
                <a:solidFill>
                  <a:srgbClr val="FF0000"/>
                </a:solidFill>
              </a:rPr>
              <a:t>Belligerent - </a:t>
            </a:r>
            <a:r>
              <a:rPr lang="en-GB" sz="4400" dirty="0" smtClean="0"/>
              <a:t>aggressive</a:t>
            </a:r>
            <a:endParaRPr lang="en-GB" sz="4400" dirty="0"/>
          </a:p>
          <a:p>
            <a:pPr marL="0" indent="0">
              <a:buNone/>
            </a:pPr>
            <a:r>
              <a:rPr lang="en-GB" sz="4400" dirty="0" smtClean="0">
                <a:solidFill>
                  <a:srgbClr val="FF0000"/>
                </a:solidFill>
              </a:rPr>
              <a:t>Effervescent – </a:t>
            </a:r>
            <a:r>
              <a:rPr lang="en-GB" sz="4400" dirty="0" smtClean="0"/>
              <a:t>lively and bubbly</a:t>
            </a:r>
            <a:endParaRPr lang="en-GB" sz="4400" dirty="0"/>
          </a:p>
          <a:p>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1228909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 is for Hawk: Comparison Question</a:t>
            </a:r>
            <a:endParaRPr lang="en-GB" dirty="0"/>
          </a:p>
        </p:txBody>
      </p:sp>
      <p:sp>
        <p:nvSpPr>
          <p:cNvPr id="3" name="Content Placeholder 2"/>
          <p:cNvSpPr>
            <a:spLocks noGrp="1"/>
          </p:cNvSpPr>
          <p:nvPr>
            <p:ph idx="1"/>
          </p:nvPr>
        </p:nvSpPr>
        <p:spPr/>
        <p:txBody>
          <a:bodyPr>
            <a:normAutofit/>
          </a:bodyPr>
          <a:lstStyle/>
          <a:p>
            <a:pPr marL="0" indent="0">
              <a:buNone/>
            </a:pPr>
            <a:r>
              <a:rPr lang="en-GB" sz="4800" dirty="0" smtClean="0"/>
              <a:t>How do the writers convey their different feelings and experiences in these extracts? (22 marks)</a:t>
            </a:r>
            <a:endParaRPr lang="en-GB" sz="4800"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4263942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Comparison Extract</a:t>
            </a:r>
            <a:endParaRPr lang="en-GB" dirty="0"/>
          </a:p>
        </p:txBody>
      </p:sp>
      <p:sp>
        <p:nvSpPr>
          <p:cNvPr id="3" name="TextBox 2"/>
          <p:cNvSpPr txBox="1"/>
          <p:nvPr/>
        </p:nvSpPr>
        <p:spPr>
          <a:xfrm>
            <a:off x="1440873" y="1801091"/>
            <a:ext cx="8478982" cy="4832092"/>
          </a:xfrm>
          <a:prstGeom prst="rect">
            <a:avLst/>
          </a:prstGeom>
          <a:noFill/>
        </p:spPr>
        <p:txBody>
          <a:bodyPr wrap="square" rtlCol="0">
            <a:spAutoFit/>
          </a:bodyPr>
          <a:lstStyle/>
          <a:p>
            <a:r>
              <a:rPr lang="en-GB" sz="2800" dirty="0" smtClean="0">
                <a:solidFill>
                  <a:srgbClr val="FF0000"/>
                </a:solidFill>
              </a:rPr>
              <a:t>In your exercise books pick 5 quotations from the extract with the person next to you.</a:t>
            </a:r>
          </a:p>
          <a:p>
            <a:endParaRPr lang="en-GB" sz="2800" dirty="0">
              <a:solidFill>
                <a:srgbClr val="FF0000"/>
              </a:solidFill>
            </a:endParaRPr>
          </a:p>
          <a:p>
            <a:r>
              <a:rPr lang="en-GB" sz="2800" dirty="0" smtClean="0">
                <a:solidFill>
                  <a:srgbClr val="FF0000"/>
                </a:solidFill>
              </a:rPr>
              <a:t>You are going to write each quotation out in your book. You will then highlight key words and label what impression they give you. Bonus = identify if any techniques have been used e.g. rhetorical question, simile, interesting verbs and adverbs.</a:t>
            </a:r>
          </a:p>
          <a:p>
            <a:endParaRPr lang="en-GB" sz="2800" dirty="0">
              <a:solidFill>
                <a:srgbClr val="FF0000"/>
              </a:solidFill>
            </a:endParaRPr>
          </a:p>
          <a:p>
            <a:r>
              <a:rPr lang="en-GB" sz="2800" dirty="0" smtClean="0">
                <a:solidFill>
                  <a:srgbClr val="FF0000"/>
                </a:solidFill>
              </a:rPr>
              <a:t>You will then tell the class what you have found at the end of the lesson.</a:t>
            </a:r>
            <a:endParaRPr lang="en-GB" sz="2800" dirty="0">
              <a:solidFill>
                <a:srgbClr val="FF0000"/>
              </a:solidFill>
            </a:endParaRPr>
          </a:p>
        </p:txBody>
      </p:sp>
    </p:spTree>
    <p:extLst>
      <p:ext uri="{BB962C8B-B14F-4D97-AF65-F5344CB8AC3E}">
        <p14:creationId xmlns:p14="http://schemas.microsoft.com/office/powerpoint/2010/main" val="31469981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Comparison</a:t>
            </a:r>
            <a:endParaRPr lang="en-GB" dirty="0"/>
          </a:p>
        </p:txBody>
      </p:sp>
      <p:sp>
        <p:nvSpPr>
          <p:cNvPr id="3" name="Footer Placeholder 2"/>
          <p:cNvSpPr>
            <a:spLocks noGrp="1"/>
          </p:cNvSpPr>
          <p:nvPr>
            <p:ph type="ftr" sz="quarter" idx="11"/>
          </p:nvPr>
        </p:nvSpPr>
        <p:spPr/>
        <p:txBody>
          <a:bodyPr/>
          <a:lstStyle/>
          <a:p>
            <a:r>
              <a:rPr lang="en-GB" smtClean="0"/>
              <a:t>Jonathan Peel 2017 JLS</a:t>
            </a:r>
            <a:endParaRPr lang="en-GB"/>
          </a:p>
        </p:txBody>
      </p:sp>
      <p:sp>
        <p:nvSpPr>
          <p:cNvPr id="4" name="TextBox 3"/>
          <p:cNvSpPr txBox="1"/>
          <p:nvPr/>
        </p:nvSpPr>
        <p:spPr>
          <a:xfrm>
            <a:off x="759692" y="1761361"/>
            <a:ext cx="5262418" cy="5078313"/>
          </a:xfrm>
          <a:prstGeom prst="rect">
            <a:avLst/>
          </a:prstGeom>
          <a:noFill/>
        </p:spPr>
        <p:txBody>
          <a:bodyPr wrap="square" rtlCol="0">
            <a:spAutoFit/>
          </a:bodyPr>
          <a:lstStyle/>
          <a:p>
            <a:r>
              <a:rPr lang="en-GB" sz="3600" dirty="0" smtClean="0"/>
              <a:t>Feelings:</a:t>
            </a:r>
          </a:p>
          <a:p>
            <a:endParaRPr lang="en-GB" sz="3600" dirty="0">
              <a:solidFill>
                <a:srgbClr val="FF0000"/>
              </a:solidFill>
            </a:endParaRPr>
          </a:p>
          <a:p>
            <a:r>
              <a:rPr lang="en-GB" sz="3600" dirty="0" smtClean="0">
                <a:solidFill>
                  <a:srgbClr val="FF0000"/>
                </a:solidFill>
              </a:rPr>
              <a:t>Awe/wonder/amazement</a:t>
            </a:r>
          </a:p>
          <a:p>
            <a:endParaRPr lang="en-GB" sz="3600" dirty="0">
              <a:solidFill>
                <a:srgbClr val="0070C0"/>
              </a:solidFill>
            </a:endParaRPr>
          </a:p>
          <a:p>
            <a:r>
              <a:rPr lang="en-GB" sz="3600" dirty="0" smtClean="0">
                <a:solidFill>
                  <a:srgbClr val="0070C0"/>
                </a:solidFill>
              </a:rPr>
              <a:t>Potential threat of the birds</a:t>
            </a:r>
          </a:p>
          <a:p>
            <a:endParaRPr lang="en-GB" sz="3600" dirty="0">
              <a:solidFill>
                <a:srgbClr val="7030A0"/>
              </a:solidFill>
            </a:endParaRPr>
          </a:p>
          <a:p>
            <a:r>
              <a:rPr lang="en-GB" sz="3600" dirty="0" smtClean="0">
                <a:solidFill>
                  <a:srgbClr val="7030A0"/>
                </a:solidFill>
              </a:rPr>
              <a:t>Disgust/Sadness</a:t>
            </a:r>
          </a:p>
          <a:p>
            <a:endParaRPr lang="en-GB" dirty="0"/>
          </a:p>
          <a:p>
            <a:endParaRPr lang="en-GB" dirty="0"/>
          </a:p>
        </p:txBody>
      </p:sp>
      <p:sp>
        <p:nvSpPr>
          <p:cNvPr id="5" name="TextBox 4"/>
          <p:cNvSpPr txBox="1"/>
          <p:nvPr/>
        </p:nvSpPr>
        <p:spPr>
          <a:xfrm>
            <a:off x="7278255" y="692727"/>
            <a:ext cx="4313381" cy="646331"/>
          </a:xfrm>
          <a:prstGeom prst="rect">
            <a:avLst/>
          </a:prstGeom>
          <a:noFill/>
        </p:spPr>
        <p:txBody>
          <a:bodyPr wrap="square" rtlCol="0">
            <a:spAutoFit/>
          </a:bodyPr>
          <a:lstStyle/>
          <a:p>
            <a:r>
              <a:rPr lang="en-GB" b="1" dirty="0" smtClean="0">
                <a:solidFill>
                  <a:srgbClr val="002060"/>
                </a:solidFill>
              </a:rPr>
              <a:t>Find one quotation from both extracts that would fit with the feelings or experiences:</a:t>
            </a:r>
            <a:endParaRPr lang="en-GB" b="1" dirty="0">
              <a:solidFill>
                <a:srgbClr val="002060"/>
              </a:solidFill>
            </a:endParaRPr>
          </a:p>
        </p:txBody>
      </p:sp>
    </p:spTree>
    <p:extLst>
      <p:ext uri="{BB962C8B-B14F-4D97-AF65-F5344CB8AC3E}">
        <p14:creationId xmlns:p14="http://schemas.microsoft.com/office/powerpoint/2010/main" val="1146092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How do the writers convey their different feelings and experiences in these extracts? (22 marks)</a:t>
            </a:r>
            <a:r>
              <a:rPr lang="en-GB" dirty="0"/>
              <a:t/>
            </a:r>
            <a:br>
              <a:rPr lang="en-GB" dirty="0"/>
            </a:br>
            <a:endParaRPr lang="en-GB" dirty="0"/>
          </a:p>
        </p:txBody>
      </p:sp>
      <p:sp>
        <p:nvSpPr>
          <p:cNvPr id="4" name="TextBox 3"/>
          <p:cNvSpPr txBox="1"/>
          <p:nvPr/>
        </p:nvSpPr>
        <p:spPr>
          <a:xfrm>
            <a:off x="1325418" y="2284581"/>
            <a:ext cx="9541164" cy="3477875"/>
          </a:xfrm>
          <a:prstGeom prst="rect">
            <a:avLst/>
          </a:prstGeom>
          <a:noFill/>
        </p:spPr>
        <p:txBody>
          <a:bodyPr wrap="square" rtlCol="0">
            <a:spAutoFit/>
          </a:bodyPr>
          <a:lstStyle/>
          <a:p>
            <a:r>
              <a:rPr lang="en-GB" sz="2000" dirty="0" smtClean="0">
                <a:solidFill>
                  <a:srgbClr val="00B050"/>
                </a:solidFill>
              </a:rPr>
              <a:t>Both writers </a:t>
            </a:r>
            <a:r>
              <a:rPr lang="en-GB" sz="2000" dirty="0" smtClean="0"/>
              <a:t>convey a sense of </a:t>
            </a:r>
            <a:r>
              <a:rPr lang="en-GB" sz="2000" dirty="0" smtClean="0">
                <a:solidFill>
                  <a:srgbClr val="FFC000"/>
                </a:solidFill>
              </a:rPr>
              <a:t>awe</a:t>
            </a:r>
            <a:r>
              <a:rPr lang="en-GB" sz="2000" dirty="0" smtClean="0"/>
              <a:t> and wonder about the birds they describe in their extracts. Macdonald uses a </a:t>
            </a:r>
            <a:r>
              <a:rPr lang="en-GB" sz="2000" dirty="0" smtClean="0">
                <a:solidFill>
                  <a:srgbClr val="FF0000"/>
                </a:solidFill>
              </a:rPr>
              <a:t>series of metaphors </a:t>
            </a:r>
            <a:r>
              <a:rPr lang="en-GB" sz="2000" dirty="0" smtClean="0"/>
              <a:t>to convey the first Hawk she meets when she describes it as </a:t>
            </a:r>
            <a:r>
              <a:rPr lang="en-GB" sz="2000" dirty="0" smtClean="0">
                <a:solidFill>
                  <a:srgbClr val="0070C0"/>
                </a:solidFill>
              </a:rPr>
              <a:t>‘a conjuring trick…a fallen angel…a griffin from the pages of an illuminated bestiary’. </a:t>
            </a:r>
            <a:r>
              <a:rPr lang="en-GB" sz="2000" dirty="0" smtClean="0"/>
              <a:t>This presents the bird as something </a:t>
            </a:r>
            <a:r>
              <a:rPr lang="en-GB" sz="2000" dirty="0" smtClean="0">
                <a:solidFill>
                  <a:srgbClr val="FFC000"/>
                </a:solidFill>
              </a:rPr>
              <a:t>mystical</a:t>
            </a:r>
            <a:r>
              <a:rPr lang="en-GB" sz="2000" dirty="0" smtClean="0"/>
              <a:t> and spiritual and not from this earth. Macdonald is clearly </a:t>
            </a:r>
            <a:r>
              <a:rPr lang="en-GB" sz="2000" dirty="0" smtClean="0">
                <a:solidFill>
                  <a:srgbClr val="FFC000"/>
                </a:solidFill>
              </a:rPr>
              <a:t>mesmerised</a:t>
            </a:r>
            <a:r>
              <a:rPr lang="en-GB" sz="2000" dirty="0" smtClean="0"/>
              <a:t> by the animal and feels a range of emotions from fear to bliss as she gazes at the hawk. </a:t>
            </a:r>
            <a:r>
              <a:rPr lang="en-GB" sz="2000" dirty="0" smtClean="0">
                <a:solidFill>
                  <a:srgbClr val="00B050"/>
                </a:solidFill>
              </a:rPr>
              <a:t>Similarly, </a:t>
            </a:r>
            <a:r>
              <a:rPr lang="en-GB" sz="2000" dirty="0" smtClean="0"/>
              <a:t>Bradley </a:t>
            </a:r>
            <a:r>
              <a:rPr lang="en-GB" sz="2000" dirty="0" smtClean="0">
                <a:solidFill>
                  <a:srgbClr val="FFC000"/>
                </a:solidFill>
              </a:rPr>
              <a:t>depicts </a:t>
            </a:r>
            <a:r>
              <a:rPr lang="en-GB" sz="2000" dirty="0" smtClean="0"/>
              <a:t>the penguin he comes across as a source of amazement. He calls it </a:t>
            </a:r>
            <a:r>
              <a:rPr lang="en-GB" sz="2000" dirty="0" smtClean="0">
                <a:solidFill>
                  <a:srgbClr val="0070C0"/>
                </a:solidFill>
              </a:rPr>
              <a:t>‘extraordinary’ </a:t>
            </a:r>
            <a:r>
              <a:rPr lang="en-GB" sz="2000" dirty="0" smtClean="0"/>
              <a:t>and writes </a:t>
            </a:r>
            <a:r>
              <a:rPr lang="en-GB" sz="2000" dirty="0" smtClean="0">
                <a:solidFill>
                  <a:srgbClr val="0070C0"/>
                </a:solidFill>
              </a:rPr>
              <a:t>‘One valiant bird was alive; a single surviving soul struggling amid all that death</a:t>
            </a:r>
            <a:r>
              <a:rPr lang="en-GB" sz="2000" dirty="0" smtClean="0">
                <a:solidFill>
                  <a:srgbClr val="7030A0"/>
                </a:solidFill>
              </a:rPr>
              <a:t>.’ The word ‘valiant’</a:t>
            </a:r>
            <a:r>
              <a:rPr lang="en-GB" sz="2000" dirty="0" smtClean="0"/>
              <a:t> suggests he has total respect for the penguin being able to survive and </a:t>
            </a:r>
            <a:r>
              <a:rPr lang="en-GB" sz="2000" dirty="0" smtClean="0">
                <a:solidFill>
                  <a:srgbClr val="FF0000"/>
                </a:solidFill>
              </a:rPr>
              <a:t>the harsh sibilance </a:t>
            </a:r>
            <a:r>
              <a:rPr lang="en-GB" sz="2000" dirty="0" smtClean="0"/>
              <a:t>used conveys that the penguin has suffered greatly yet continues to stand, undefeated.</a:t>
            </a:r>
            <a:endParaRPr lang="en-GB" sz="2000" dirty="0"/>
          </a:p>
        </p:txBody>
      </p:sp>
      <p:sp>
        <p:nvSpPr>
          <p:cNvPr id="5" name="TextBox 4"/>
          <p:cNvSpPr txBox="1"/>
          <p:nvPr/>
        </p:nvSpPr>
        <p:spPr>
          <a:xfrm>
            <a:off x="838200" y="1533236"/>
            <a:ext cx="2671618" cy="369332"/>
          </a:xfrm>
          <a:prstGeom prst="rect">
            <a:avLst/>
          </a:prstGeom>
          <a:noFill/>
        </p:spPr>
        <p:txBody>
          <a:bodyPr wrap="square" rtlCol="0">
            <a:spAutoFit/>
          </a:bodyPr>
          <a:lstStyle/>
          <a:p>
            <a:r>
              <a:rPr lang="en-GB" dirty="0" smtClean="0">
                <a:solidFill>
                  <a:srgbClr val="00B050"/>
                </a:solidFill>
              </a:rPr>
              <a:t>Comparison words</a:t>
            </a:r>
            <a:endParaRPr lang="en-GB" dirty="0">
              <a:solidFill>
                <a:srgbClr val="00B050"/>
              </a:solidFill>
            </a:endParaRPr>
          </a:p>
        </p:txBody>
      </p:sp>
      <p:sp>
        <p:nvSpPr>
          <p:cNvPr id="6" name="TextBox 5"/>
          <p:cNvSpPr txBox="1"/>
          <p:nvPr/>
        </p:nvSpPr>
        <p:spPr>
          <a:xfrm>
            <a:off x="4657436" y="1506021"/>
            <a:ext cx="2671618" cy="369332"/>
          </a:xfrm>
          <a:prstGeom prst="rect">
            <a:avLst/>
          </a:prstGeom>
          <a:noFill/>
        </p:spPr>
        <p:txBody>
          <a:bodyPr wrap="square" rtlCol="0">
            <a:spAutoFit/>
          </a:bodyPr>
          <a:lstStyle/>
          <a:p>
            <a:r>
              <a:rPr lang="en-GB" dirty="0" smtClean="0">
                <a:solidFill>
                  <a:srgbClr val="FFC000"/>
                </a:solidFill>
              </a:rPr>
              <a:t>Ambitious Vocabulary</a:t>
            </a:r>
            <a:endParaRPr lang="en-GB" dirty="0">
              <a:solidFill>
                <a:srgbClr val="FFC000"/>
              </a:solidFill>
            </a:endParaRPr>
          </a:p>
        </p:txBody>
      </p:sp>
      <p:sp>
        <p:nvSpPr>
          <p:cNvPr id="7" name="TextBox 6"/>
          <p:cNvSpPr txBox="1"/>
          <p:nvPr/>
        </p:nvSpPr>
        <p:spPr>
          <a:xfrm>
            <a:off x="8682182" y="1561378"/>
            <a:ext cx="2671618" cy="369332"/>
          </a:xfrm>
          <a:prstGeom prst="rect">
            <a:avLst/>
          </a:prstGeom>
          <a:noFill/>
        </p:spPr>
        <p:txBody>
          <a:bodyPr wrap="square" rtlCol="0">
            <a:spAutoFit/>
          </a:bodyPr>
          <a:lstStyle/>
          <a:p>
            <a:r>
              <a:rPr lang="en-GB" dirty="0" smtClean="0">
                <a:solidFill>
                  <a:srgbClr val="0070C0"/>
                </a:solidFill>
              </a:rPr>
              <a:t>Quotations</a:t>
            </a:r>
            <a:endParaRPr lang="en-GB" dirty="0">
              <a:solidFill>
                <a:srgbClr val="0070C0"/>
              </a:solidFill>
            </a:endParaRPr>
          </a:p>
        </p:txBody>
      </p:sp>
      <p:sp>
        <p:nvSpPr>
          <p:cNvPr id="8" name="TextBox 7"/>
          <p:cNvSpPr txBox="1"/>
          <p:nvPr/>
        </p:nvSpPr>
        <p:spPr>
          <a:xfrm>
            <a:off x="7012709" y="5929745"/>
            <a:ext cx="2671618" cy="646331"/>
          </a:xfrm>
          <a:prstGeom prst="rect">
            <a:avLst/>
          </a:prstGeom>
          <a:noFill/>
        </p:spPr>
        <p:txBody>
          <a:bodyPr wrap="square" rtlCol="0">
            <a:spAutoFit/>
          </a:bodyPr>
          <a:lstStyle/>
          <a:p>
            <a:r>
              <a:rPr lang="en-GB" dirty="0" smtClean="0">
                <a:solidFill>
                  <a:srgbClr val="FF0000"/>
                </a:solidFill>
              </a:rPr>
              <a:t>Writers’ Techniques identified</a:t>
            </a:r>
            <a:endParaRPr lang="en-GB" dirty="0">
              <a:solidFill>
                <a:srgbClr val="FF0000"/>
              </a:solidFill>
            </a:endParaRPr>
          </a:p>
        </p:txBody>
      </p:sp>
      <p:sp>
        <p:nvSpPr>
          <p:cNvPr id="9" name="TextBox 8"/>
          <p:cNvSpPr txBox="1"/>
          <p:nvPr/>
        </p:nvSpPr>
        <p:spPr>
          <a:xfrm>
            <a:off x="1119908" y="5929745"/>
            <a:ext cx="2216727" cy="646331"/>
          </a:xfrm>
          <a:prstGeom prst="rect">
            <a:avLst/>
          </a:prstGeom>
          <a:noFill/>
        </p:spPr>
        <p:txBody>
          <a:bodyPr wrap="square" rtlCol="0">
            <a:spAutoFit/>
          </a:bodyPr>
          <a:lstStyle/>
          <a:p>
            <a:r>
              <a:rPr lang="en-GB" dirty="0" smtClean="0">
                <a:solidFill>
                  <a:srgbClr val="7030A0"/>
                </a:solidFill>
              </a:rPr>
              <a:t>Zoom Down on a word</a:t>
            </a:r>
            <a:endParaRPr lang="en-GB" dirty="0">
              <a:solidFill>
                <a:srgbClr val="7030A0"/>
              </a:solidFill>
            </a:endParaRPr>
          </a:p>
        </p:txBody>
      </p:sp>
    </p:spTree>
    <p:extLst>
      <p:ext uri="{BB962C8B-B14F-4D97-AF65-F5344CB8AC3E}">
        <p14:creationId xmlns:p14="http://schemas.microsoft.com/office/powerpoint/2010/main" val="3159816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Potential threat of the bird (class paragraph)</a:t>
            </a:r>
            <a:endParaRPr lang="en-GB" dirty="0"/>
          </a:p>
        </p:txBody>
      </p:sp>
      <p:sp>
        <p:nvSpPr>
          <p:cNvPr id="3" name="Footer Placeholder 2"/>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1136732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
            </a:r>
            <a:br>
              <a:rPr lang="en-GB" b="1" dirty="0"/>
            </a:br>
            <a:r>
              <a:rPr lang="en-GB" b="1" dirty="0" smtClean="0"/>
              <a:t>                           Disgust/Sadness</a:t>
            </a:r>
            <a:r>
              <a:rPr lang="en-GB" b="1" dirty="0"/>
              <a:t/>
            </a:r>
            <a:br>
              <a:rPr lang="en-GB" b="1" dirty="0"/>
            </a:br>
            <a:endParaRPr lang="en-GB" b="1" dirty="0"/>
          </a:p>
        </p:txBody>
      </p:sp>
      <p:sp>
        <p:nvSpPr>
          <p:cNvPr id="3" name="Footer Placeholder 2"/>
          <p:cNvSpPr>
            <a:spLocks noGrp="1"/>
          </p:cNvSpPr>
          <p:nvPr>
            <p:ph type="ftr" sz="quarter" idx="11"/>
          </p:nvPr>
        </p:nvSpPr>
        <p:spPr/>
        <p:txBody>
          <a:bodyPr/>
          <a:lstStyle/>
          <a:p>
            <a:r>
              <a:rPr lang="en-GB" smtClean="0"/>
              <a:t>Jonathan Peel 2017 JLS</a:t>
            </a:r>
            <a:endParaRPr lang="en-GB"/>
          </a:p>
        </p:txBody>
      </p:sp>
      <p:sp>
        <p:nvSpPr>
          <p:cNvPr id="4" name="TextBox 3"/>
          <p:cNvSpPr txBox="1"/>
          <p:nvPr/>
        </p:nvSpPr>
        <p:spPr>
          <a:xfrm>
            <a:off x="193964" y="1920161"/>
            <a:ext cx="6280728" cy="4801314"/>
          </a:xfrm>
          <a:prstGeom prst="rect">
            <a:avLst/>
          </a:prstGeom>
          <a:noFill/>
        </p:spPr>
        <p:txBody>
          <a:bodyPr wrap="square" rtlCol="0">
            <a:spAutoFit/>
          </a:bodyPr>
          <a:lstStyle/>
          <a:p>
            <a:r>
              <a:rPr lang="en-GB" dirty="0" smtClean="0"/>
              <a:t>Now you are going to write an independent comparison paragraph comparing how the writers convey their disgust or sadness with what they see and experience in the extracts.</a:t>
            </a:r>
          </a:p>
          <a:p>
            <a:endParaRPr lang="en-GB" dirty="0"/>
          </a:p>
          <a:p>
            <a:endParaRPr lang="en-GB" dirty="0" smtClean="0"/>
          </a:p>
          <a:p>
            <a:endParaRPr lang="en-GB" dirty="0"/>
          </a:p>
          <a:p>
            <a:endParaRPr lang="en-GB" dirty="0" smtClean="0"/>
          </a:p>
          <a:p>
            <a:endParaRPr lang="en-GB" dirty="0">
              <a:solidFill>
                <a:srgbClr val="FF0000"/>
              </a:solidFill>
            </a:endParaRPr>
          </a:p>
          <a:p>
            <a:r>
              <a:rPr lang="en-GB" dirty="0" smtClean="0">
                <a:solidFill>
                  <a:srgbClr val="FF0000"/>
                </a:solidFill>
              </a:rPr>
              <a:t>Both writers convey….</a:t>
            </a:r>
          </a:p>
          <a:p>
            <a:endParaRPr lang="en-GB" dirty="0">
              <a:solidFill>
                <a:srgbClr val="FF0000"/>
              </a:solidFill>
            </a:endParaRPr>
          </a:p>
          <a:p>
            <a:r>
              <a:rPr lang="en-GB" dirty="0" smtClean="0">
                <a:solidFill>
                  <a:srgbClr val="FF0000"/>
                </a:solidFill>
              </a:rPr>
              <a:t>Macdonald conveys her disappointment/dejection when she writes……</a:t>
            </a:r>
          </a:p>
          <a:p>
            <a:endParaRPr lang="en-GB" dirty="0">
              <a:solidFill>
                <a:srgbClr val="FF0000"/>
              </a:solidFill>
            </a:endParaRPr>
          </a:p>
          <a:p>
            <a:r>
              <a:rPr lang="en-GB" dirty="0" smtClean="0">
                <a:solidFill>
                  <a:srgbClr val="FF0000"/>
                </a:solidFill>
              </a:rPr>
              <a:t>Bradley conveys his disgust/sadness/anger as he writes ‘…………………….’</a:t>
            </a:r>
          </a:p>
          <a:p>
            <a:endParaRPr lang="en-GB" dirty="0"/>
          </a:p>
          <a:p>
            <a:endParaRPr lang="en-GB" dirty="0"/>
          </a:p>
        </p:txBody>
      </p:sp>
      <p:sp>
        <p:nvSpPr>
          <p:cNvPr id="5" name="TextBox 4"/>
          <p:cNvSpPr txBox="1"/>
          <p:nvPr/>
        </p:nvSpPr>
        <p:spPr>
          <a:xfrm>
            <a:off x="7481454" y="1542472"/>
            <a:ext cx="4414982" cy="5078313"/>
          </a:xfrm>
          <a:prstGeom prst="rect">
            <a:avLst/>
          </a:prstGeom>
          <a:noFill/>
        </p:spPr>
        <p:txBody>
          <a:bodyPr wrap="square" rtlCol="0">
            <a:spAutoFit/>
          </a:bodyPr>
          <a:lstStyle/>
          <a:p>
            <a:r>
              <a:rPr lang="en-GB" dirty="0" smtClean="0">
                <a:solidFill>
                  <a:srgbClr val="7030A0"/>
                </a:solidFill>
              </a:rPr>
              <a:t>Success:</a:t>
            </a:r>
          </a:p>
          <a:p>
            <a:endParaRPr lang="en-GB" dirty="0">
              <a:solidFill>
                <a:srgbClr val="7030A0"/>
              </a:solidFill>
            </a:endParaRPr>
          </a:p>
          <a:p>
            <a:r>
              <a:rPr lang="en-GB" dirty="0" smtClean="0">
                <a:solidFill>
                  <a:srgbClr val="7030A0"/>
                </a:solidFill>
              </a:rPr>
              <a:t>( CP) Comparison phrases (similarly, likewise…)</a:t>
            </a:r>
          </a:p>
          <a:p>
            <a:endParaRPr lang="en-GB" dirty="0">
              <a:solidFill>
                <a:srgbClr val="7030A0"/>
              </a:solidFill>
            </a:endParaRPr>
          </a:p>
          <a:p>
            <a:r>
              <a:rPr lang="en-GB" dirty="0" smtClean="0">
                <a:solidFill>
                  <a:srgbClr val="7030A0"/>
                </a:solidFill>
              </a:rPr>
              <a:t>(AV) Ambitious Vocabulary (dejected, belligerent, hostile, ominous….)</a:t>
            </a:r>
          </a:p>
          <a:p>
            <a:endParaRPr lang="en-GB" dirty="0">
              <a:solidFill>
                <a:srgbClr val="7030A0"/>
              </a:solidFill>
            </a:endParaRPr>
          </a:p>
          <a:p>
            <a:r>
              <a:rPr lang="en-GB" dirty="0" smtClean="0">
                <a:solidFill>
                  <a:srgbClr val="7030A0"/>
                </a:solidFill>
              </a:rPr>
              <a:t>(Q) Quotations Used</a:t>
            </a:r>
          </a:p>
          <a:p>
            <a:endParaRPr lang="en-GB" dirty="0">
              <a:solidFill>
                <a:srgbClr val="7030A0"/>
              </a:solidFill>
            </a:endParaRPr>
          </a:p>
          <a:p>
            <a:r>
              <a:rPr lang="en-GB" dirty="0" smtClean="0">
                <a:solidFill>
                  <a:srgbClr val="7030A0"/>
                </a:solidFill>
              </a:rPr>
              <a:t>(EQ) Explain how the quotations show feelings/experiences</a:t>
            </a:r>
          </a:p>
          <a:p>
            <a:endParaRPr lang="en-GB" dirty="0">
              <a:solidFill>
                <a:srgbClr val="7030A0"/>
              </a:solidFill>
            </a:endParaRPr>
          </a:p>
          <a:p>
            <a:r>
              <a:rPr lang="en-GB" dirty="0" smtClean="0">
                <a:solidFill>
                  <a:srgbClr val="7030A0"/>
                </a:solidFill>
              </a:rPr>
              <a:t>(WT) Writers Techniques identified (metaphor/verb/simile/adverb/adjective/list of 3 </a:t>
            </a:r>
            <a:r>
              <a:rPr lang="en-GB" dirty="0" err="1" smtClean="0">
                <a:solidFill>
                  <a:srgbClr val="7030A0"/>
                </a:solidFill>
              </a:rPr>
              <a:t>etc</a:t>
            </a:r>
            <a:r>
              <a:rPr lang="en-GB" dirty="0" smtClean="0">
                <a:solidFill>
                  <a:srgbClr val="7030A0"/>
                </a:solidFill>
              </a:rPr>
              <a:t>)</a:t>
            </a:r>
          </a:p>
          <a:p>
            <a:endParaRPr lang="en-GB" dirty="0">
              <a:solidFill>
                <a:srgbClr val="7030A0"/>
              </a:solidFill>
            </a:endParaRPr>
          </a:p>
          <a:p>
            <a:r>
              <a:rPr lang="en-GB" smtClean="0">
                <a:solidFill>
                  <a:srgbClr val="7030A0"/>
                </a:solidFill>
              </a:rPr>
              <a:t>(Z) Zoom </a:t>
            </a:r>
            <a:r>
              <a:rPr lang="en-GB" dirty="0" smtClean="0">
                <a:solidFill>
                  <a:srgbClr val="7030A0"/>
                </a:solidFill>
              </a:rPr>
              <a:t>down on a word.</a:t>
            </a:r>
            <a:endParaRPr lang="en-GB" dirty="0">
              <a:solidFill>
                <a:srgbClr val="7030A0"/>
              </a:solidFill>
            </a:endParaRPr>
          </a:p>
        </p:txBody>
      </p:sp>
    </p:spTree>
    <p:extLst>
      <p:ext uri="{BB962C8B-B14F-4D97-AF65-F5344CB8AC3E}">
        <p14:creationId xmlns:p14="http://schemas.microsoft.com/office/powerpoint/2010/main" val="1906066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Understanding</a:t>
            </a:r>
            <a:endParaRPr lang="en-GB" dirty="0"/>
          </a:p>
        </p:txBody>
      </p:sp>
      <p:sp>
        <p:nvSpPr>
          <p:cNvPr id="3" name="Content Placeholder 2"/>
          <p:cNvSpPr>
            <a:spLocks noGrp="1"/>
          </p:cNvSpPr>
          <p:nvPr>
            <p:ph idx="1"/>
          </p:nvPr>
        </p:nvSpPr>
        <p:spPr/>
        <p:txBody>
          <a:bodyPr>
            <a:normAutofit/>
          </a:bodyPr>
          <a:lstStyle/>
          <a:p>
            <a:pPr marL="0" indent="0">
              <a:buNone/>
            </a:pPr>
            <a:r>
              <a:rPr lang="en-GB" sz="3200" dirty="0" smtClean="0"/>
              <a:t>This passage describes the first meeting between the author and her Hawk.</a:t>
            </a:r>
          </a:p>
          <a:p>
            <a:r>
              <a:rPr lang="en-GB" sz="3200" dirty="0" smtClean="0"/>
              <a:t>What instinctive decision does she make about the two Hawks?</a:t>
            </a:r>
            <a:endParaRPr lang="en-GB" sz="3200" dirty="0"/>
          </a:p>
          <a:p>
            <a:r>
              <a:rPr lang="en-GB" sz="3200" dirty="0" smtClean="0"/>
              <a:t>How would you describe the way in which she writes about the two birds?</a:t>
            </a:r>
          </a:p>
          <a:p>
            <a:pPr marL="0" indent="0">
              <a:buNone/>
            </a:pPr>
            <a:endParaRPr lang="en-GB" dirty="0"/>
          </a:p>
        </p:txBody>
      </p:sp>
    </p:spTree>
    <p:extLst>
      <p:ext uri="{BB962C8B-B14F-4D97-AF65-F5344CB8AC3E}">
        <p14:creationId xmlns:p14="http://schemas.microsoft.com/office/powerpoint/2010/main" val="2984264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914400"/>
            <a:ext cx="9601196" cy="4665904"/>
          </a:xfrm>
        </p:spPr>
        <p:txBody>
          <a:bodyPr>
            <a:normAutofit fontScale="92500" lnSpcReduction="10000"/>
          </a:bodyPr>
          <a:lstStyle/>
          <a:p>
            <a:r>
              <a:rPr lang="en-GB" dirty="0"/>
              <a:t>Helen Macdonald is an English writer, naturalist, and an Affiliated Research Scholar at the University of Cambridge Department of History and Philosophy of Science. She is best known as the author of H is for Hawk, which won the 2014 Samuel Johnson Prize and Costa Book Award. </a:t>
            </a:r>
          </a:p>
          <a:p>
            <a:r>
              <a:rPr lang="en-GB" dirty="0"/>
              <a:t>This true story opens with the protagonist, Helen, talking about her love for birds. Helen has been a falconer for several years, and has recently become interested in a specific type of bird of prey, the Goshawk. Goshawks are notoriously hard to train because they are considered to be one of the most savage birds. Helen returns home one day after watching Goshawks in the woods to hear the shocking news that her father has passed away suddenly, of a heart attack. Helen was incredibly close to her father and considered him a legend, so the news devastates her. </a:t>
            </a:r>
          </a:p>
          <a:p>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1314315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r>
              <a:rPr lang="en-GB" dirty="0"/>
              <a:t>Part of her grieving involves getting a Goshawk of her own and in this extract she meets the Goshawk for the very first time. It is a tense moment, a time when she is encountering a wild bird which is trained to hunt. When she meets with the breeder, he tells her that he brought two birds because he is selling another. She intends to get the older one, but after meeting the younger goshawk, she feels more of a connection with it. The older one is overwhelmingly big, male, and had a wild look, something that she doesn't think she can deal with. She pleads with the breeder to let her have the smaller, younger, female hawk instead.</a:t>
            </a:r>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1534699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Helen has been interviewed about her father passing away and training the bird in a number of YouTube clips. Here she is being interviewed by a news channel about her experiences:</a:t>
            </a:r>
          </a:p>
          <a:p>
            <a:r>
              <a:rPr lang="en-GB" u="sng" dirty="0">
                <a:hlinkClick r:id="rId2"/>
              </a:rPr>
              <a:t>https://www.youtube.com/watch?v=CV5ZK68OkEY</a:t>
            </a:r>
            <a:r>
              <a:rPr lang="en-GB" dirty="0"/>
              <a:t> </a:t>
            </a:r>
          </a:p>
          <a:p>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3822277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Techniques Used</a:t>
            </a:r>
            <a:endParaRPr lang="en-GB" dirty="0"/>
          </a:p>
        </p:txBody>
      </p:sp>
      <p:sp>
        <p:nvSpPr>
          <p:cNvPr id="3" name="Content Placeholder 2"/>
          <p:cNvSpPr>
            <a:spLocks noGrp="1"/>
          </p:cNvSpPr>
          <p:nvPr>
            <p:ph idx="1"/>
          </p:nvPr>
        </p:nvSpPr>
        <p:spPr/>
        <p:txBody>
          <a:bodyPr/>
          <a:lstStyle/>
          <a:p>
            <a:pPr marL="0" indent="0">
              <a:buNone/>
            </a:pPr>
            <a:r>
              <a:rPr lang="en-GB" dirty="0" smtClean="0"/>
              <a:t>Find and label any of the following techniques used by Macdonald to create an engaging piece of writing:</a:t>
            </a:r>
          </a:p>
          <a:p>
            <a:pPr marL="0" indent="0">
              <a:buNone/>
            </a:pPr>
            <a:endParaRPr lang="en-GB" dirty="0" smtClean="0"/>
          </a:p>
          <a:p>
            <a:pPr marL="0" indent="0">
              <a:buNone/>
            </a:pPr>
            <a:r>
              <a:rPr lang="en-GB" dirty="0" smtClean="0">
                <a:solidFill>
                  <a:srgbClr val="FF0000"/>
                </a:solidFill>
              </a:rPr>
              <a:t>3 x similes</a:t>
            </a:r>
          </a:p>
          <a:p>
            <a:pPr marL="0" indent="0">
              <a:buNone/>
            </a:pPr>
            <a:r>
              <a:rPr lang="en-GB" dirty="0">
                <a:solidFill>
                  <a:srgbClr val="FF0000"/>
                </a:solidFill>
              </a:rPr>
              <a:t>3</a:t>
            </a:r>
            <a:r>
              <a:rPr lang="en-GB" dirty="0" smtClean="0">
                <a:solidFill>
                  <a:srgbClr val="FF0000"/>
                </a:solidFill>
              </a:rPr>
              <a:t>x metaphors</a:t>
            </a:r>
          </a:p>
          <a:p>
            <a:pPr marL="0" indent="0">
              <a:buNone/>
            </a:pPr>
            <a:r>
              <a:rPr lang="en-GB" dirty="0" smtClean="0">
                <a:solidFill>
                  <a:srgbClr val="FF0000"/>
                </a:solidFill>
              </a:rPr>
              <a:t>3 x repetition of words/phrases for effect</a:t>
            </a:r>
          </a:p>
          <a:p>
            <a:pPr marL="0" indent="0">
              <a:buNone/>
            </a:pPr>
            <a:r>
              <a:rPr lang="en-GB" dirty="0" smtClean="0">
                <a:solidFill>
                  <a:srgbClr val="FF0000"/>
                </a:solidFill>
              </a:rPr>
              <a:t>Ellipsis (incomplete sentences) to build suspense</a:t>
            </a:r>
          </a:p>
          <a:p>
            <a:pPr marL="0" indent="0">
              <a:buNone/>
            </a:pPr>
            <a:endParaRPr lang="en-GB" dirty="0"/>
          </a:p>
          <a:p>
            <a:pPr marL="0" indent="0">
              <a:buNone/>
            </a:pPr>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4275038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H is for Hawk (Page 20)</a:t>
            </a:r>
            <a:endParaRPr lang="en-GB" dirty="0"/>
          </a:p>
        </p:txBody>
      </p:sp>
      <p:sp>
        <p:nvSpPr>
          <p:cNvPr id="3" name="Content Placeholder 2"/>
          <p:cNvSpPr>
            <a:spLocks noGrp="1"/>
          </p:cNvSpPr>
          <p:nvPr>
            <p:ph idx="1"/>
          </p:nvPr>
        </p:nvSpPr>
        <p:spPr>
          <a:xfrm>
            <a:off x="838200" y="1460500"/>
            <a:ext cx="10515600" cy="4895850"/>
          </a:xfrm>
        </p:spPr>
        <p:txBody>
          <a:bodyPr>
            <a:normAutofit fontScale="92500" lnSpcReduction="20000"/>
          </a:bodyPr>
          <a:lstStyle/>
          <a:p>
            <a:pPr marL="0" indent="0">
              <a:buNone/>
            </a:pPr>
            <a:r>
              <a:rPr lang="en-GB" dirty="0">
                <a:solidFill>
                  <a:srgbClr val="FF0000"/>
                </a:solidFill>
              </a:rPr>
              <a:t>D</a:t>
            </a:r>
            <a:r>
              <a:rPr lang="en-GB" dirty="0" smtClean="0">
                <a:solidFill>
                  <a:srgbClr val="FF0000"/>
                </a:solidFill>
              </a:rPr>
              <a:t>ecide which sections of H is for Hawk would fit with the following feelings/moods and write the line numbers down next to each mood. </a:t>
            </a:r>
          </a:p>
          <a:p>
            <a:pPr marL="0" indent="0">
              <a:buNone/>
            </a:pPr>
            <a:r>
              <a:rPr lang="en-GB" dirty="0" smtClean="0">
                <a:solidFill>
                  <a:srgbClr val="FF0000"/>
                </a:solidFill>
              </a:rPr>
              <a:t>E.g. </a:t>
            </a:r>
          </a:p>
          <a:p>
            <a:pPr marL="0" indent="0">
              <a:buNone/>
            </a:pPr>
            <a:endParaRPr lang="en-GB" dirty="0">
              <a:solidFill>
                <a:srgbClr val="FF0000"/>
              </a:solidFill>
            </a:endParaRPr>
          </a:p>
          <a:p>
            <a:pPr marL="0" indent="0">
              <a:buNone/>
            </a:pPr>
            <a:r>
              <a:rPr lang="en-GB" dirty="0" smtClean="0">
                <a:solidFill>
                  <a:srgbClr val="FF0000"/>
                </a:solidFill>
              </a:rPr>
              <a:t>Tension – lines 1-5 + lines 22-26 </a:t>
            </a:r>
            <a:r>
              <a:rPr lang="en-GB" dirty="0" err="1" smtClean="0">
                <a:solidFill>
                  <a:srgbClr val="FF0000"/>
                </a:solidFill>
              </a:rPr>
              <a:t>etc</a:t>
            </a:r>
            <a:endParaRPr lang="en-GB" dirty="0" smtClean="0">
              <a:solidFill>
                <a:srgbClr val="FF0000"/>
              </a:solidFill>
            </a:endParaRPr>
          </a:p>
          <a:p>
            <a:pPr marL="0" indent="0">
              <a:buNone/>
            </a:pPr>
            <a:r>
              <a:rPr lang="en-GB" dirty="0" smtClean="0">
                <a:solidFill>
                  <a:srgbClr val="FF0000"/>
                </a:solidFill>
              </a:rPr>
              <a:t>Anti Climax – lines…</a:t>
            </a:r>
          </a:p>
          <a:p>
            <a:pPr marL="0" indent="0">
              <a:buNone/>
            </a:pPr>
            <a:endParaRPr lang="en-GB" dirty="0" smtClean="0">
              <a:solidFill>
                <a:srgbClr val="FF0000"/>
              </a:solidFill>
            </a:endParaRPr>
          </a:p>
          <a:p>
            <a:pPr marL="0" indent="0">
              <a:buNone/>
            </a:pPr>
            <a:endParaRPr lang="en-GB" dirty="0"/>
          </a:p>
          <a:p>
            <a:pPr marL="0" indent="0">
              <a:buNone/>
            </a:pPr>
            <a:r>
              <a:rPr lang="en-GB" dirty="0" smtClean="0"/>
              <a:t>Tension</a:t>
            </a:r>
          </a:p>
          <a:p>
            <a:pPr marL="0" indent="0">
              <a:buNone/>
            </a:pPr>
            <a:r>
              <a:rPr lang="en-GB" dirty="0" smtClean="0"/>
              <a:t>Anti-Climax/disappointment</a:t>
            </a:r>
          </a:p>
          <a:p>
            <a:pPr marL="0" indent="0">
              <a:buNone/>
            </a:pPr>
            <a:r>
              <a:rPr lang="en-GB" dirty="0" smtClean="0"/>
              <a:t>Calm</a:t>
            </a:r>
          </a:p>
          <a:p>
            <a:pPr marL="0" indent="0">
              <a:buNone/>
            </a:pPr>
            <a:r>
              <a:rPr lang="en-GB" dirty="0" smtClean="0"/>
              <a:t>Chaos</a:t>
            </a:r>
            <a:endParaRPr lang="en-GB" dirty="0"/>
          </a:p>
        </p:txBody>
      </p:sp>
      <p:sp>
        <p:nvSpPr>
          <p:cNvPr id="4" name="Footer Placeholder 3"/>
          <p:cNvSpPr>
            <a:spLocks noGrp="1"/>
          </p:cNvSpPr>
          <p:nvPr>
            <p:ph type="ftr" sz="quarter" idx="11"/>
          </p:nvPr>
        </p:nvSpPr>
        <p:spPr/>
        <p:txBody>
          <a:bodyPr/>
          <a:lstStyle/>
          <a:p>
            <a:r>
              <a:rPr lang="en-GB" smtClean="0"/>
              <a:t>Jonathan Peel 2017 JLS</a:t>
            </a:r>
            <a:endParaRPr lang="en-GB"/>
          </a:p>
        </p:txBody>
      </p:sp>
    </p:spTree>
    <p:extLst>
      <p:ext uri="{BB962C8B-B14F-4D97-AF65-F5344CB8AC3E}">
        <p14:creationId xmlns:p14="http://schemas.microsoft.com/office/powerpoint/2010/main" val="63171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51272732"/>
              </p:ext>
            </p:extLst>
          </p:nvPr>
        </p:nvGraphicFramePr>
        <p:xfrm>
          <a:off x="838200" y="1825625"/>
          <a:ext cx="10180782" cy="4206240"/>
        </p:xfrm>
        <a:graphic>
          <a:graphicData uri="http://schemas.openxmlformats.org/drawingml/2006/table">
            <a:tbl>
              <a:tblPr firstRow="1" bandRow="1">
                <a:tableStyleId>{5C22544A-7EE6-4342-B048-85BDC9FD1C3A}</a:tableStyleId>
              </a:tblPr>
              <a:tblGrid>
                <a:gridCol w="5090391">
                  <a:extLst>
                    <a:ext uri="{9D8B030D-6E8A-4147-A177-3AD203B41FA5}">
                      <a16:colId xmlns:a16="http://schemas.microsoft.com/office/drawing/2014/main" val="2204751087"/>
                    </a:ext>
                  </a:extLst>
                </a:gridCol>
                <a:gridCol w="5090391">
                  <a:extLst>
                    <a:ext uri="{9D8B030D-6E8A-4147-A177-3AD203B41FA5}">
                      <a16:colId xmlns:a16="http://schemas.microsoft.com/office/drawing/2014/main" val="2273155621"/>
                    </a:ext>
                  </a:extLst>
                </a:gridCol>
              </a:tblGrid>
              <a:tr h="370840">
                <a:tc>
                  <a:txBody>
                    <a:bodyPr/>
                    <a:lstStyle/>
                    <a:p>
                      <a:r>
                        <a:rPr lang="en-GB" sz="2800" dirty="0" smtClean="0"/>
                        <a:t>Quotation</a:t>
                      </a:r>
                      <a:endParaRPr lang="en-GB" sz="2800" dirty="0"/>
                    </a:p>
                  </a:txBody>
                  <a:tcPr/>
                </a:tc>
                <a:tc>
                  <a:txBody>
                    <a:bodyPr/>
                    <a:lstStyle/>
                    <a:p>
                      <a:r>
                        <a:rPr lang="en-GB" sz="2800" dirty="0" smtClean="0"/>
                        <a:t>Comment</a:t>
                      </a:r>
                      <a:endParaRPr lang="en-GB" sz="2800" dirty="0"/>
                    </a:p>
                  </a:txBody>
                  <a:tcPr/>
                </a:tc>
                <a:extLst>
                  <a:ext uri="{0D108BD9-81ED-4DB2-BD59-A6C34878D82A}">
                    <a16:rowId xmlns:a16="http://schemas.microsoft.com/office/drawing/2014/main" val="3205395254"/>
                  </a:ext>
                </a:extLst>
              </a:tr>
              <a:tr h="370840">
                <a:tc>
                  <a:txBody>
                    <a:bodyPr/>
                    <a:lstStyle/>
                    <a:p>
                      <a:r>
                        <a:rPr lang="en-GB" sz="2800" dirty="0" smtClean="0"/>
                        <a:t>11: ‘another hinge untied. Concentration.</a:t>
                      </a:r>
                      <a:r>
                        <a:rPr lang="en-GB" sz="2800" baseline="0" dirty="0" smtClean="0"/>
                        <a:t> Infinite caution.’</a:t>
                      </a:r>
                      <a:endParaRPr lang="en-GB" sz="2800" dirty="0"/>
                    </a:p>
                  </a:txBody>
                  <a:tcPr/>
                </a:tc>
                <a:tc>
                  <a:txBody>
                    <a:bodyPr/>
                    <a:lstStyle/>
                    <a:p>
                      <a:r>
                        <a:rPr lang="en-GB" sz="2800" dirty="0" smtClean="0"/>
                        <a:t>Builds suspense</a:t>
                      </a:r>
                      <a:r>
                        <a:rPr lang="en-GB" sz="2800" baseline="0" dirty="0" smtClean="0"/>
                        <a:t> through short stopped sentences. Suggests caution must be taken.</a:t>
                      </a:r>
                      <a:endParaRPr lang="en-GB" sz="2800" dirty="0"/>
                    </a:p>
                  </a:txBody>
                  <a:tcPr/>
                </a:tc>
                <a:extLst>
                  <a:ext uri="{0D108BD9-81ED-4DB2-BD59-A6C34878D82A}">
                    <a16:rowId xmlns:a16="http://schemas.microsoft.com/office/drawing/2014/main" val="2953621169"/>
                  </a:ext>
                </a:extLst>
              </a:tr>
              <a:tr h="370840">
                <a:tc>
                  <a:txBody>
                    <a:bodyPr/>
                    <a:lstStyle/>
                    <a:p>
                      <a:r>
                        <a:rPr lang="en-GB" sz="2800" dirty="0" smtClean="0"/>
                        <a:t>12: The air turned syrupy</a:t>
                      </a:r>
                      <a:endParaRPr lang="en-GB" sz="2800" dirty="0"/>
                    </a:p>
                  </a:txBody>
                  <a:tcPr/>
                </a:tc>
                <a:tc>
                  <a:txBody>
                    <a:bodyPr/>
                    <a:lstStyle/>
                    <a:p>
                      <a:r>
                        <a:rPr lang="en-GB" sz="2800" dirty="0" smtClean="0"/>
                        <a:t>Metaphor to imply time went very slowly as anticipation grows.</a:t>
                      </a:r>
                      <a:endParaRPr lang="en-GB" sz="2800" dirty="0"/>
                    </a:p>
                  </a:txBody>
                  <a:tcPr/>
                </a:tc>
                <a:extLst>
                  <a:ext uri="{0D108BD9-81ED-4DB2-BD59-A6C34878D82A}">
                    <a16:rowId xmlns:a16="http://schemas.microsoft.com/office/drawing/2014/main" val="4049244858"/>
                  </a:ext>
                </a:extLst>
              </a:tr>
              <a:tr h="370840">
                <a:tc>
                  <a:txBody>
                    <a:bodyPr/>
                    <a:lstStyle/>
                    <a:p>
                      <a:r>
                        <a:rPr lang="en-GB" sz="2800" dirty="0" smtClean="0"/>
                        <a:t>15: whirring, chaotic</a:t>
                      </a:r>
                      <a:r>
                        <a:rPr lang="en-GB" sz="2800" baseline="0" dirty="0" smtClean="0"/>
                        <a:t> clatter of wings</a:t>
                      </a:r>
                      <a:endParaRPr lang="en-GB" sz="2800" dirty="0"/>
                    </a:p>
                  </a:txBody>
                  <a:tcPr/>
                </a:tc>
                <a:tc>
                  <a:txBody>
                    <a:bodyPr/>
                    <a:lstStyle/>
                    <a:p>
                      <a:r>
                        <a:rPr lang="en-GB" sz="2800" dirty="0" smtClean="0"/>
                        <a:t>Alliteration creates a sense of chaos and wildness. Contrasts to the slow build up of tension.</a:t>
                      </a:r>
                      <a:endParaRPr lang="en-GB" sz="2800" dirty="0"/>
                    </a:p>
                  </a:txBody>
                  <a:tcPr/>
                </a:tc>
                <a:extLst>
                  <a:ext uri="{0D108BD9-81ED-4DB2-BD59-A6C34878D82A}">
                    <a16:rowId xmlns:a16="http://schemas.microsoft.com/office/drawing/2014/main" val="582417801"/>
                  </a:ext>
                </a:extLst>
              </a:tr>
            </a:tbl>
          </a:graphicData>
        </a:graphic>
      </p:graphicFrame>
    </p:spTree>
    <p:extLst>
      <p:ext uri="{BB962C8B-B14F-4D97-AF65-F5344CB8AC3E}">
        <p14:creationId xmlns:p14="http://schemas.microsoft.com/office/powerpoint/2010/main" val="3334661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82619622"/>
              </p:ext>
            </p:extLst>
          </p:nvPr>
        </p:nvGraphicFramePr>
        <p:xfrm>
          <a:off x="718127" y="726498"/>
          <a:ext cx="10180782" cy="5486400"/>
        </p:xfrm>
        <a:graphic>
          <a:graphicData uri="http://schemas.openxmlformats.org/drawingml/2006/table">
            <a:tbl>
              <a:tblPr firstRow="1" bandRow="1">
                <a:tableStyleId>{5C22544A-7EE6-4342-B048-85BDC9FD1C3A}</a:tableStyleId>
              </a:tblPr>
              <a:tblGrid>
                <a:gridCol w="5090391">
                  <a:extLst>
                    <a:ext uri="{9D8B030D-6E8A-4147-A177-3AD203B41FA5}">
                      <a16:colId xmlns:a16="http://schemas.microsoft.com/office/drawing/2014/main" val="2204751087"/>
                    </a:ext>
                  </a:extLst>
                </a:gridCol>
                <a:gridCol w="5090391">
                  <a:extLst>
                    <a:ext uri="{9D8B030D-6E8A-4147-A177-3AD203B41FA5}">
                      <a16:colId xmlns:a16="http://schemas.microsoft.com/office/drawing/2014/main" val="2273155621"/>
                    </a:ext>
                  </a:extLst>
                </a:gridCol>
              </a:tblGrid>
              <a:tr h="370840">
                <a:tc>
                  <a:txBody>
                    <a:bodyPr/>
                    <a:lstStyle/>
                    <a:p>
                      <a:r>
                        <a:rPr lang="en-GB" sz="2800" dirty="0" smtClean="0"/>
                        <a:t>Quotation</a:t>
                      </a:r>
                      <a:endParaRPr lang="en-GB" sz="2800" dirty="0"/>
                    </a:p>
                  </a:txBody>
                  <a:tcPr/>
                </a:tc>
                <a:tc>
                  <a:txBody>
                    <a:bodyPr/>
                    <a:lstStyle/>
                    <a:p>
                      <a:r>
                        <a:rPr lang="en-GB" sz="2800" dirty="0" smtClean="0"/>
                        <a:t>Comment</a:t>
                      </a:r>
                      <a:endParaRPr lang="en-GB" sz="2800" dirty="0"/>
                    </a:p>
                  </a:txBody>
                  <a:tcPr/>
                </a:tc>
                <a:extLst>
                  <a:ext uri="{0D108BD9-81ED-4DB2-BD59-A6C34878D82A}">
                    <a16:rowId xmlns:a16="http://schemas.microsoft.com/office/drawing/2014/main" val="3205395254"/>
                  </a:ext>
                </a:extLst>
              </a:tr>
              <a:tr h="370840">
                <a:tc>
                  <a:txBody>
                    <a:bodyPr/>
                    <a:lstStyle/>
                    <a:p>
                      <a:r>
                        <a:rPr lang="en-GB" sz="2800" dirty="0" smtClean="0"/>
                        <a:t>16: enormous, </a:t>
                      </a:r>
                      <a:r>
                        <a:rPr lang="en-GB" sz="2800" i="1" dirty="0" smtClean="0"/>
                        <a:t>enormous</a:t>
                      </a:r>
                      <a:r>
                        <a:rPr lang="en-GB" sz="2800" dirty="0" smtClean="0"/>
                        <a:t> hawk</a:t>
                      </a:r>
                      <a:endParaRPr lang="en-GB" sz="2800" dirty="0"/>
                    </a:p>
                  </a:txBody>
                  <a:tcPr/>
                </a:tc>
                <a:tc>
                  <a:txBody>
                    <a:bodyPr/>
                    <a:lstStyle/>
                    <a:p>
                      <a:r>
                        <a:rPr lang="en-GB" sz="2800" dirty="0" smtClean="0"/>
                        <a:t>Repetition illustrates</a:t>
                      </a:r>
                      <a:r>
                        <a:rPr lang="en-GB" sz="2800" baseline="0" dirty="0" smtClean="0"/>
                        <a:t> the sheer overwhelming size of the bird.</a:t>
                      </a:r>
                      <a:endParaRPr lang="en-GB" sz="2800" dirty="0"/>
                    </a:p>
                  </a:txBody>
                  <a:tcPr/>
                </a:tc>
                <a:extLst>
                  <a:ext uri="{0D108BD9-81ED-4DB2-BD59-A6C34878D82A}">
                    <a16:rowId xmlns:a16="http://schemas.microsoft.com/office/drawing/2014/main" val="2953621169"/>
                  </a:ext>
                </a:extLst>
              </a:tr>
              <a:tr h="370840">
                <a:tc>
                  <a:txBody>
                    <a:bodyPr/>
                    <a:lstStyle/>
                    <a:p>
                      <a:r>
                        <a:rPr lang="en-GB" sz="2800" dirty="0" smtClean="0"/>
                        <a:t>17: a great flood of sunlight drenches us and everything is brilliance and fury.</a:t>
                      </a:r>
                      <a:endParaRPr lang="en-GB" sz="2800" dirty="0"/>
                    </a:p>
                  </a:txBody>
                  <a:tcPr/>
                </a:tc>
                <a:tc>
                  <a:txBody>
                    <a:bodyPr/>
                    <a:lstStyle/>
                    <a:p>
                      <a:r>
                        <a:rPr lang="en-GB" sz="2800" dirty="0" smtClean="0"/>
                        <a:t>Personification conveys</a:t>
                      </a:r>
                      <a:r>
                        <a:rPr lang="en-GB" sz="2800" baseline="0" dirty="0" smtClean="0"/>
                        <a:t> the mystical brilliance of the animal. It is almost a heavenly object.</a:t>
                      </a:r>
                      <a:endParaRPr lang="en-GB" sz="2800" dirty="0"/>
                    </a:p>
                  </a:txBody>
                  <a:tcPr/>
                </a:tc>
                <a:extLst>
                  <a:ext uri="{0D108BD9-81ED-4DB2-BD59-A6C34878D82A}">
                    <a16:rowId xmlns:a16="http://schemas.microsoft.com/office/drawing/2014/main" val="4049244858"/>
                  </a:ext>
                </a:extLst>
              </a:tr>
              <a:tr h="370840">
                <a:tc>
                  <a:txBody>
                    <a:bodyPr/>
                    <a:lstStyle/>
                    <a:p>
                      <a:r>
                        <a:rPr lang="en-GB" sz="2800" dirty="0" smtClean="0"/>
                        <a:t>20: A reptile. A fallen angel. A griffon from the pages of an illuminated bestiary.</a:t>
                      </a:r>
                      <a:endParaRPr lang="en-GB" sz="2800" dirty="0"/>
                    </a:p>
                  </a:txBody>
                  <a:tcPr/>
                </a:tc>
                <a:tc>
                  <a:txBody>
                    <a:bodyPr/>
                    <a:lstStyle/>
                    <a:p>
                      <a:r>
                        <a:rPr lang="en-GB" sz="2800" dirty="0" smtClean="0"/>
                        <a:t>A series of metaphors.</a:t>
                      </a:r>
                      <a:r>
                        <a:rPr lang="en-GB" sz="2800" baseline="0" dirty="0" smtClean="0"/>
                        <a:t> Reptile suggests the potential for harm and evil. Angel suggests a spiritual aspect to the bird. Griffon suggests it belongs to another time.</a:t>
                      </a:r>
                      <a:endParaRPr lang="en-GB" sz="2800" dirty="0"/>
                    </a:p>
                  </a:txBody>
                  <a:tcPr/>
                </a:tc>
                <a:extLst>
                  <a:ext uri="{0D108BD9-81ED-4DB2-BD59-A6C34878D82A}">
                    <a16:rowId xmlns:a16="http://schemas.microsoft.com/office/drawing/2014/main" val="582417801"/>
                  </a:ext>
                </a:extLst>
              </a:tr>
            </a:tbl>
          </a:graphicData>
        </a:graphic>
      </p:graphicFrame>
    </p:spTree>
    <p:extLst>
      <p:ext uri="{BB962C8B-B14F-4D97-AF65-F5344CB8AC3E}">
        <p14:creationId xmlns:p14="http://schemas.microsoft.com/office/powerpoint/2010/main" val="2680983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7546</TotalTime>
  <Words>1355</Words>
  <Application>Microsoft Office PowerPoint</Application>
  <PresentationFormat>Widescreen</PresentationFormat>
  <Paragraphs>136</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H is for Hawk</vt:lpstr>
      <vt:lpstr>Understanding</vt:lpstr>
      <vt:lpstr>PowerPoint Presentation</vt:lpstr>
      <vt:lpstr>PowerPoint Presentation</vt:lpstr>
      <vt:lpstr>PowerPoint Presentation</vt:lpstr>
      <vt:lpstr>Techniques Used</vt:lpstr>
      <vt:lpstr>Structure: H is for Hawk (Page 20)</vt:lpstr>
      <vt:lpstr> </vt:lpstr>
      <vt:lpstr> </vt:lpstr>
      <vt:lpstr> </vt:lpstr>
      <vt:lpstr>Exam Style Question 12 marks</vt:lpstr>
      <vt:lpstr>Starter: Write down what you think the words mean:</vt:lpstr>
      <vt:lpstr>Starter: Write down what you think the words mean:</vt:lpstr>
      <vt:lpstr>H is for Hawk: Comparison Question</vt:lpstr>
      <vt:lpstr>Comparison Extract</vt:lpstr>
      <vt:lpstr>Comparison</vt:lpstr>
      <vt:lpstr>How do the writers convey their different feelings and experiences in these extracts? (22 marks) </vt:lpstr>
      <vt:lpstr>  Potential threat of the bird (class paragraph)</vt:lpstr>
      <vt:lpstr>                            Disgust/Sadness </vt:lpstr>
    </vt:vector>
  </TitlesOfParts>
  <Company>John Lyon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 is for Hawk</dc:title>
  <dc:creator>Jonathan Peel</dc:creator>
  <cp:lastModifiedBy>Smeaton L</cp:lastModifiedBy>
  <cp:revision>17</cp:revision>
  <dcterms:created xsi:type="dcterms:W3CDTF">2017-04-19T08:51:10Z</dcterms:created>
  <dcterms:modified xsi:type="dcterms:W3CDTF">2019-11-13T13:56:57Z</dcterms:modified>
</cp:coreProperties>
</file>