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8" r:id="rId2"/>
    <p:sldId id="260" r:id="rId3"/>
    <p:sldId id="261" r:id="rId4"/>
    <p:sldId id="264" r:id="rId5"/>
    <p:sldId id="262" r:id="rId6"/>
    <p:sldId id="263" r:id="rId7"/>
    <p:sldId id="265" r:id="rId8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4" Type="http://schemas.openxmlformats.org/officeDocument/2006/relationships/image" Target="../media/image4.g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4" Type="http://schemas.openxmlformats.org/officeDocument/2006/relationships/image" Target="../media/image4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10F290-438E-40DA-997D-F0E061806492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B4E4319-7574-4DF2-A423-ACE7C6BFA6A5}">
      <dgm:prSet phldrT="[Text]"/>
      <dgm:spPr/>
      <dgm:t>
        <a:bodyPr/>
        <a:lstStyle/>
        <a:p>
          <a:r>
            <a:rPr lang="en-GB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1. Locate the extract in the play – who is on stage? What has happened before and what will happen after? </a:t>
          </a:r>
          <a:endParaRPr lang="en-GB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706A6B1-1F1B-48EC-A3BB-049456B0BE5D}" type="parTrans" cxnId="{E44B6A10-6F44-4FBB-ACA9-4EDB093EB9FA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8722B6F-86C9-4852-B194-55DD8A4471CF}" type="sibTrans" cxnId="{E44B6A10-6F44-4FBB-ACA9-4EDB093EB9FA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9546D4F-A85E-4592-AD7E-E04789915065}">
      <dgm:prSet phldrT="[Text]"/>
      <dgm:spPr/>
      <dgm:t>
        <a:bodyPr/>
        <a:lstStyle/>
        <a:p>
          <a:r>
            <a:rPr lang="en-GB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2. What is the extract about? How is it structured? What is the overall mood/atmosphere?</a:t>
          </a:r>
          <a:endParaRPr lang="en-GB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C770AC4-B9D2-4FB5-ADD6-798129FF9F8F}" type="parTrans" cxnId="{01BDE701-6136-4448-8B36-30AFEC158260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688C126-D0FC-45EC-B8DE-CE778261E9E1}" type="sibTrans" cxnId="{01BDE701-6136-4448-8B36-30AFEC158260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E0B0A23-8D8E-416F-9C0B-7B25A71C50B7}">
      <dgm:prSet phldrT="[Text]"/>
      <dgm:spPr/>
      <dgm:t>
        <a:bodyPr/>
        <a:lstStyle/>
        <a:p>
          <a:r>
            <a:rPr lang="en-GB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3. Consider aspects of language – how does the language express crucial concerns of the play</a:t>
          </a:r>
          <a:endParaRPr lang="en-GB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8D75E104-0B0C-47FE-9CE6-13FAA0C69547}" type="parTrans" cxnId="{06421223-7EC4-491D-8B5D-664723DACC08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2D021F6-44B1-4DE5-AA18-FAD96FBE20C3}" type="sibTrans" cxnId="{06421223-7EC4-491D-8B5D-664723DACC08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C48C223-C4BC-4640-8D3B-A7BF8C7D86FD}">
      <dgm:prSet phldrT="[Text]"/>
      <dgm:spPr/>
      <dgm:t>
        <a:bodyPr/>
        <a:lstStyle/>
        <a:p>
          <a:r>
            <a:rPr lang="en-GB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4. What about staging opportunities/ dramatic methods? Consider setting and location/ different ways of interpreting... </a:t>
          </a:r>
          <a:endParaRPr lang="en-GB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6E46CE6-4A91-4C6B-AB00-26DB148B7480}" type="parTrans" cxnId="{70840EE8-7A58-42DF-88BC-9ECBED6D76F8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74DC436-387F-45F7-90B8-71BCC99E1B8C}" type="sibTrans" cxnId="{70840EE8-7A58-42DF-88BC-9ECBED6D76F8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418A618-9109-49D2-BE90-6AC4718B8EBC}">
      <dgm:prSet phldrT="[Text]"/>
      <dgm:spPr/>
      <dgm:t>
        <a:bodyPr/>
        <a:lstStyle/>
        <a:p>
          <a:r>
            <a:rPr lang="en-GB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5. Why is this an important moment in the play?</a:t>
          </a:r>
          <a:endParaRPr lang="en-GB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41D4514-CB92-4834-95F4-06C780ED6284}" type="parTrans" cxnId="{DAC183A9-6AFD-401F-AF42-16D8610511F6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01C6381-EDBF-4FBE-9F38-46390F95E44F}" type="sibTrans" cxnId="{DAC183A9-6AFD-401F-AF42-16D8610511F6}">
      <dgm:prSet/>
      <dgm:spPr/>
      <dgm:t>
        <a:bodyPr/>
        <a:lstStyle/>
        <a:p>
          <a:endParaRPr lang="en-GB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2EBC4EC-2F12-43BF-90D9-E6A10FF60EC1}" type="pres">
      <dgm:prSet presAssocID="{DA10F290-438E-40DA-997D-F0E06180649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E8B6BEA-3DE7-4D3C-AB19-D4D7FBD3B8F9}" type="pres">
      <dgm:prSet presAssocID="{5B4E4319-7574-4DF2-A423-ACE7C6BFA6A5}" presName="composite" presStyleCnt="0"/>
      <dgm:spPr/>
    </dgm:pt>
    <dgm:pt modelId="{F92D13ED-1C45-4640-BAE6-D0BBDA00E26E}" type="pres">
      <dgm:prSet presAssocID="{5B4E4319-7574-4DF2-A423-ACE7C6BFA6A5}" presName="imagSh" presStyleLbl="bgImgPlace1" presStyleIdx="0" presStyleCnt="5" custLinFactNeighborX="9591" custLinFactNeighborY="-7390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72D1BC0B-6329-4C75-8EEB-B9BB4DC97516}" type="pres">
      <dgm:prSet presAssocID="{5B4E4319-7574-4DF2-A423-ACE7C6BFA6A5}" presName="txNode" presStyleLbl="node1" presStyleIdx="0" presStyleCnt="5" custLinFactNeighborX="11226" custLinFactNeighborY="-154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3D6BAA-84E8-465D-888B-375AE55FC537}" type="pres">
      <dgm:prSet presAssocID="{78722B6F-86C9-4852-B194-55DD8A4471CF}" presName="sibTrans" presStyleLbl="sibTrans2D1" presStyleIdx="0" presStyleCnt="4"/>
      <dgm:spPr/>
      <dgm:t>
        <a:bodyPr/>
        <a:lstStyle/>
        <a:p>
          <a:endParaRPr lang="en-GB"/>
        </a:p>
      </dgm:t>
    </dgm:pt>
    <dgm:pt modelId="{64BE08A8-EB12-4A54-8970-975ED358028C}" type="pres">
      <dgm:prSet presAssocID="{78722B6F-86C9-4852-B194-55DD8A4471CF}" presName="connTx" presStyleLbl="sibTrans2D1" presStyleIdx="0" presStyleCnt="4"/>
      <dgm:spPr/>
      <dgm:t>
        <a:bodyPr/>
        <a:lstStyle/>
        <a:p>
          <a:endParaRPr lang="en-GB"/>
        </a:p>
      </dgm:t>
    </dgm:pt>
    <dgm:pt modelId="{9A9F5F42-26CB-40F4-812E-8EB90F7C33D3}" type="pres">
      <dgm:prSet presAssocID="{79546D4F-A85E-4592-AD7E-E04789915065}" presName="composite" presStyleCnt="0"/>
      <dgm:spPr/>
    </dgm:pt>
    <dgm:pt modelId="{639757B9-33B1-4378-97FC-00F3AD6F7993}" type="pres">
      <dgm:prSet presAssocID="{79546D4F-A85E-4592-AD7E-E04789915065}" presName="imagSh" presStyleLbl="bgImgPlace1" presStyleIdx="1" presStyleCnt="5" custLinFactNeighborX="7016" custLinFactNeighborY="-3297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E7D43668-D3A4-4EC5-B7C3-A200448610A3}" type="pres">
      <dgm:prSet presAssocID="{79546D4F-A85E-4592-AD7E-E04789915065}" presName="txNode" presStyleLbl="node1" presStyleIdx="1" presStyleCnt="5" custLinFactNeighborX="3276" custLinFactNeighborY="159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A236F2-47C9-4073-8D49-6ECCB4D7F8D3}" type="pres">
      <dgm:prSet presAssocID="{0688C126-D0FC-45EC-B8DE-CE778261E9E1}" presName="sibTrans" presStyleLbl="sibTrans2D1" presStyleIdx="1" presStyleCnt="4"/>
      <dgm:spPr/>
      <dgm:t>
        <a:bodyPr/>
        <a:lstStyle/>
        <a:p>
          <a:endParaRPr lang="en-GB"/>
        </a:p>
      </dgm:t>
    </dgm:pt>
    <dgm:pt modelId="{700237FD-C287-4D54-A2E8-0169ED00EFDD}" type="pres">
      <dgm:prSet presAssocID="{0688C126-D0FC-45EC-B8DE-CE778261E9E1}" presName="connTx" presStyleLbl="sibTrans2D1" presStyleIdx="1" presStyleCnt="4"/>
      <dgm:spPr/>
      <dgm:t>
        <a:bodyPr/>
        <a:lstStyle/>
        <a:p>
          <a:endParaRPr lang="en-GB"/>
        </a:p>
      </dgm:t>
    </dgm:pt>
    <dgm:pt modelId="{BE42CA89-B42B-4331-93C6-444A1D9EE551}" type="pres">
      <dgm:prSet presAssocID="{3E0B0A23-8D8E-416F-9C0B-7B25A71C50B7}" presName="composite" presStyleCnt="0"/>
      <dgm:spPr/>
    </dgm:pt>
    <dgm:pt modelId="{61863ADE-A74C-48D7-93B4-D1513E788FCC}" type="pres">
      <dgm:prSet presAssocID="{3E0B0A23-8D8E-416F-9C0B-7B25A71C50B7}" presName="imagSh" presStyleLbl="bgImgPlace1" presStyleIdx="2" presStyleCnt="5" custScaleX="125315" custScaleY="115066" custLinFactNeighborX="5541" custLinFactNeighborY="1471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4FC212AA-0342-4367-B63D-DD1031CADE32}" type="pres">
      <dgm:prSet presAssocID="{3E0B0A23-8D8E-416F-9C0B-7B25A71C50B7}" presName="txNode" presStyleLbl="node1" presStyleIdx="2" presStyleCnt="5" custLinFactNeighborX="10525" custLinFactNeighborY="722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CF870C-BAA5-44A2-BB3F-626581B56F99}" type="pres">
      <dgm:prSet presAssocID="{02D021F6-44B1-4DE5-AA18-FAD96FBE20C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E04720DC-0559-462E-BCFC-FEEE4F44AAA0}" type="pres">
      <dgm:prSet presAssocID="{02D021F6-44B1-4DE5-AA18-FAD96FBE20C3}" presName="connTx" presStyleLbl="sibTrans2D1" presStyleIdx="2" presStyleCnt="4"/>
      <dgm:spPr/>
      <dgm:t>
        <a:bodyPr/>
        <a:lstStyle/>
        <a:p>
          <a:endParaRPr lang="en-GB"/>
        </a:p>
      </dgm:t>
    </dgm:pt>
    <dgm:pt modelId="{CA259804-5B33-43C5-8A0A-5F18A87F165A}" type="pres">
      <dgm:prSet presAssocID="{6C48C223-C4BC-4640-8D3B-A7BF8C7D86FD}" presName="composite" presStyleCnt="0"/>
      <dgm:spPr/>
    </dgm:pt>
    <dgm:pt modelId="{2FF0C5AC-23DA-4E84-AA69-B4102C35764E}" type="pres">
      <dgm:prSet presAssocID="{6C48C223-C4BC-4640-8D3B-A7BF8C7D86FD}" presName="imagSh" presStyleLbl="bgImgPlace1" presStyleIdx="3" presStyleCnt="5" custLinFactNeighborX="4912" custLinFactNeighborY="6384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GB"/>
        </a:p>
      </dgm:t>
    </dgm:pt>
    <dgm:pt modelId="{D38B6C77-5B59-4B53-8EDA-182200ED2CDE}" type="pres">
      <dgm:prSet presAssocID="{6C48C223-C4BC-4640-8D3B-A7BF8C7D86FD}" presName="txNode" presStyleLbl="node1" presStyleIdx="3" presStyleCnt="5" custLinFactY="15769" custLinFactNeighborX="30872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708E609-ED3D-4F23-B03E-419A8C55BD99}" type="pres">
      <dgm:prSet presAssocID="{974DC436-387F-45F7-90B8-71BCC99E1B8C}" presName="sibTrans" presStyleLbl="sibTrans2D1" presStyleIdx="3" presStyleCnt="4"/>
      <dgm:spPr/>
      <dgm:t>
        <a:bodyPr/>
        <a:lstStyle/>
        <a:p>
          <a:endParaRPr lang="en-GB"/>
        </a:p>
      </dgm:t>
    </dgm:pt>
    <dgm:pt modelId="{ECC31A21-03B7-4734-B540-05FF434F81A6}" type="pres">
      <dgm:prSet presAssocID="{974DC436-387F-45F7-90B8-71BCC99E1B8C}" presName="connTx" presStyleLbl="sibTrans2D1" presStyleIdx="3" presStyleCnt="4"/>
      <dgm:spPr/>
      <dgm:t>
        <a:bodyPr/>
        <a:lstStyle/>
        <a:p>
          <a:endParaRPr lang="en-GB"/>
        </a:p>
      </dgm:t>
    </dgm:pt>
    <dgm:pt modelId="{B96FBF28-366B-4E68-8AB3-7DB9433AC2BB}" type="pres">
      <dgm:prSet presAssocID="{9418A618-9109-49D2-BE90-6AC4718B8EBC}" presName="composite" presStyleCnt="0"/>
      <dgm:spPr/>
    </dgm:pt>
    <dgm:pt modelId="{CD09995E-E69E-4EFD-86AC-337CAC8A8C4E}" type="pres">
      <dgm:prSet presAssocID="{9418A618-9109-49D2-BE90-6AC4718B8EBC}" presName="imagSh" presStyleLbl="bgImgPlace1" presStyleIdx="4" presStyleCnt="5" custLinFactNeighborX="-2105" custLinFactNeighborY="-3227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9C97FA71-3B5D-4158-9944-6369E2010CAC}" type="pres">
      <dgm:prSet presAssocID="{9418A618-9109-49D2-BE90-6AC4718B8EBC}" presName="txNode" presStyleLbl="node1" presStyleIdx="4" presStyleCnt="5" custLinFactNeighborX="-9823" custLinFactNeighborY="133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6421223-7EC4-491D-8B5D-664723DACC08}" srcId="{DA10F290-438E-40DA-997D-F0E061806492}" destId="{3E0B0A23-8D8E-416F-9C0B-7B25A71C50B7}" srcOrd="2" destOrd="0" parTransId="{8D75E104-0B0C-47FE-9CE6-13FAA0C69547}" sibTransId="{02D021F6-44B1-4DE5-AA18-FAD96FBE20C3}"/>
    <dgm:cxn modelId="{CC0F85A1-E1FA-49C0-A0E3-AD02803C654D}" type="presOf" srcId="{5B4E4319-7574-4DF2-A423-ACE7C6BFA6A5}" destId="{72D1BC0B-6329-4C75-8EEB-B9BB4DC97516}" srcOrd="0" destOrd="0" presId="urn:microsoft.com/office/officeart/2005/8/layout/hProcess10"/>
    <dgm:cxn modelId="{E44B6A10-6F44-4FBB-ACA9-4EDB093EB9FA}" srcId="{DA10F290-438E-40DA-997D-F0E061806492}" destId="{5B4E4319-7574-4DF2-A423-ACE7C6BFA6A5}" srcOrd="0" destOrd="0" parTransId="{C706A6B1-1F1B-48EC-A3BB-049456B0BE5D}" sibTransId="{78722B6F-86C9-4852-B194-55DD8A4471CF}"/>
    <dgm:cxn modelId="{70840EE8-7A58-42DF-88BC-9ECBED6D76F8}" srcId="{DA10F290-438E-40DA-997D-F0E061806492}" destId="{6C48C223-C4BC-4640-8D3B-A7BF8C7D86FD}" srcOrd="3" destOrd="0" parTransId="{46E46CE6-4A91-4C6B-AB00-26DB148B7480}" sibTransId="{974DC436-387F-45F7-90B8-71BCC99E1B8C}"/>
    <dgm:cxn modelId="{561EC295-59E6-4E0D-8BF2-DC868FF932D6}" type="presOf" srcId="{02D021F6-44B1-4DE5-AA18-FAD96FBE20C3}" destId="{E9CF870C-BAA5-44A2-BB3F-626581B56F99}" srcOrd="0" destOrd="0" presId="urn:microsoft.com/office/officeart/2005/8/layout/hProcess10"/>
    <dgm:cxn modelId="{DAC183A9-6AFD-401F-AF42-16D8610511F6}" srcId="{DA10F290-438E-40DA-997D-F0E061806492}" destId="{9418A618-9109-49D2-BE90-6AC4718B8EBC}" srcOrd="4" destOrd="0" parTransId="{441D4514-CB92-4834-95F4-06C780ED6284}" sibTransId="{C01C6381-EDBF-4FBE-9F38-46390F95E44F}"/>
    <dgm:cxn modelId="{96F63F35-0658-4541-99C9-6B3CEF6595ED}" type="presOf" srcId="{02D021F6-44B1-4DE5-AA18-FAD96FBE20C3}" destId="{E04720DC-0559-462E-BCFC-FEEE4F44AAA0}" srcOrd="1" destOrd="0" presId="urn:microsoft.com/office/officeart/2005/8/layout/hProcess10"/>
    <dgm:cxn modelId="{51399F6B-D18B-4D2F-B95E-E9E1A29B4794}" type="presOf" srcId="{78722B6F-86C9-4852-B194-55DD8A4471CF}" destId="{3B3D6BAA-84E8-465D-888B-375AE55FC537}" srcOrd="0" destOrd="0" presId="urn:microsoft.com/office/officeart/2005/8/layout/hProcess10"/>
    <dgm:cxn modelId="{929B3BA4-59B9-4E19-B8A8-27D79CE09E6A}" type="presOf" srcId="{0688C126-D0FC-45EC-B8DE-CE778261E9E1}" destId="{17A236F2-47C9-4073-8D49-6ECCB4D7F8D3}" srcOrd="0" destOrd="0" presId="urn:microsoft.com/office/officeart/2005/8/layout/hProcess10"/>
    <dgm:cxn modelId="{DFB93DC5-75E7-4DA0-BB0D-E77D872BB992}" type="presOf" srcId="{79546D4F-A85E-4592-AD7E-E04789915065}" destId="{E7D43668-D3A4-4EC5-B7C3-A200448610A3}" srcOrd="0" destOrd="0" presId="urn:microsoft.com/office/officeart/2005/8/layout/hProcess10"/>
    <dgm:cxn modelId="{F92E1745-22F7-48F5-AD00-67ADDD5ED138}" type="presOf" srcId="{78722B6F-86C9-4852-B194-55DD8A4471CF}" destId="{64BE08A8-EB12-4A54-8970-975ED358028C}" srcOrd="1" destOrd="0" presId="urn:microsoft.com/office/officeart/2005/8/layout/hProcess10"/>
    <dgm:cxn modelId="{C8F612CA-66E3-46EB-ADAC-A738D12EC251}" type="presOf" srcId="{0688C126-D0FC-45EC-B8DE-CE778261E9E1}" destId="{700237FD-C287-4D54-A2E8-0169ED00EFDD}" srcOrd="1" destOrd="0" presId="urn:microsoft.com/office/officeart/2005/8/layout/hProcess10"/>
    <dgm:cxn modelId="{0899C355-1D85-4585-9D94-9F9AE5130131}" type="presOf" srcId="{3E0B0A23-8D8E-416F-9C0B-7B25A71C50B7}" destId="{4FC212AA-0342-4367-B63D-DD1031CADE32}" srcOrd="0" destOrd="0" presId="urn:microsoft.com/office/officeart/2005/8/layout/hProcess10"/>
    <dgm:cxn modelId="{01BDE701-6136-4448-8B36-30AFEC158260}" srcId="{DA10F290-438E-40DA-997D-F0E061806492}" destId="{79546D4F-A85E-4592-AD7E-E04789915065}" srcOrd="1" destOrd="0" parTransId="{3C770AC4-B9D2-4FB5-ADD6-798129FF9F8F}" sibTransId="{0688C126-D0FC-45EC-B8DE-CE778261E9E1}"/>
    <dgm:cxn modelId="{E277B961-D071-4951-B856-F734CFB43264}" type="presOf" srcId="{974DC436-387F-45F7-90B8-71BCC99E1B8C}" destId="{ECC31A21-03B7-4734-B540-05FF434F81A6}" srcOrd="1" destOrd="0" presId="urn:microsoft.com/office/officeart/2005/8/layout/hProcess10"/>
    <dgm:cxn modelId="{6EC68222-3CB4-433F-AF78-B27BEA9271AC}" type="presOf" srcId="{6C48C223-C4BC-4640-8D3B-A7BF8C7D86FD}" destId="{D38B6C77-5B59-4B53-8EDA-182200ED2CDE}" srcOrd="0" destOrd="0" presId="urn:microsoft.com/office/officeart/2005/8/layout/hProcess10"/>
    <dgm:cxn modelId="{93679D24-79CE-4B50-9E09-408C318C8187}" type="presOf" srcId="{9418A618-9109-49D2-BE90-6AC4718B8EBC}" destId="{9C97FA71-3B5D-4158-9944-6369E2010CAC}" srcOrd="0" destOrd="0" presId="urn:microsoft.com/office/officeart/2005/8/layout/hProcess10"/>
    <dgm:cxn modelId="{4CC8B6A4-1EF2-45E0-8901-BF0DC1D8CFD0}" type="presOf" srcId="{974DC436-387F-45F7-90B8-71BCC99E1B8C}" destId="{0708E609-ED3D-4F23-B03E-419A8C55BD99}" srcOrd="0" destOrd="0" presId="urn:microsoft.com/office/officeart/2005/8/layout/hProcess10"/>
    <dgm:cxn modelId="{CB5B535B-68CF-41E8-9719-AFAE8E8EE50F}" type="presOf" srcId="{DA10F290-438E-40DA-997D-F0E061806492}" destId="{22EBC4EC-2F12-43BF-90D9-E6A10FF60EC1}" srcOrd="0" destOrd="0" presId="urn:microsoft.com/office/officeart/2005/8/layout/hProcess10"/>
    <dgm:cxn modelId="{FBED6EF7-0BC4-47C5-BE46-1730BE43A535}" type="presParOf" srcId="{22EBC4EC-2F12-43BF-90D9-E6A10FF60EC1}" destId="{0E8B6BEA-3DE7-4D3C-AB19-D4D7FBD3B8F9}" srcOrd="0" destOrd="0" presId="urn:microsoft.com/office/officeart/2005/8/layout/hProcess10"/>
    <dgm:cxn modelId="{7969E022-9E55-4BA0-AD10-3B7FA9E0E54D}" type="presParOf" srcId="{0E8B6BEA-3DE7-4D3C-AB19-D4D7FBD3B8F9}" destId="{F92D13ED-1C45-4640-BAE6-D0BBDA00E26E}" srcOrd="0" destOrd="0" presId="urn:microsoft.com/office/officeart/2005/8/layout/hProcess10"/>
    <dgm:cxn modelId="{36803125-38F2-4364-9AE3-285BFDE04AB4}" type="presParOf" srcId="{0E8B6BEA-3DE7-4D3C-AB19-D4D7FBD3B8F9}" destId="{72D1BC0B-6329-4C75-8EEB-B9BB4DC97516}" srcOrd="1" destOrd="0" presId="urn:microsoft.com/office/officeart/2005/8/layout/hProcess10"/>
    <dgm:cxn modelId="{950B7163-F35B-4B8D-A2B3-6A926D3AC5E1}" type="presParOf" srcId="{22EBC4EC-2F12-43BF-90D9-E6A10FF60EC1}" destId="{3B3D6BAA-84E8-465D-888B-375AE55FC537}" srcOrd="1" destOrd="0" presId="urn:microsoft.com/office/officeart/2005/8/layout/hProcess10"/>
    <dgm:cxn modelId="{5A586CF5-2CE8-47C4-A618-69916DD9B849}" type="presParOf" srcId="{3B3D6BAA-84E8-465D-888B-375AE55FC537}" destId="{64BE08A8-EB12-4A54-8970-975ED358028C}" srcOrd="0" destOrd="0" presId="urn:microsoft.com/office/officeart/2005/8/layout/hProcess10"/>
    <dgm:cxn modelId="{C5933B4C-A9E5-4A05-8493-C964E6C1643E}" type="presParOf" srcId="{22EBC4EC-2F12-43BF-90D9-E6A10FF60EC1}" destId="{9A9F5F42-26CB-40F4-812E-8EB90F7C33D3}" srcOrd="2" destOrd="0" presId="urn:microsoft.com/office/officeart/2005/8/layout/hProcess10"/>
    <dgm:cxn modelId="{F17B0623-BE14-4082-8212-B322C7451EC9}" type="presParOf" srcId="{9A9F5F42-26CB-40F4-812E-8EB90F7C33D3}" destId="{639757B9-33B1-4378-97FC-00F3AD6F7993}" srcOrd="0" destOrd="0" presId="urn:microsoft.com/office/officeart/2005/8/layout/hProcess10"/>
    <dgm:cxn modelId="{7C378411-2E6E-4BAC-A81D-D4B1C5C14FA7}" type="presParOf" srcId="{9A9F5F42-26CB-40F4-812E-8EB90F7C33D3}" destId="{E7D43668-D3A4-4EC5-B7C3-A200448610A3}" srcOrd="1" destOrd="0" presId="urn:microsoft.com/office/officeart/2005/8/layout/hProcess10"/>
    <dgm:cxn modelId="{64C1D918-8C65-4E11-85D3-2EBBC34F48EC}" type="presParOf" srcId="{22EBC4EC-2F12-43BF-90D9-E6A10FF60EC1}" destId="{17A236F2-47C9-4073-8D49-6ECCB4D7F8D3}" srcOrd="3" destOrd="0" presId="urn:microsoft.com/office/officeart/2005/8/layout/hProcess10"/>
    <dgm:cxn modelId="{F325B8E6-3F31-4768-BB9C-3A5E6B8204EF}" type="presParOf" srcId="{17A236F2-47C9-4073-8D49-6ECCB4D7F8D3}" destId="{700237FD-C287-4D54-A2E8-0169ED00EFDD}" srcOrd="0" destOrd="0" presId="urn:microsoft.com/office/officeart/2005/8/layout/hProcess10"/>
    <dgm:cxn modelId="{8AA7F3E4-D337-47FA-8FA0-DFA22CF6C3AC}" type="presParOf" srcId="{22EBC4EC-2F12-43BF-90D9-E6A10FF60EC1}" destId="{BE42CA89-B42B-4331-93C6-444A1D9EE551}" srcOrd="4" destOrd="0" presId="urn:microsoft.com/office/officeart/2005/8/layout/hProcess10"/>
    <dgm:cxn modelId="{FEE07C5D-DB0E-4B9E-A7FA-BDCA6DC73000}" type="presParOf" srcId="{BE42CA89-B42B-4331-93C6-444A1D9EE551}" destId="{61863ADE-A74C-48D7-93B4-D1513E788FCC}" srcOrd="0" destOrd="0" presId="urn:microsoft.com/office/officeart/2005/8/layout/hProcess10"/>
    <dgm:cxn modelId="{CC711533-5ED9-4365-AE62-004482D07E16}" type="presParOf" srcId="{BE42CA89-B42B-4331-93C6-444A1D9EE551}" destId="{4FC212AA-0342-4367-B63D-DD1031CADE32}" srcOrd="1" destOrd="0" presId="urn:microsoft.com/office/officeart/2005/8/layout/hProcess10"/>
    <dgm:cxn modelId="{12F3EDBC-C114-47C4-9243-808CC8DC50DD}" type="presParOf" srcId="{22EBC4EC-2F12-43BF-90D9-E6A10FF60EC1}" destId="{E9CF870C-BAA5-44A2-BB3F-626581B56F99}" srcOrd="5" destOrd="0" presId="urn:microsoft.com/office/officeart/2005/8/layout/hProcess10"/>
    <dgm:cxn modelId="{FBC4721F-C2D5-47E0-BC5E-029977AA68BF}" type="presParOf" srcId="{E9CF870C-BAA5-44A2-BB3F-626581B56F99}" destId="{E04720DC-0559-462E-BCFC-FEEE4F44AAA0}" srcOrd="0" destOrd="0" presId="urn:microsoft.com/office/officeart/2005/8/layout/hProcess10"/>
    <dgm:cxn modelId="{966AB587-8DC2-49EF-8297-CA46DD377045}" type="presParOf" srcId="{22EBC4EC-2F12-43BF-90D9-E6A10FF60EC1}" destId="{CA259804-5B33-43C5-8A0A-5F18A87F165A}" srcOrd="6" destOrd="0" presId="urn:microsoft.com/office/officeart/2005/8/layout/hProcess10"/>
    <dgm:cxn modelId="{C3B2118E-258D-40B6-A12B-BA4F5FDD16D4}" type="presParOf" srcId="{CA259804-5B33-43C5-8A0A-5F18A87F165A}" destId="{2FF0C5AC-23DA-4E84-AA69-B4102C35764E}" srcOrd="0" destOrd="0" presId="urn:microsoft.com/office/officeart/2005/8/layout/hProcess10"/>
    <dgm:cxn modelId="{082C00F5-1004-46BD-BEEB-FCFEE81FEF13}" type="presParOf" srcId="{CA259804-5B33-43C5-8A0A-5F18A87F165A}" destId="{D38B6C77-5B59-4B53-8EDA-182200ED2CDE}" srcOrd="1" destOrd="0" presId="urn:microsoft.com/office/officeart/2005/8/layout/hProcess10"/>
    <dgm:cxn modelId="{B32186E0-0013-49C6-B650-DD123D878695}" type="presParOf" srcId="{22EBC4EC-2F12-43BF-90D9-E6A10FF60EC1}" destId="{0708E609-ED3D-4F23-B03E-419A8C55BD99}" srcOrd="7" destOrd="0" presId="urn:microsoft.com/office/officeart/2005/8/layout/hProcess10"/>
    <dgm:cxn modelId="{9DA57B59-C642-46B2-9778-DF0812736D91}" type="presParOf" srcId="{0708E609-ED3D-4F23-B03E-419A8C55BD99}" destId="{ECC31A21-03B7-4734-B540-05FF434F81A6}" srcOrd="0" destOrd="0" presId="urn:microsoft.com/office/officeart/2005/8/layout/hProcess10"/>
    <dgm:cxn modelId="{84A939A4-E4CA-4958-AD2D-9DA009E764F6}" type="presParOf" srcId="{22EBC4EC-2F12-43BF-90D9-E6A10FF60EC1}" destId="{B96FBF28-366B-4E68-8AB3-7DB9433AC2BB}" srcOrd="8" destOrd="0" presId="urn:microsoft.com/office/officeart/2005/8/layout/hProcess10"/>
    <dgm:cxn modelId="{00F595AA-5939-40E7-BA89-1D07F498B5FB}" type="presParOf" srcId="{B96FBF28-366B-4E68-8AB3-7DB9433AC2BB}" destId="{CD09995E-E69E-4EFD-86AC-337CAC8A8C4E}" srcOrd="0" destOrd="0" presId="urn:microsoft.com/office/officeart/2005/8/layout/hProcess10"/>
    <dgm:cxn modelId="{5C6D7286-F9AB-4980-AB5D-3B0FE23E4538}" type="presParOf" srcId="{B96FBF28-366B-4E68-8AB3-7DB9433AC2BB}" destId="{9C97FA71-3B5D-4158-9944-6369E2010CAC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D13ED-1C45-4640-BAE6-D0BBDA00E26E}">
      <dsp:nvSpPr>
        <dsp:cNvPr id="0" name=""/>
        <dsp:cNvSpPr/>
      </dsp:nvSpPr>
      <dsp:spPr>
        <a:xfrm>
          <a:off x="160137" y="726489"/>
          <a:ext cx="1589323" cy="15893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1BC0B-6329-4C75-8EEB-B9BB4DC97516}">
      <dsp:nvSpPr>
        <dsp:cNvPr id="0" name=""/>
        <dsp:cNvSpPr/>
      </dsp:nvSpPr>
      <dsp:spPr>
        <a:xfrm>
          <a:off x="444850" y="2609328"/>
          <a:ext cx="1589323" cy="158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1. Locate the extract in the play – who is on stage? What has happened before and what will happen after? </a:t>
          </a:r>
          <a:endParaRPr lang="en-GB" sz="12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91400" y="2655878"/>
        <a:ext cx="1496223" cy="1496223"/>
      </dsp:txXfrm>
    </dsp:sp>
    <dsp:sp modelId="{3B3D6BAA-84E8-465D-888B-375AE55FC537}">
      <dsp:nvSpPr>
        <dsp:cNvPr id="0" name=""/>
        <dsp:cNvSpPr/>
      </dsp:nvSpPr>
      <dsp:spPr>
        <a:xfrm rot="901588">
          <a:off x="2036110" y="1661031"/>
          <a:ext cx="302146" cy="3818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2037660" y="1725659"/>
        <a:ext cx="211502" cy="229136"/>
      </dsp:txXfrm>
    </dsp:sp>
    <dsp:sp modelId="{639757B9-33B1-4378-97FC-00F3AD6F7993}">
      <dsp:nvSpPr>
        <dsp:cNvPr id="0" name=""/>
        <dsp:cNvSpPr/>
      </dsp:nvSpPr>
      <dsp:spPr>
        <a:xfrm>
          <a:off x="2583218" y="1376951"/>
          <a:ext cx="1589323" cy="15893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43668-D3A4-4EC5-B7C3-A200448610A3}">
      <dsp:nvSpPr>
        <dsp:cNvPr id="0" name=""/>
        <dsp:cNvSpPr/>
      </dsp:nvSpPr>
      <dsp:spPr>
        <a:xfrm>
          <a:off x="2782504" y="3107438"/>
          <a:ext cx="1589323" cy="158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2. What is the extract about? How is it structured? What is the overall mood/atmosphere?</a:t>
          </a:r>
          <a:endParaRPr lang="en-GB" sz="12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2829054" y="3153988"/>
        <a:ext cx="1496223" cy="1496223"/>
      </dsp:txXfrm>
    </dsp:sp>
    <dsp:sp modelId="{17A236F2-47C9-4073-8D49-6ECCB4D7F8D3}">
      <dsp:nvSpPr>
        <dsp:cNvPr id="0" name=""/>
        <dsp:cNvSpPr/>
      </dsp:nvSpPr>
      <dsp:spPr>
        <a:xfrm rot="1032012">
          <a:off x="4463501" y="2364999"/>
          <a:ext cx="311882" cy="3818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465593" y="2427543"/>
        <a:ext cx="218317" cy="229136"/>
      </dsp:txXfrm>
    </dsp:sp>
    <dsp:sp modelId="{61863ADE-A74C-48D7-93B4-D1513E788FCC}">
      <dsp:nvSpPr>
        <dsp:cNvPr id="0" name=""/>
        <dsp:cNvSpPr/>
      </dsp:nvSpPr>
      <dsp:spPr>
        <a:xfrm>
          <a:off x="5023781" y="2074990"/>
          <a:ext cx="1991660" cy="182877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C212AA-0342-4367-B63D-DD1031CADE32}">
      <dsp:nvSpPr>
        <dsp:cNvPr id="0" name=""/>
        <dsp:cNvSpPr/>
      </dsp:nvSpPr>
      <dsp:spPr>
        <a:xfrm>
          <a:off x="5562888" y="4063090"/>
          <a:ext cx="1589323" cy="158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3. Consider aspects of language – how does the language express crucial concerns of the play</a:t>
          </a:r>
          <a:endParaRPr lang="en-GB" sz="12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609438" y="4109640"/>
        <a:ext cx="1496223" cy="1496223"/>
      </dsp:txXfrm>
    </dsp:sp>
    <dsp:sp modelId="{E9CF870C-BAA5-44A2-BB3F-626581B56F99}">
      <dsp:nvSpPr>
        <dsp:cNvPr id="0" name=""/>
        <dsp:cNvSpPr/>
      </dsp:nvSpPr>
      <dsp:spPr>
        <a:xfrm rot="982532">
          <a:off x="7242763" y="3193418"/>
          <a:ext cx="242049" cy="3818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7244236" y="3259560"/>
        <a:ext cx="169434" cy="229136"/>
      </dsp:txXfrm>
    </dsp:sp>
    <dsp:sp modelId="{2FF0C5AC-23DA-4E84-AA69-B4102C35764E}">
      <dsp:nvSpPr>
        <dsp:cNvPr id="0" name=""/>
        <dsp:cNvSpPr/>
      </dsp:nvSpPr>
      <dsp:spPr>
        <a:xfrm>
          <a:off x="7678958" y="2915829"/>
          <a:ext cx="1589323" cy="15893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8B6C77-5B59-4B53-8EDA-182200ED2CDE}">
      <dsp:nvSpPr>
        <dsp:cNvPr id="0" name=""/>
        <dsp:cNvSpPr/>
      </dsp:nvSpPr>
      <dsp:spPr>
        <a:xfrm>
          <a:off x="8350274" y="4694600"/>
          <a:ext cx="1589323" cy="158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4. What about staging opportunities/ dramatic methods? Consider setting and location/ different ways of interpreting... </a:t>
          </a:r>
          <a:endParaRPr lang="en-GB" sz="12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8396824" y="4741150"/>
        <a:ext cx="1496223" cy="1496223"/>
      </dsp:txXfrm>
    </dsp:sp>
    <dsp:sp modelId="{0708E609-ED3D-4F23-B03E-419A8C55BD99}">
      <dsp:nvSpPr>
        <dsp:cNvPr id="0" name=""/>
        <dsp:cNvSpPr/>
      </dsp:nvSpPr>
      <dsp:spPr>
        <a:xfrm rot="19619999">
          <a:off x="9509697" y="2743294"/>
          <a:ext cx="318487" cy="3818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9517404" y="2845691"/>
        <a:ext cx="222941" cy="229136"/>
      </dsp:txXfrm>
    </dsp:sp>
    <dsp:sp modelId="{CD09995E-E69E-4EFD-86AC-337CAC8A8C4E}">
      <dsp:nvSpPr>
        <dsp:cNvPr id="0" name=""/>
        <dsp:cNvSpPr/>
      </dsp:nvSpPr>
      <dsp:spPr>
        <a:xfrm>
          <a:off x="10031441" y="1388108"/>
          <a:ext cx="1589323" cy="15893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97FA71-3B5D-4158-9944-6369E2010CAC}">
      <dsp:nvSpPr>
        <dsp:cNvPr id="0" name=""/>
        <dsp:cNvSpPr/>
      </dsp:nvSpPr>
      <dsp:spPr>
        <a:xfrm>
          <a:off x="10167504" y="3066529"/>
          <a:ext cx="1589323" cy="158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5. Why is this an important moment in the play?</a:t>
          </a:r>
          <a:endParaRPr lang="en-GB" sz="12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10214054" y="3113079"/>
        <a:ext cx="1496223" cy="1496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2D65A-BA29-4169-9ECA-2A989E4CBDE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7BB60-A92C-4824-AA08-E401170529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489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35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61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49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28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74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9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7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86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9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92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42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EC731-1966-481C-B3AA-8559E879CD60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E5CA7-90D4-4C31-90B9-6C51397B59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478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957" y="702379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Recap: How has Ophelia been presented to us so far? 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699" y="1365161"/>
            <a:ext cx="11022858" cy="4387403"/>
          </a:xfrm>
        </p:spPr>
        <p:txBody>
          <a:bodyPr/>
          <a:lstStyle/>
          <a:p>
            <a:pPr marL="3690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013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92D050"/>
                </a:solidFill>
              </a:rPr>
              <a:t>Now try INDIVIDUALLY to closely analyse the following lines said by/about Ophelia, covering the below:</a:t>
            </a: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2746" y="2263507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WHO SAID IT AND WHAT WAS HAPPENING?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DOES SHAKESPEARE USE LANGUAGE EFECTIVELY IN THESE QUOTATIONS? (INDIVIDUAL WORDS AND PHRASES)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CAN YOU SPOT ANY IMAGE PATTERNS/WORDS IN SIMILAR GROUPS? HOW MIGHT YOU CATEGORISE THEM?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144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365" y="141668"/>
            <a:ext cx="11307652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1: Be </a:t>
            </a:r>
            <a:r>
              <a:rPr lang="en-GB" dirty="0"/>
              <a:t>wary then: best safety lies in fear,/ Youth to itself rebels</a:t>
            </a:r>
            <a:r>
              <a:rPr lang="en-GB" dirty="0" smtClean="0"/>
              <a:t>…”</a:t>
            </a:r>
          </a:p>
          <a:p>
            <a:endParaRPr lang="en-GB" dirty="0"/>
          </a:p>
          <a:p>
            <a:r>
              <a:rPr lang="en-GB" dirty="0" smtClean="0"/>
              <a:t>			2: “I </a:t>
            </a:r>
            <a:r>
              <a:rPr lang="en-GB" dirty="0"/>
              <a:t>shall the effect of this good lesson </a:t>
            </a:r>
            <a:r>
              <a:rPr lang="en-GB" dirty="0" smtClean="0"/>
              <a:t>keep</a:t>
            </a:r>
          </a:p>
          <a:p>
            <a:r>
              <a:rPr lang="en-GB" dirty="0"/>
              <a:t>	</a:t>
            </a:r>
            <a:r>
              <a:rPr lang="en-GB" dirty="0" smtClean="0"/>
              <a:t>		As </a:t>
            </a:r>
            <a:r>
              <a:rPr lang="en-GB" dirty="0"/>
              <a:t>watchman to my heart.” </a:t>
            </a:r>
          </a:p>
          <a:p>
            <a:endParaRPr lang="en-GB" dirty="0" smtClean="0"/>
          </a:p>
          <a:p>
            <a:r>
              <a:rPr lang="en-GB" dirty="0" smtClean="0"/>
              <a:t>						5: “Affection</a:t>
            </a:r>
            <a:r>
              <a:rPr lang="en-GB" dirty="0"/>
              <a:t>? Pooh, you speak like a green girl” </a:t>
            </a:r>
            <a:endParaRPr lang="en-GB" dirty="0" smtClean="0"/>
          </a:p>
          <a:p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					8:“My </a:t>
            </a:r>
            <a:r>
              <a:rPr lang="en-GB" dirty="0"/>
              <a:t>lord, I do not know,/ But truly I do fear it</a:t>
            </a:r>
            <a:r>
              <a:rPr lang="en-GB" dirty="0" smtClean="0"/>
              <a:t>.” 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6: “you </a:t>
            </a:r>
            <a:r>
              <a:rPr lang="en-GB" dirty="0"/>
              <a:t>have </a:t>
            </a:r>
            <a:r>
              <a:rPr lang="en-GB" dirty="0" err="1"/>
              <a:t>ta’en</a:t>
            </a:r>
            <a:r>
              <a:rPr lang="en-GB" dirty="0"/>
              <a:t> these tenders for true </a:t>
            </a:r>
            <a:r>
              <a:rPr lang="en-GB" dirty="0" smtClean="0"/>
              <a:t>pay</a:t>
            </a:r>
          </a:p>
          <a:p>
            <a:r>
              <a:rPr lang="en-GB" dirty="0" smtClean="0"/>
              <a:t>Which </a:t>
            </a:r>
            <a:r>
              <a:rPr lang="en-GB" dirty="0"/>
              <a:t>are not sterling.” </a:t>
            </a:r>
          </a:p>
          <a:p>
            <a:r>
              <a:rPr lang="en-GB" dirty="0" smtClean="0"/>
              <a:t>                                                                       7: “Ay</a:t>
            </a:r>
            <a:r>
              <a:rPr lang="en-GB" dirty="0"/>
              <a:t>, </a:t>
            </a:r>
            <a:r>
              <a:rPr lang="en-GB" dirty="0" err="1"/>
              <a:t>springes</a:t>
            </a:r>
            <a:r>
              <a:rPr lang="en-GB" dirty="0"/>
              <a:t> to catch woodcocks.” </a:t>
            </a:r>
          </a:p>
          <a:p>
            <a:endParaRPr lang="en-GB" dirty="0" smtClean="0"/>
          </a:p>
          <a:p>
            <a:r>
              <a:rPr lang="en-GB" dirty="0" smtClean="0"/>
              <a:t>9: “I </a:t>
            </a:r>
            <a:r>
              <a:rPr lang="en-GB" dirty="0"/>
              <a:t>feared he did but </a:t>
            </a:r>
            <a:r>
              <a:rPr lang="en-GB" dirty="0" smtClean="0"/>
              <a:t>trifle</a:t>
            </a:r>
          </a:p>
          <a:p>
            <a:r>
              <a:rPr lang="en-GB" dirty="0" smtClean="0"/>
              <a:t>And </a:t>
            </a:r>
            <a:r>
              <a:rPr lang="en-GB" dirty="0"/>
              <a:t>meant to wrack thee – but </a:t>
            </a:r>
            <a:r>
              <a:rPr lang="en-GB" dirty="0" err="1"/>
              <a:t>beshrew</a:t>
            </a:r>
            <a:r>
              <a:rPr lang="en-GB" dirty="0"/>
              <a:t> my jealousy</a:t>
            </a:r>
            <a:r>
              <a:rPr lang="en-GB" dirty="0" smtClean="0"/>
              <a:t>.” </a:t>
            </a:r>
            <a:endParaRPr lang="en-GB" dirty="0"/>
          </a:p>
          <a:p>
            <a:endParaRPr lang="en-GB" dirty="0"/>
          </a:p>
          <a:p>
            <a:pPr lvl="8"/>
            <a:r>
              <a:rPr lang="en-GB" dirty="0" smtClean="0"/>
              <a:t>	10: “I </a:t>
            </a:r>
            <a:r>
              <a:rPr lang="en-GB" dirty="0"/>
              <a:t>have a daughter – have while she is mine </a:t>
            </a:r>
            <a:r>
              <a:rPr lang="en-GB" dirty="0" smtClean="0"/>
              <a:t>-/</a:t>
            </a:r>
          </a:p>
          <a:p>
            <a:pPr lvl="8"/>
            <a:r>
              <a:rPr lang="en-GB" dirty="0"/>
              <a:t>	</a:t>
            </a:r>
            <a:r>
              <a:rPr lang="en-GB" dirty="0" smtClean="0"/>
              <a:t>Who </a:t>
            </a:r>
            <a:r>
              <a:rPr lang="en-GB" dirty="0"/>
              <a:t>in her duty and obedience, </a:t>
            </a:r>
            <a:r>
              <a:rPr lang="en-GB" dirty="0" smtClean="0"/>
              <a:t>mark</a:t>
            </a:r>
          </a:p>
          <a:p>
            <a:pPr lvl="8"/>
            <a:r>
              <a:rPr lang="en-GB" dirty="0" smtClean="0"/>
              <a:t>	Hath </a:t>
            </a:r>
            <a:r>
              <a:rPr lang="en-GB" dirty="0"/>
              <a:t>given me this</a:t>
            </a:r>
            <a:r>
              <a:rPr lang="en-GB" dirty="0" smtClean="0"/>
              <a:t>.”</a:t>
            </a:r>
          </a:p>
          <a:p>
            <a:pPr lvl="8"/>
            <a:endParaRPr lang="en-GB" dirty="0" smtClean="0"/>
          </a:p>
          <a:p>
            <a:pPr lvl="8"/>
            <a:r>
              <a:rPr lang="en-GB" dirty="0" smtClean="0"/>
              <a:t>4: “Tis </a:t>
            </a:r>
            <a:r>
              <a:rPr lang="en-GB" dirty="0"/>
              <a:t>in my memory locked/ And you yourself shall keep the key of it.”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3:“Do </a:t>
            </a:r>
            <a:r>
              <a:rPr lang="en-GB" dirty="0"/>
              <a:t>not as some ungracious pastors </a:t>
            </a:r>
            <a:r>
              <a:rPr lang="en-GB" dirty="0" smtClean="0"/>
              <a:t>do</a:t>
            </a:r>
          </a:p>
          <a:p>
            <a:r>
              <a:rPr lang="en-GB" dirty="0" smtClean="0"/>
              <a:t>Show </a:t>
            </a:r>
            <a:r>
              <a:rPr lang="en-GB" dirty="0"/>
              <a:t>me the steep and thorny way…</a:t>
            </a:r>
            <a:r>
              <a:rPr lang="en-GB" dirty="0" err="1"/>
              <a:t>reckes</a:t>
            </a:r>
            <a:r>
              <a:rPr lang="en-GB" dirty="0"/>
              <a:t> not his own </a:t>
            </a:r>
            <a:r>
              <a:rPr lang="en-GB" dirty="0" err="1"/>
              <a:t>rede</a:t>
            </a:r>
            <a:r>
              <a:rPr lang="en-GB" dirty="0"/>
              <a:t>.”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8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57309937"/>
              </p:ext>
            </p:extLst>
          </p:nvPr>
        </p:nvGraphicFramePr>
        <p:xfrm>
          <a:off x="189571" y="122663"/>
          <a:ext cx="11920653" cy="6345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aloud – extract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WORKING IN PAIRS – one Hamlet, one Ophelia: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Reader 1: Reads their lines.</a:t>
            </a:r>
          </a:p>
          <a:p>
            <a:pPr marL="0" indent="0">
              <a:buNone/>
            </a:pPr>
            <a:r>
              <a:rPr lang="en-GB" dirty="0" smtClean="0"/>
              <a:t>Reader 2: Repeats a word that stands out to them before reading their line</a:t>
            </a:r>
          </a:p>
          <a:p>
            <a:pPr marL="0" indent="0">
              <a:buNone/>
            </a:pPr>
            <a:r>
              <a:rPr lang="en-GB" dirty="0" smtClean="0"/>
              <a:t>Reader 1: </a:t>
            </a:r>
            <a:r>
              <a:rPr lang="en-GB" dirty="0"/>
              <a:t>Repeats a word that stands out to them before reading their line</a:t>
            </a:r>
          </a:p>
          <a:p>
            <a:pPr marL="0" indent="0">
              <a:buNone/>
            </a:pPr>
            <a:r>
              <a:rPr lang="en-GB" i="1" dirty="0" smtClean="0"/>
              <a:t>Continue to end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i="1" dirty="0" smtClean="0"/>
              <a:t>THEN TOGETHER, SHARE ANYTHING ABOUT THE WORDS YOU CHOSE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956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look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again at the passage, underlining the key words you selected. AS you do so, reflect upon the choices in a more focused way, considering what the activity has revealed to you about:</a:t>
            </a:r>
          </a:p>
          <a:p>
            <a:pPr lvl="1"/>
            <a:r>
              <a:rPr lang="en-GB" dirty="0" smtClean="0"/>
              <a:t>The writer’s language choices</a:t>
            </a:r>
          </a:p>
          <a:p>
            <a:pPr lvl="1"/>
            <a:r>
              <a:rPr lang="en-GB" dirty="0" smtClean="0"/>
              <a:t>Linguistic patterning</a:t>
            </a:r>
          </a:p>
          <a:p>
            <a:pPr lvl="1"/>
            <a:r>
              <a:rPr lang="en-GB" dirty="0" smtClean="0"/>
              <a:t>Ideas, themes or tone which seem to be emerging through the language choices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 smtClean="0"/>
              <a:t>WHOLE CLASS: HOW COULD WE BUILD THESE INSIGHTS TO DEVELOP OUR CLOSE READING OF THE PASSAGE MORE BROADLY?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4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Ophelia’s speech 149-160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language and metre demonstrate her distress?</a:t>
            </a:r>
          </a:p>
          <a:p>
            <a:r>
              <a:rPr lang="en-GB" dirty="0" smtClean="0"/>
              <a:t>Nicholas Marsh suggests that Ophelia’s distress stems from the attack on her perceived sense of world order – seeing Hamlet so distraught gives her the sense that her life will suffer as a result of what she has seen. </a:t>
            </a:r>
            <a:r>
              <a:rPr lang="en-GB" u="sng" dirty="0" smtClean="0"/>
              <a:t>What evidence can you find that she is merely a passive observer, someone who is acted upon, rather than acts?</a:t>
            </a:r>
          </a:p>
          <a:p>
            <a:r>
              <a:rPr lang="en-GB" dirty="0" smtClean="0"/>
              <a:t>It is also interesting that Ophelia doesn’t question her own perceptions or the complexities of Hamlet’s behaviour; she simply attributes it to insanity (‘blasted with ecstasy’). </a:t>
            </a:r>
            <a:r>
              <a:rPr lang="en-GB" u="sng" dirty="0" smtClean="0"/>
              <a:t>How might we interpret this choice? What does it suggest about her character?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51067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5948</TotalTime>
  <Words>442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Recap: How has Ophelia been presented to us so far? </vt:lpstr>
      <vt:lpstr>Now try INDIVIDUALLY to closely analyse the following lines said by/about Ophelia, covering the below:</vt:lpstr>
      <vt:lpstr>PowerPoint Presentation</vt:lpstr>
      <vt:lpstr>PowerPoint Presentation</vt:lpstr>
      <vt:lpstr>Reading aloud – extract question</vt:lpstr>
      <vt:lpstr>Second look</vt:lpstr>
      <vt:lpstr>Ophelia’s speech 149-160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Sofie Khachik</dc:creator>
  <cp:lastModifiedBy>Sofie Khachik</cp:lastModifiedBy>
  <cp:revision>15</cp:revision>
  <cp:lastPrinted>2015-10-05T12:58:36Z</cp:lastPrinted>
  <dcterms:created xsi:type="dcterms:W3CDTF">2015-09-22T11:35:13Z</dcterms:created>
  <dcterms:modified xsi:type="dcterms:W3CDTF">2016-10-02T16:08:08Z</dcterms:modified>
</cp:coreProperties>
</file>