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6"/>
  </p:notesMasterIdLst>
  <p:sldIdLst>
    <p:sldId id="273" r:id="rId5"/>
    <p:sldId id="274" r:id="rId6"/>
    <p:sldId id="626" r:id="rId7"/>
    <p:sldId id="451" r:id="rId8"/>
    <p:sldId id="594" r:id="rId9"/>
    <p:sldId id="595" r:id="rId10"/>
    <p:sldId id="596" r:id="rId11"/>
    <p:sldId id="597" r:id="rId12"/>
    <p:sldId id="598" r:id="rId13"/>
    <p:sldId id="602" r:id="rId14"/>
    <p:sldId id="603" r:id="rId15"/>
    <p:sldId id="604" r:id="rId16"/>
    <p:sldId id="605" r:id="rId17"/>
    <p:sldId id="606" r:id="rId18"/>
    <p:sldId id="599" r:id="rId19"/>
    <p:sldId id="600" r:id="rId20"/>
    <p:sldId id="601" r:id="rId21"/>
    <p:sldId id="592" r:id="rId22"/>
    <p:sldId id="610" r:id="rId23"/>
    <p:sldId id="619" r:id="rId24"/>
    <p:sldId id="620" r:id="rId25"/>
    <p:sldId id="621" r:id="rId26"/>
    <p:sldId id="622" r:id="rId27"/>
    <p:sldId id="613" r:id="rId28"/>
    <p:sldId id="614" r:id="rId29"/>
    <p:sldId id="624" r:id="rId30"/>
    <p:sldId id="625" r:id="rId31"/>
    <p:sldId id="608" r:id="rId32"/>
    <p:sldId id="572" r:id="rId33"/>
    <p:sldId id="609" r:id="rId34"/>
    <p:sldId id="32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677630-8A43-4BC1-8E5C-E60E6E2CB79F}" v="1" dt="2022-06-14T08:48:01.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8578"/>
  </p:normalViewPr>
  <p:slideViewPr>
    <p:cSldViewPr snapToGrid="0" snapToObjects="1">
      <p:cViewPr varScale="1">
        <p:scale>
          <a:sx n="64" d="100"/>
          <a:sy n="64" d="100"/>
        </p:scale>
        <p:origin x="15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lyn Caffrey" userId="762c582e-cfa0-4eba-9e72-f878cb725417" providerId="ADAL" clId="{942262AD-A2E7-3F47-9E44-99AA7AD02757}"/>
    <pc:docChg chg="custSel modSld">
      <pc:chgData name="Michlyn Caffrey" userId="762c582e-cfa0-4eba-9e72-f878cb725417" providerId="ADAL" clId="{942262AD-A2E7-3F47-9E44-99AA7AD02757}" dt="2021-06-07T15:26:11.056" v="358"/>
      <pc:docMkLst>
        <pc:docMk/>
      </pc:docMkLst>
      <pc:sldChg chg="delSp modSp mod">
        <pc:chgData name="Michlyn Caffrey" userId="762c582e-cfa0-4eba-9e72-f878cb725417" providerId="ADAL" clId="{942262AD-A2E7-3F47-9E44-99AA7AD02757}" dt="2021-06-07T14:53:15.708" v="31" actId="478"/>
        <pc:sldMkLst>
          <pc:docMk/>
          <pc:sldMk cId="404193484" sldId="273"/>
        </pc:sldMkLst>
        <pc:spChg chg="del mod">
          <ac:chgData name="Michlyn Caffrey" userId="762c582e-cfa0-4eba-9e72-f878cb725417" providerId="ADAL" clId="{942262AD-A2E7-3F47-9E44-99AA7AD02757}" dt="2021-06-07T14:53:15.708" v="31" actId="478"/>
          <ac:spMkLst>
            <pc:docMk/>
            <pc:sldMk cId="404193484" sldId="273"/>
            <ac:spMk id="2" creationId="{749B87C9-F4C9-4746-B1BE-68E56FCF90BC}"/>
          </ac:spMkLst>
        </pc:spChg>
        <pc:spChg chg="del">
          <ac:chgData name="Michlyn Caffrey" userId="762c582e-cfa0-4eba-9e72-f878cb725417" providerId="ADAL" clId="{942262AD-A2E7-3F47-9E44-99AA7AD02757}" dt="2021-06-07T14:53:12.358" v="29" actId="478"/>
          <ac:spMkLst>
            <pc:docMk/>
            <pc:sldMk cId="404193484" sldId="273"/>
            <ac:spMk id="3" creationId="{546C5BC6-439F-4EB1-9D8E-9B796B4175FE}"/>
          </ac:spMkLst>
        </pc:spChg>
        <pc:spChg chg="mod">
          <ac:chgData name="Michlyn Caffrey" userId="762c582e-cfa0-4eba-9e72-f878cb725417" providerId="ADAL" clId="{942262AD-A2E7-3F47-9E44-99AA7AD02757}" dt="2021-06-07T12:43:49.756" v="28" actId="5793"/>
          <ac:spMkLst>
            <pc:docMk/>
            <pc:sldMk cId="404193484" sldId="273"/>
            <ac:spMk id="6" creationId="{00000000-0000-0000-0000-000000000000}"/>
          </ac:spMkLst>
        </pc:spChg>
      </pc:sldChg>
      <pc:sldChg chg="modSp mod">
        <pc:chgData name="Michlyn Caffrey" userId="762c582e-cfa0-4eba-9e72-f878cb725417" providerId="ADAL" clId="{942262AD-A2E7-3F47-9E44-99AA7AD02757}" dt="2021-06-07T14:56:38.992" v="62" actId="20577"/>
        <pc:sldMkLst>
          <pc:docMk/>
          <pc:sldMk cId="1024203744" sldId="605"/>
        </pc:sldMkLst>
        <pc:spChg chg="mod">
          <ac:chgData name="Michlyn Caffrey" userId="762c582e-cfa0-4eba-9e72-f878cb725417" providerId="ADAL" clId="{942262AD-A2E7-3F47-9E44-99AA7AD02757}" dt="2021-06-07T14:56:37.827" v="61" actId="20577"/>
          <ac:spMkLst>
            <pc:docMk/>
            <pc:sldMk cId="1024203744" sldId="605"/>
            <ac:spMk id="16" creationId="{00000000-0000-0000-0000-000000000000}"/>
          </ac:spMkLst>
        </pc:spChg>
        <pc:spChg chg="mod">
          <ac:chgData name="Michlyn Caffrey" userId="762c582e-cfa0-4eba-9e72-f878cb725417" providerId="ADAL" clId="{942262AD-A2E7-3F47-9E44-99AA7AD02757}" dt="2021-06-07T14:56:34.004" v="58" actId="20577"/>
          <ac:spMkLst>
            <pc:docMk/>
            <pc:sldMk cId="1024203744" sldId="605"/>
            <ac:spMk id="17" creationId="{00000000-0000-0000-0000-000000000000}"/>
          </ac:spMkLst>
        </pc:spChg>
        <pc:spChg chg="mod">
          <ac:chgData name="Michlyn Caffrey" userId="762c582e-cfa0-4eba-9e72-f878cb725417" providerId="ADAL" clId="{942262AD-A2E7-3F47-9E44-99AA7AD02757}" dt="2021-06-07T14:56:35.087" v="59" actId="20577"/>
          <ac:spMkLst>
            <pc:docMk/>
            <pc:sldMk cId="1024203744" sldId="605"/>
            <ac:spMk id="18" creationId="{00000000-0000-0000-0000-000000000000}"/>
          </ac:spMkLst>
        </pc:spChg>
        <pc:spChg chg="mod">
          <ac:chgData name="Michlyn Caffrey" userId="762c582e-cfa0-4eba-9e72-f878cb725417" providerId="ADAL" clId="{942262AD-A2E7-3F47-9E44-99AA7AD02757}" dt="2021-06-07T14:56:38.992" v="62" actId="20577"/>
          <ac:spMkLst>
            <pc:docMk/>
            <pc:sldMk cId="1024203744" sldId="605"/>
            <ac:spMk id="19" creationId="{00000000-0000-0000-0000-000000000000}"/>
          </ac:spMkLst>
        </pc:spChg>
        <pc:spChg chg="mod">
          <ac:chgData name="Michlyn Caffrey" userId="762c582e-cfa0-4eba-9e72-f878cb725417" providerId="ADAL" clId="{942262AD-A2E7-3F47-9E44-99AA7AD02757}" dt="2021-06-07T14:56:32.631" v="57" actId="20577"/>
          <ac:spMkLst>
            <pc:docMk/>
            <pc:sldMk cId="1024203744" sldId="605"/>
            <ac:spMk id="20" creationId="{00000000-0000-0000-0000-000000000000}"/>
          </ac:spMkLst>
        </pc:spChg>
        <pc:spChg chg="mod">
          <ac:chgData name="Michlyn Caffrey" userId="762c582e-cfa0-4eba-9e72-f878cb725417" providerId="ADAL" clId="{942262AD-A2E7-3F47-9E44-99AA7AD02757}" dt="2021-06-07T14:56:36.528" v="60" actId="20577"/>
          <ac:spMkLst>
            <pc:docMk/>
            <pc:sldMk cId="1024203744" sldId="605"/>
            <ac:spMk id="21" creationId="{00000000-0000-0000-0000-000000000000}"/>
          </ac:spMkLst>
        </pc:spChg>
        <pc:spChg chg="mod">
          <ac:chgData name="Michlyn Caffrey" userId="762c582e-cfa0-4eba-9e72-f878cb725417" providerId="ADAL" clId="{942262AD-A2E7-3F47-9E44-99AA7AD02757}" dt="2021-06-07T14:56:30.106" v="56" actId="1076"/>
          <ac:spMkLst>
            <pc:docMk/>
            <pc:sldMk cId="1024203744" sldId="605"/>
            <ac:spMk id="25" creationId="{00000000-0000-0000-0000-000000000000}"/>
          </ac:spMkLst>
        </pc:spChg>
      </pc:sldChg>
      <pc:sldChg chg="delSp modSp mod modNotesTx">
        <pc:chgData name="Michlyn Caffrey" userId="762c582e-cfa0-4eba-9e72-f878cb725417" providerId="ADAL" clId="{942262AD-A2E7-3F47-9E44-99AA7AD02757}" dt="2021-06-07T15:25:33.711" v="356" actId="1076"/>
        <pc:sldMkLst>
          <pc:docMk/>
          <pc:sldMk cId="2843742770" sldId="608"/>
        </pc:sldMkLst>
        <pc:spChg chg="mod">
          <ac:chgData name="Michlyn Caffrey" userId="762c582e-cfa0-4eba-9e72-f878cb725417" providerId="ADAL" clId="{942262AD-A2E7-3F47-9E44-99AA7AD02757}" dt="2021-06-07T15:25:14.221" v="354" actId="20577"/>
          <ac:spMkLst>
            <pc:docMk/>
            <pc:sldMk cId="2843742770" sldId="608"/>
            <ac:spMk id="7" creationId="{00000000-0000-0000-0000-000000000000}"/>
          </ac:spMkLst>
        </pc:spChg>
        <pc:spChg chg="mod">
          <ac:chgData name="Michlyn Caffrey" userId="762c582e-cfa0-4eba-9e72-f878cb725417" providerId="ADAL" clId="{942262AD-A2E7-3F47-9E44-99AA7AD02757}" dt="2021-06-07T15:25:22.546" v="355" actId="1076"/>
          <ac:spMkLst>
            <pc:docMk/>
            <pc:sldMk cId="2843742770" sldId="608"/>
            <ac:spMk id="11" creationId="{B152B03D-88C9-B743-8AB3-7B1C713C766D}"/>
          </ac:spMkLst>
        </pc:spChg>
        <pc:spChg chg="mod">
          <ac:chgData name="Michlyn Caffrey" userId="762c582e-cfa0-4eba-9e72-f878cb725417" providerId="ADAL" clId="{942262AD-A2E7-3F47-9E44-99AA7AD02757}" dt="2021-06-07T15:25:33.711" v="356" actId="1076"/>
          <ac:spMkLst>
            <pc:docMk/>
            <pc:sldMk cId="2843742770" sldId="608"/>
            <ac:spMk id="14" creationId="{4D440A47-A2C1-BB45-B47B-60CC53A1529B}"/>
          </ac:spMkLst>
        </pc:spChg>
        <pc:spChg chg="mod">
          <ac:chgData name="Michlyn Caffrey" userId="762c582e-cfa0-4eba-9e72-f878cb725417" providerId="ADAL" clId="{942262AD-A2E7-3F47-9E44-99AA7AD02757}" dt="2021-06-07T15:25:33.711" v="356" actId="1076"/>
          <ac:spMkLst>
            <pc:docMk/>
            <pc:sldMk cId="2843742770" sldId="608"/>
            <ac:spMk id="15" creationId="{8D09CF96-96DD-DA44-983B-B26F2AA3BA94}"/>
          </ac:spMkLst>
        </pc:spChg>
        <pc:spChg chg="del mod">
          <ac:chgData name="Michlyn Caffrey" userId="762c582e-cfa0-4eba-9e72-f878cb725417" providerId="ADAL" clId="{942262AD-A2E7-3F47-9E44-99AA7AD02757}" dt="2021-06-07T15:20:53.287" v="240" actId="478"/>
          <ac:spMkLst>
            <pc:docMk/>
            <pc:sldMk cId="2843742770" sldId="608"/>
            <ac:spMk id="16" creationId="{59FAD558-0434-8D4C-B784-1DE3C4D05F1D}"/>
          </ac:spMkLst>
        </pc:spChg>
        <pc:picChg chg="mod">
          <ac:chgData name="Michlyn Caffrey" userId="762c582e-cfa0-4eba-9e72-f878cb725417" providerId="ADAL" clId="{942262AD-A2E7-3F47-9E44-99AA7AD02757}" dt="2021-06-07T15:25:33.711" v="356" actId="1076"/>
          <ac:picMkLst>
            <pc:docMk/>
            <pc:sldMk cId="2843742770" sldId="608"/>
            <ac:picMk id="12" creationId="{92201F9D-55F2-B945-9806-C852022AF429}"/>
          </ac:picMkLst>
        </pc:picChg>
        <pc:picChg chg="mod">
          <ac:chgData name="Michlyn Caffrey" userId="762c582e-cfa0-4eba-9e72-f878cb725417" providerId="ADAL" clId="{942262AD-A2E7-3F47-9E44-99AA7AD02757}" dt="2021-06-07T15:25:33.711" v="356" actId="1076"/>
          <ac:picMkLst>
            <pc:docMk/>
            <pc:sldMk cId="2843742770" sldId="608"/>
            <ac:picMk id="13" creationId="{8C19C1BD-85B8-D246-A4E9-006FCE155371}"/>
          </ac:picMkLst>
        </pc:picChg>
      </pc:sldChg>
      <pc:sldChg chg="modSp mod modAnim">
        <pc:chgData name="Michlyn Caffrey" userId="762c582e-cfa0-4eba-9e72-f878cb725417" providerId="ADAL" clId="{942262AD-A2E7-3F47-9E44-99AA7AD02757}" dt="2021-06-07T15:26:11.056" v="358"/>
        <pc:sldMkLst>
          <pc:docMk/>
          <pc:sldMk cId="1878952943" sldId="626"/>
        </pc:sldMkLst>
        <pc:spChg chg="mod">
          <ac:chgData name="Michlyn Caffrey" userId="762c582e-cfa0-4eba-9e72-f878cb725417" providerId="ADAL" clId="{942262AD-A2E7-3F47-9E44-99AA7AD02757}" dt="2021-06-07T15:00:16.544" v="95" actId="1076"/>
          <ac:spMkLst>
            <pc:docMk/>
            <pc:sldMk cId="1878952943" sldId="626"/>
            <ac:spMk id="11" creationId="{EA2ABA98-78E5-2B40-B28B-52D499B591A0}"/>
          </ac:spMkLst>
        </pc:spChg>
      </pc:sldChg>
    </pc:docChg>
  </pc:docChgLst>
  <pc:docChgLst>
    <pc:chgData name="Amelia Gann" userId="a95102bd-f64e-4ce2-9edd-ab4cfddf1826" providerId="ADAL" clId="{61677630-8A43-4BC1-8E5C-E60E6E2CB79F}"/>
    <pc:docChg chg="addSld modSld">
      <pc:chgData name="Amelia Gann" userId="a95102bd-f64e-4ce2-9edd-ab4cfddf1826" providerId="ADAL" clId="{61677630-8A43-4BC1-8E5C-E60E6E2CB79F}" dt="2022-06-14T08:48:01.424" v="0"/>
      <pc:docMkLst>
        <pc:docMk/>
      </pc:docMkLst>
      <pc:sldChg chg="add">
        <pc:chgData name="Amelia Gann" userId="a95102bd-f64e-4ce2-9edd-ab4cfddf1826" providerId="ADAL" clId="{61677630-8A43-4BC1-8E5C-E60E6E2CB79F}" dt="2022-06-14T08:48:01.424" v="0"/>
        <pc:sldMkLst>
          <pc:docMk/>
          <pc:sldMk cId="4248340963" sldId="326"/>
        </pc:sldMkLst>
      </pc:sldChg>
    </pc:docChg>
  </pc:docChgLst>
  <pc:docChgLst>
    <pc:chgData name="Nick Wallace" userId="S::nick.wallace@arkcurriculumplus.org.uk::4013747d-563c-42aa-bf01-70dd3c96ac1a" providerId="AD" clId="Web-{8DEE9B85-2DCF-6810-F5B0-B4EA265FE81B}"/>
    <pc:docChg chg="modSld">
      <pc:chgData name="Nick Wallace" userId="S::nick.wallace@arkcurriculumplus.org.uk::4013747d-563c-42aa-bf01-70dd3c96ac1a" providerId="AD" clId="Web-{8DEE9B85-2DCF-6810-F5B0-B4EA265FE81B}" dt="2021-06-07T14:52:58.257" v="17"/>
      <pc:docMkLst>
        <pc:docMk/>
      </pc:docMkLst>
      <pc:sldChg chg="addSp modSp">
        <pc:chgData name="Nick Wallace" userId="S::nick.wallace@arkcurriculumplus.org.uk::4013747d-563c-42aa-bf01-70dd3c96ac1a" providerId="AD" clId="Web-{8DEE9B85-2DCF-6810-F5B0-B4EA265FE81B}" dt="2021-06-07T14:52:58.257" v="17"/>
        <pc:sldMkLst>
          <pc:docMk/>
          <pc:sldMk cId="404193484" sldId="273"/>
        </pc:sldMkLst>
        <pc:spChg chg="add">
          <ac:chgData name="Nick Wallace" userId="S::nick.wallace@arkcurriculumplus.org.uk::4013747d-563c-42aa-bf01-70dd3c96ac1a" providerId="AD" clId="Web-{8DEE9B85-2DCF-6810-F5B0-B4EA265FE81B}" dt="2021-06-07T14:52:45.944" v="13"/>
          <ac:spMkLst>
            <pc:docMk/>
            <pc:sldMk cId="404193484" sldId="273"/>
            <ac:spMk id="2" creationId="{749B87C9-F4C9-4746-B1BE-68E56FCF90BC}"/>
          </ac:spMkLst>
        </pc:spChg>
        <pc:spChg chg="add">
          <ac:chgData name="Nick Wallace" userId="S::nick.wallace@arkcurriculumplus.org.uk::4013747d-563c-42aa-bf01-70dd3c96ac1a" providerId="AD" clId="Web-{8DEE9B85-2DCF-6810-F5B0-B4EA265FE81B}" dt="2021-06-07T14:52:58.257" v="17"/>
          <ac:spMkLst>
            <pc:docMk/>
            <pc:sldMk cId="404193484" sldId="273"/>
            <ac:spMk id="3" creationId="{546C5BC6-439F-4EB1-9D8E-9B796B4175FE}"/>
          </ac:spMkLst>
        </pc:spChg>
        <pc:spChg chg="mod">
          <ac:chgData name="Nick Wallace" userId="S::nick.wallace@arkcurriculumplus.org.uk::4013747d-563c-42aa-bf01-70dd3c96ac1a" providerId="AD" clId="Web-{8DEE9B85-2DCF-6810-F5B0-B4EA265FE81B}" dt="2021-06-07T14:52:56.007" v="16" actId="20577"/>
          <ac:spMkLst>
            <pc:docMk/>
            <pc:sldMk cId="404193484" sldId="273"/>
            <ac:spMk id="6" creationId="{00000000-0000-0000-0000-000000000000}"/>
          </ac:spMkLst>
        </pc:spChg>
      </pc:sldChg>
    </pc:docChg>
  </pc:docChgLst>
  <pc:docChgLst>
    <pc:chgData name="Nick Wallace" userId="4013747d-563c-42aa-bf01-70dd3c96ac1a" providerId="ADAL" clId="{C4943D8E-7320-4142-A855-406D56B92EDE}"/>
    <pc:docChg chg="delSld delMainMaster">
      <pc:chgData name="Nick Wallace" userId="4013747d-563c-42aa-bf01-70dd3c96ac1a" providerId="ADAL" clId="{C4943D8E-7320-4142-A855-406D56B92EDE}" dt="2021-08-27T11:52:31.409" v="0" actId="47"/>
      <pc:docMkLst>
        <pc:docMk/>
      </pc:docMkLst>
      <pc:sldChg chg="del">
        <pc:chgData name="Nick Wallace" userId="4013747d-563c-42aa-bf01-70dd3c96ac1a" providerId="ADAL" clId="{C4943D8E-7320-4142-A855-406D56B92EDE}" dt="2021-08-27T11:52:31.409" v="0" actId="47"/>
        <pc:sldMkLst>
          <pc:docMk/>
          <pc:sldMk cId="2962779521" sldId="328"/>
        </pc:sldMkLst>
      </pc:sldChg>
      <pc:sldMasterChg chg="del delSldLayout">
        <pc:chgData name="Nick Wallace" userId="4013747d-563c-42aa-bf01-70dd3c96ac1a" providerId="ADAL" clId="{C4943D8E-7320-4142-A855-406D56B92EDE}" dt="2021-08-27T11:52:31.409" v="0" actId="47"/>
        <pc:sldMasterMkLst>
          <pc:docMk/>
          <pc:sldMasterMk cId="2424663729" sldId="2147483674"/>
        </pc:sldMasterMkLst>
        <pc:sldLayoutChg chg="del">
          <pc:chgData name="Nick Wallace" userId="4013747d-563c-42aa-bf01-70dd3c96ac1a" providerId="ADAL" clId="{C4943D8E-7320-4142-A855-406D56B92EDE}" dt="2021-08-27T11:52:31.409" v="0" actId="47"/>
          <pc:sldLayoutMkLst>
            <pc:docMk/>
            <pc:sldMasterMk cId="2424663729" sldId="2147483674"/>
            <pc:sldLayoutMk cId="3541300670" sldId="21474836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FEA75-563C-1F4D-A164-5361B7BB2E10}" type="datetimeFigureOut">
              <a:rPr lang="en-US" smtClean="0"/>
              <a:t>6/14/2022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94931-07F4-2243-B029-E86028C8342A}" type="slidenum">
              <a:rPr lang="en-US" smtClean="0"/>
              <a:t>‹#›</a:t>
            </a:fld>
            <a:endParaRPr lang="en-US"/>
          </a:p>
        </p:txBody>
      </p:sp>
    </p:spTree>
    <p:extLst>
      <p:ext uri="{BB962C8B-B14F-4D97-AF65-F5344CB8AC3E}">
        <p14:creationId xmlns:p14="http://schemas.microsoft.com/office/powerpoint/2010/main" val="3383862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976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94931-07F4-2243-B029-E86028C8342A}" type="slidenum">
              <a:rPr lang="en-US" smtClean="0"/>
              <a:t>28</a:t>
            </a:fld>
            <a:endParaRPr lang="en-US"/>
          </a:p>
        </p:txBody>
      </p:sp>
    </p:spTree>
    <p:extLst>
      <p:ext uri="{BB962C8B-B14F-4D97-AF65-F5344CB8AC3E}">
        <p14:creationId xmlns:p14="http://schemas.microsoft.com/office/powerpoint/2010/main" val="379761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0DA85F-09D0-4248-B807-484CC974D749}" type="slidenum">
              <a:rPr lang="en-GB" smtClean="0"/>
              <a:t>31</a:t>
            </a:fld>
            <a:endParaRPr lang="en-GB"/>
          </a:p>
        </p:txBody>
      </p:sp>
    </p:spTree>
    <p:extLst>
      <p:ext uri="{BB962C8B-B14F-4D97-AF65-F5344CB8AC3E}">
        <p14:creationId xmlns:p14="http://schemas.microsoft.com/office/powerpoint/2010/main" val="360074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27239970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966674306"/>
      </p:ext>
    </p:extLst>
  </p:cSld>
  <p:clrMap bg1="dk1" tx1="lt1" bg2="dk2" tx2="lt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forms.office.com/Pages/ResponsePage.aspx?id=dBTLADSljUaCn2NuzjLCTHJLiI302r5AmDJRSl_MTiNUQjJaNFAyMkVXOE1UM0xXNEEwMkxJWDk4MC4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2274838"/>
            <a:ext cx="8303337" cy="286232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this lesson, students will be mastering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Mastery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is devastated by her punishment from Mr Brocklehurst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Burns comforts Jane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Miss Temple asks Jane to acquit herself of the charge of being a liar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1"/>
                </a:solidFill>
                <a:effectLst/>
                <a:uLnTx/>
                <a:uFillTx/>
                <a:latin typeface="Century Gothic"/>
              </a:rPr>
              <a:t>Miss Temple believes </a:t>
            </a:r>
            <a:r>
              <a:rPr lang="en-GB" dirty="0">
                <a:solidFill>
                  <a:schemeClr val="bg1"/>
                </a:solidFill>
                <a:latin typeface="Century Gothic"/>
              </a:rPr>
              <a:t>Jane</a:t>
            </a:r>
            <a:r>
              <a:rPr kumimoji="0" lang="en-GB" sz="1800" b="0" i="0" u="none" strike="noStrike" kern="1200" cap="none" spc="0" normalizeH="0" baseline="0" noProof="0" dirty="0">
                <a:ln>
                  <a:noFill/>
                </a:ln>
                <a:solidFill>
                  <a:schemeClr val="bg1"/>
                </a:solidFill>
                <a:effectLst/>
                <a:uLnTx/>
                <a:uFillTx/>
                <a:latin typeface="Century Gothic"/>
              </a:rPr>
              <a:t> and </a:t>
            </a:r>
            <a:r>
              <a:rPr lang="en-GB" dirty="0">
                <a:solidFill>
                  <a:schemeClr val="bg1"/>
                </a:solidFill>
                <a:latin typeface="Century Gothic"/>
              </a:rPr>
              <a:t>treats Helen and Jane well</a:t>
            </a:r>
          </a:p>
          <a:p>
            <a:pPr marR="0" lvl="0" algn="l" defTabSz="914400" rtl="0" eaLnBrk="1" fontAlgn="auto" latinLnBrk="0" hangingPunct="1">
              <a:lnSpc>
                <a:spcPct val="100000"/>
              </a:lnSpc>
              <a:spcBef>
                <a:spcPts val="0"/>
              </a:spcBef>
              <a:spcAft>
                <a:spcPts val="0"/>
              </a:spcAft>
              <a:buClrTx/>
              <a:buSzTx/>
              <a:tabLst/>
              <a:defRPr/>
            </a:pPr>
            <a:r>
              <a:rPr lang="en-GB" b="1" dirty="0">
                <a:solidFill>
                  <a:schemeClr val="bg1"/>
                </a:solidFill>
                <a:latin typeface="Century Gothic" panose="020B0502020202020204" pitchFamily="34" charset="0"/>
              </a:rPr>
              <a:t>Learning Objective:</a:t>
            </a:r>
          </a:p>
          <a:p>
            <a:pPr defTabSz="914400">
              <a:defRPr/>
            </a:pPr>
            <a:r>
              <a:rPr lang="en-GB" dirty="0">
                <a:solidFill>
                  <a:schemeClr val="bg1"/>
                </a:solidFill>
                <a:latin typeface="Century Gothic"/>
              </a:rPr>
              <a:t>To explore how Miss Temple is juxtaposed with Mr Brocklehurst. </a:t>
            </a:r>
            <a:endParaRPr lang="en-GB" dirty="0">
              <a:solidFill>
                <a:schemeClr val="bg1"/>
              </a:solidFill>
              <a:latin typeface="Century Gothic" panose="020B0502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TextBox 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Mastery Content</a:t>
            </a:r>
          </a:p>
        </p:txBody>
      </p:sp>
    </p:spTree>
    <p:extLst>
      <p:ext uri="{BB962C8B-B14F-4D97-AF65-F5344CB8AC3E}">
        <p14:creationId xmlns:p14="http://schemas.microsoft.com/office/powerpoint/2010/main" val="40419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824467" y="4428108"/>
            <a:ext cx="8212029" cy="238526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pairs, make a list of bullet points on these two questions:</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does Jane think about what has just happened to her?</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does Helen Burns think about what has happened to Jane?</a:t>
            </a:r>
          </a:p>
        </p:txBody>
      </p:sp>
      <p:sp>
        <p:nvSpPr>
          <p:cNvPr id="12" name="TextBox 1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and Helen</a:t>
            </a:r>
          </a:p>
        </p:txBody>
      </p:sp>
      <p:pic>
        <p:nvPicPr>
          <p:cNvPr id="8" name="Picture 7"/>
          <p:cNvPicPr>
            <a:picLocks noChangeAspect="1"/>
          </p:cNvPicPr>
          <p:nvPr/>
        </p:nvPicPr>
        <p:blipFill>
          <a:blip r:embed="rId2"/>
          <a:stretch>
            <a:fillRect/>
          </a:stretch>
        </p:blipFill>
        <p:spPr>
          <a:xfrm>
            <a:off x="3772529" y="977769"/>
            <a:ext cx="2310198" cy="3381291"/>
          </a:xfrm>
          <a:prstGeom prst="rect">
            <a:avLst/>
          </a:prstGeom>
        </p:spPr>
      </p:pic>
      <p:sp>
        <p:nvSpPr>
          <p:cNvPr id="9" name="TextBox 8"/>
          <p:cNvSpPr txBox="1"/>
          <p:nvPr/>
        </p:nvSpPr>
        <p:spPr>
          <a:xfrm>
            <a:off x="784087" y="77723"/>
            <a:ext cx="8283713"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and Helen have very different perspectives on what has just happened. </a:t>
            </a:r>
          </a:p>
        </p:txBody>
      </p:sp>
      <p:pic>
        <p:nvPicPr>
          <p:cNvPr id="13" name="Picture 12" descr="http://img.poptower.com/pic-45141/freya-par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488" y="1331732"/>
            <a:ext cx="2304000" cy="2304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912048" y="3635732"/>
            <a:ext cx="15198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Burns</a:t>
            </a:r>
          </a:p>
        </p:txBody>
      </p:sp>
      <p:pic>
        <p:nvPicPr>
          <p:cNvPr id="15" name="Picture 2" descr="http://images1.fanpop.com/images/photos/1600000/Jane-Eyre-1996-film-jane-eyre-1611326-1024-576.jpg"/>
          <p:cNvPicPr>
            <a:picLocks noChangeAspect="1" noChangeArrowheads="1"/>
          </p:cNvPicPr>
          <p:nvPr/>
        </p:nvPicPr>
        <p:blipFill rotWithShape="1">
          <a:blip r:embed="rId4">
            <a:extLst>
              <a:ext uri="{28A0092B-C50C-407E-A947-70E740481C1C}">
                <a14:useLocalDpi xmlns:a14="http://schemas.microsoft.com/office/drawing/2010/main" val="0"/>
              </a:ext>
            </a:extLst>
          </a:blip>
          <a:srcRect l="17226" t="5840" r="44551" b="2286"/>
          <a:stretch/>
        </p:blipFill>
        <p:spPr bwMode="auto">
          <a:xfrm>
            <a:off x="1152307" y="1331732"/>
            <a:ext cx="1944000" cy="262830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64386" y="3635732"/>
            <a:ext cx="92056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a:t>
            </a:r>
          </a:p>
        </p:txBody>
      </p:sp>
      <p:sp>
        <p:nvSpPr>
          <p:cNvPr id="4" name="Right Arrow 3"/>
          <p:cNvSpPr/>
          <p:nvPr/>
        </p:nvSpPr>
        <p:spPr>
          <a:xfrm>
            <a:off x="2954723" y="2302410"/>
            <a:ext cx="1008112" cy="686951"/>
          </a:xfrm>
          <a:prstGeom prst="rightArrow">
            <a:avLst/>
          </a:prstGeom>
          <a:solidFill>
            <a:srgbClr val="FF0000"/>
          </a:solidFill>
          <a:ln>
            <a:no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ight Arrow 16"/>
          <p:cNvSpPr/>
          <p:nvPr/>
        </p:nvSpPr>
        <p:spPr>
          <a:xfrm flipH="1">
            <a:off x="5857567" y="2302410"/>
            <a:ext cx="1008112" cy="686951"/>
          </a:xfrm>
          <a:prstGeom prst="rightArrow">
            <a:avLst/>
          </a:prstGeom>
          <a:solidFill>
            <a:srgbClr val="00B050"/>
          </a:solidFill>
          <a:ln>
            <a:no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23663637-9587-43BF-9173-42B1713FAF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pic>
        <p:nvPicPr>
          <p:cNvPr id="21" name="Picture 20">
            <a:extLst>
              <a:ext uri="{FF2B5EF4-FFF2-40B4-BE49-F238E27FC236}">
                <a16:creationId xmlns:a16="http://schemas.microsoft.com/office/drawing/2014/main" id="{9AC65317-9E5A-4F9A-8337-9B9BB2E0E7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192267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4" descr="Gateshead 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p:cNvSpPr txBox="1"/>
          <p:nvPr/>
        </p:nvSpPr>
        <p:spPr>
          <a:xfrm>
            <a:off x="824467" y="3573016"/>
            <a:ext cx="8212029" cy="205440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Jane thinks that everyone is going to hate her now.</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She is worried that no one will want to talk to her.</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Jane has been working very hard at Lowood, and she is worried that all of her good work will now be undone. </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Jane would gladly have her arm broken or be kicked by a horse if it meant that the students would like her again!</a:t>
            </a:r>
          </a:p>
        </p:txBody>
      </p:sp>
      <p:sp>
        <p:nvSpPr>
          <p:cNvPr id="12" name="TextBox 1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and Helen</a:t>
            </a:r>
          </a:p>
        </p:txBody>
      </p:sp>
      <p:pic>
        <p:nvPicPr>
          <p:cNvPr id="8" name="Picture 7"/>
          <p:cNvPicPr>
            <a:picLocks noChangeAspect="1"/>
          </p:cNvPicPr>
          <p:nvPr/>
        </p:nvPicPr>
        <p:blipFill>
          <a:blip r:embed="rId2"/>
          <a:stretch>
            <a:fillRect/>
          </a:stretch>
        </p:blipFill>
        <p:spPr>
          <a:xfrm>
            <a:off x="3772529" y="47709"/>
            <a:ext cx="2310198" cy="3381291"/>
          </a:xfrm>
          <a:prstGeom prst="rect">
            <a:avLst/>
          </a:prstGeom>
        </p:spPr>
      </p:pic>
      <p:pic>
        <p:nvPicPr>
          <p:cNvPr id="15" name="Picture 2" descr="http://images1.fanpop.com/images/photos/1600000/Jane-Eyre-1996-film-jane-eyre-1611326-1024-576.jpg"/>
          <p:cNvPicPr>
            <a:picLocks noChangeAspect="1" noChangeArrowheads="1"/>
          </p:cNvPicPr>
          <p:nvPr/>
        </p:nvPicPr>
        <p:blipFill rotWithShape="1">
          <a:blip r:embed="rId3">
            <a:extLst>
              <a:ext uri="{28A0092B-C50C-407E-A947-70E740481C1C}">
                <a14:useLocalDpi xmlns:a14="http://schemas.microsoft.com/office/drawing/2010/main" val="0"/>
              </a:ext>
            </a:extLst>
          </a:blip>
          <a:srcRect l="17226" t="5840" r="44551" b="2286"/>
          <a:stretch/>
        </p:blipFill>
        <p:spPr bwMode="auto">
          <a:xfrm>
            <a:off x="1152307" y="401672"/>
            <a:ext cx="1944000" cy="262830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64386" y="2705672"/>
            <a:ext cx="92056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a:t>
            </a:r>
          </a:p>
        </p:txBody>
      </p:sp>
      <p:sp>
        <p:nvSpPr>
          <p:cNvPr id="4" name="Right Arrow 3"/>
          <p:cNvSpPr/>
          <p:nvPr/>
        </p:nvSpPr>
        <p:spPr>
          <a:xfrm>
            <a:off x="2954723" y="1372350"/>
            <a:ext cx="1008112" cy="686951"/>
          </a:xfrm>
          <a:prstGeom prst="rightArrow">
            <a:avLst/>
          </a:prstGeom>
          <a:solidFill>
            <a:srgbClr val="FF0000"/>
          </a:solidFill>
          <a:ln>
            <a:no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7900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4" descr="Gateshead 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p:cNvSpPr txBox="1"/>
          <p:nvPr/>
        </p:nvSpPr>
        <p:spPr>
          <a:xfrm>
            <a:off x="824467" y="3573016"/>
            <a:ext cx="8212029" cy="297773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Helen reassures Jane. She tells Jane that no one hates her.</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Helen tells Jane that none of the girls like Mr Brocklehurst. It would have been worse for Jane if Mr Brocklehurst had liked her! </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All the girls and the teachers will like Jane more because of the way Mr Brocklehurst treated her.</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Helen reminds Jane that it doesn’t matter what people think of her. The only thing that matters is God’s judgement when we die. </a:t>
            </a:r>
          </a:p>
        </p:txBody>
      </p:sp>
      <p:sp>
        <p:nvSpPr>
          <p:cNvPr id="12" name="TextBox 1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and Helen</a:t>
            </a:r>
          </a:p>
        </p:txBody>
      </p:sp>
      <p:pic>
        <p:nvPicPr>
          <p:cNvPr id="8" name="Picture 7"/>
          <p:cNvPicPr>
            <a:picLocks noChangeAspect="1"/>
          </p:cNvPicPr>
          <p:nvPr/>
        </p:nvPicPr>
        <p:blipFill>
          <a:blip r:embed="rId2"/>
          <a:stretch>
            <a:fillRect/>
          </a:stretch>
        </p:blipFill>
        <p:spPr>
          <a:xfrm>
            <a:off x="3772529" y="47709"/>
            <a:ext cx="2310198" cy="3381291"/>
          </a:xfrm>
          <a:prstGeom prst="rect">
            <a:avLst/>
          </a:prstGeom>
        </p:spPr>
      </p:pic>
      <p:pic>
        <p:nvPicPr>
          <p:cNvPr id="9" name="Picture 8" descr="http://img.poptower.com/pic-45141/freya-par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488" y="404664"/>
            <a:ext cx="2304000" cy="2304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912048" y="2708664"/>
            <a:ext cx="15198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Burns</a:t>
            </a:r>
          </a:p>
        </p:txBody>
      </p:sp>
      <p:sp>
        <p:nvSpPr>
          <p:cNvPr id="13" name="Right Arrow 12"/>
          <p:cNvSpPr/>
          <p:nvPr/>
        </p:nvSpPr>
        <p:spPr>
          <a:xfrm flipH="1">
            <a:off x="5857567" y="1375342"/>
            <a:ext cx="1008112" cy="686951"/>
          </a:xfrm>
          <a:prstGeom prst="rightArrow">
            <a:avLst/>
          </a:prstGeom>
          <a:solidFill>
            <a:srgbClr val="00B050"/>
          </a:solidFill>
          <a:ln>
            <a:no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82862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737970" y="4936289"/>
            <a:ext cx="8212029" cy="160813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the next passage, we </a:t>
            </a:r>
            <a:r>
              <a:rPr lang="en-GB" sz="2400" dirty="0">
                <a:solidFill>
                  <a:prstClr val="black"/>
                </a:solidFill>
                <a:latin typeface="Century Gothic" panose="020B0502020202020204" pitchFamily="34" charset="0"/>
              </a:rPr>
              <a:t>see how</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Miss Temple treats Jane.</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Before we continue reading, think about three things that you know about Miss Temple.</a:t>
            </a:r>
          </a:p>
        </p:txBody>
      </p:sp>
      <p:sp>
        <p:nvSpPr>
          <p:cNvPr id="12" name="TextBox 1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Miss Temple</a:t>
            </a:r>
          </a:p>
        </p:txBody>
      </p:sp>
      <p:pic>
        <p:nvPicPr>
          <p:cNvPr id="2050" name="Picture 2" descr="http://3.bp.blogspot.com/-dZK_Oj9j4UE/UB0nWAVLA8I/AAAAAAAAbX8/jenWMc01T2I/s1600/JaneEyre1983_079Pyxur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0481" y="1323863"/>
            <a:ext cx="3600000" cy="27495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170534" y="3923764"/>
            <a:ext cx="15198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Miss Temple</a:t>
            </a:r>
          </a:p>
        </p:txBody>
      </p:sp>
      <p:sp>
        <p:nvSpPr>
          <p:cNvPr id="16" name="TextBox 15"/>
          <p:cNvSpPr txBox="1"/>
          <p:nvPr/>
        </p:nvSpPr>
        <p:spPr>
          <a:xfrm>
            <a:off x="6385391" y="1850895"/>
            <a:ext cx="264457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Helen also loves Miss Temple.</a:t>
            </a:r>
          </a:p>
        </p:txBody>
      </p:sp>
      <p:sp>
        <p:nvSpPr>
          <p:cNvPr id="17" name="TextBox 16"/>
          <p:cNvSpPr txBox="1"/>
          <p:nvPr/>
        </p:nvSpPr>
        <p:spPr>
          <a:xfrm>
            <a:off x="898607" y="2118863"/>
            <a:ext cx="264457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Jane loves Miss Temple.</a:t>
            </a:r>
          </a:p>
        </p:txBody>
      </p:sp>
      <p:sp>
        <p:nvSpPr>
          <p:cNvPr id="18" name="TextBox 17"/>
          <p:cNvSpPr txBox="1"/>
          <p:nvPr/>
        </p:nvSpPr>
        <p:spPr>
          <a:xfrm>
            <a:off x="898607" y="3338333"/>
            <a:ext cx="2644572"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She is the best-loved teacher at Lowood School.</a:t>
            </a:r>
          </a:p>
        </p:txBody>
      </p:sp>
      <p:sp>
        <p:nvSpPr>
          <p:cNvPr id="19" name="TextBox 18"/>
          <p:cNvSpPr txBox="1"/>
          <p:nvPr/>
        </p:nvSpPr>
        <p:spPr>
          <a:xfrm>
            <a:off x="6385391" y="822567"/>
            <a:ext cx="264457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Miss Temple is kind and generous.</a:t>
            </a:r>
          </a:p>
        </p:txBody>
      </p:sp>
      <p:sp>
        <p:nvSpPr>
          <p:cNvPr id="20" name="TextBox 19"/>
          <p:cNvSpPr txBox="1"/>
          <p:nvPr/>
        </p:nvSpPr>
        <p:spPr>
          <a:xfrm>
            <a:off x="898607" y="514791"/>
            <a:ext cx="2736304"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She gave the children bread and cheese when their breakfast was burnt.</a:t>
            </a:r>
          </a:p>
        </p:txBody>
      </p:sp>
      <p:sp>
        <p:nvSpPr>
          <p:cNvPr id="21" name="TextBox 20"/>
          <p:cNvSpPr txBox="1"/>
          <p:nvPr/>
        </p:nvSpPr>
        <p:spPr>
          <a:xfrm>
            <a:off x="6228184" y="2963317"/>
            <a:ext cx="2808312"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When the girls walked to the church in the cold, she was the only teacher to encourage the girls.</a:t>
            </a:r>
          </a:p>
        </p:txBody>
      </p:sp>
      <p:pic>
        <p:nvPicPr>
          <p:cNvPr id="15" name="Picture 14">
            <a:extLst>
              <a:ext uri="{FF2B5EF4-FFF2-40B4-BE49-F238E27FC236}">
                <a16:creationId xmlns:a16="http://schemas.microsoft.com/office/drawing/2014/main" id="{EA4EBAD2-2D41-4CE0-A7CF-5FB69859D2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spTree>
    <p:extLst>
      <p:ext uri="{BB962C8B-B14F-4D97-AF65-F5344CB8AC3E}">
        <p14:creationId xmlns:p14="http://schemas.microsoft.com/office/powerpoint/2010/main" val="102420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116632"/>
            <a:ext cx="8307507" cy="25391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find out how Miss Temple reacts to what Mr Brocklehurst has said about Jane.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read.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Read from,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 came on purpose to find you…”’</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(page 83)</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Read to,</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 ‘“… you are clear now.”’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(page 85)</a:t>
            </a: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Picture 2" descr="http://pictures.abebooks.com/isbn/9780141441146-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725" y="2997305"/>
            <a:ext cx="2449440" cy="378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Tree>
    <p:extLst>
      <p:ext uri="{BB962C8B-B14F-4D97-AF65-F5344CB8AC3E}">
        <p14:creationId xmlns:p14="http://schemas.microsoft.com/office/powerpoint/2010/main" val="3882420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intricate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tricky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mount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climb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hearth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fireplace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benefactress</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sponsor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p.83-84</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0"/>
            <a:ext cx="6233985"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came on purpose to find you, Jane Eyre,’ said she; ‘I want you in my room; and as Helen Burns is with you, she may come too.’</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We went; following the superintendent’s guidance, we had to thread some intricate passages, and mount a staircase before we reached her apartment; it contained a good fire, and looked cheerful. Miss Temple told Helen Burns to be seated in a low arm-chair on one side of the hearth, and herself taking another, she called me to her side.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‘Is it all over?’ she asked, looking down at my face. ‘Have you cried your grief away?’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am afraid I never shall do that.’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‘Because I have been wrongly accused; and you, ma’am, and everybody else will now think me wicked.’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‘We shall think you what you prove yourself to be, my child. Continue to act as a good girl, and you will satisfy us.’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‘Shall I, Miss Temple?’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‘You will,’ said she, passing her arm around me. ‘And now tell me who is the lady whom Mr Brocklehurst called your benefactress?’</a:t>
            </a:r>
          </a:p>
        </p:txBody>
      </p:sp>
    </p:spTree>
    <p:extLst>
      <p:ext uri="{BB962C8B-B14F-4D97-AF65-F5344CB8AC3E}">
        <p14:creationId xmlns:p14="http://schemas.microsoft.com/office/powerpoint/2010/main" val="87731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own accord</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own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resolved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decided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moderate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reasonable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indulgence of resentment</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excessive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hatred</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infused</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filled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gall</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bitterness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wormwood</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–grief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p.84</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0"/>
            <a:ext cx="6233985" cy="64633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‘Mrs Reed, my uncle’s wife. My uncle is dead, and he left me to her care.’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‘Did she not, then, adopt you of her own accord?’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‘No, ma’am; she was sorry to have to do it: but my uncle, as I have often heard the servants say, got her to promise before he died, that she would always keep me.’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‘Well now, Jane, you know, or at least I will tell you, that when a criminal is accused, he is always allowed to speak in his own defence. You have been charged with falsehood; defend yourself to me as well as you can. Say whatever your memory suggests as true; but add nothing and exaggerate nothing.’</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resolved in the depth of my heart, that I would be most moderate – most correct; and, having reflected a few minutes in order to arrange coherently what I had to say, I told her all the story of my sad childhood. Exhausted by emotion, my language was more subdued than it generally was when it developed that sad theme; and mindful of Helen’s warnings against the indulgence of resentment, I infused into the narrative far less of gall and wormwood than ordinary. </a:t>
            </a:r>
          </a:p>
        </p:txBody>
      </p:sp>
    </p:spTree>
    <p:extLst>
      <p:ext uri="{BB962C8B-B14F-4D97-AF65-F5344CB8AC3E}">
        <p14:creationId xmlns:p14="http://schemas.microsoft.com/office/powerpoint/2010/main" val="1668740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recollection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memory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supplication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request</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imputation</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accusation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p.84-85</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2644" y="0"/>
            <a:ext cx="6233985"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Thus restrained and simplified, it sounded more credible: I felt as I went on that Miss Temple fully believed me.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In the course of the tale I had mentioned Mr Lloyd as having come to see me after the fit: for I never forgot the, to me, frightful episode of the red-room; in detailing which, my excitement was sure, in some degree, to break bounds; for nothing could soften in my recollection the spasm of agony which clutched my heart when Mrs Reed spurned my wild supplication for pardon, and locked me a second time in the dark and haunted chamber.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had finished: Miss Temple regarded me a few minutes in silence; she then said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know something of Mr Lloyd; I shall write to him; if his reply agrees with your statement, you shall be publicly cleared from every imputation: to me, Jane, you are clear now.’</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56713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82614" y="5145613"/>
            <a:ext cx="8286658" cy="46166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360363" marR="0" lvl="0" indent="-360363" algn="l" defTabSz="914400" rtl="0" eaLnBrk="1" fontAlgn="auto" latinLnBrk="0" hangingPunct="1">
              <a:lnSpc>
                <a:spcPct val="100000"/>
              </a:lnSpc>
              <a:spcBef>
                <a:spcPts val="0"/>
              </a:spcBef>
              <a:spcAft>
                <a:spcPts val="600"/>
              </a:spcAft>
              <a:buClrTx/>
              <a:buSzTx/>
              <a:buFontTx/>
              <a:buNone/>
              <a:tabLst>
                <a:tab pos="441325" algn="l"/>
              </a:tabLst>
              <a:defRPr/>
            </a:pPr>
            <a:endParaRPr kumimoji="0" lang="en-GB" sz="2400" b="0" i="0" u="none" strike="noStrike" kern="1200" cap="none" spc="0" normalizeH="0" baseline="0" noProof="0" dirty="0">
              <a:ln>
                <a:noFill/>
              </a:ln>
              <a:solidFill>
                <a:srgbClr val="FF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782614" y="4171890"/>
            <a:ext cx="8286658" cy="46166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360363" marR="0" lvl="0" indent="-360363" algn="l" defTabSz="914400" rtl="0" eaLnBrk="1" fontAlgn="auto" latinLnBrk="0" hangingPunct="1">
              <a:lnSpc>
                <a:spcPct val="100000"/>
              </a:lnSpc>
              <a:spcBef>
                <a:spcPts val="0"/>
              </a:spcBef>
              <a:spcAft>
                <a:spcPts val="600"/>
              </a:spcAft>
              <a:buClrTx/>
              <a:buSzTx/>
              <a:buFontTx/>
              <a:buNone/>
              <a:tabLst>
                <a:tab pos="441325" algn="l"/>
              </a:tabLst>
              <a:defRPr/>
            </a:pPr>
            <a:endPar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782614" y="1720840"/>
            <a:ext cx="8286658" cy="46166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360363" marR="0" lvl="0" indent="-360363" algn="l" defTabSz="914400" rtl="0" eaLnBrk="1" fontAlgn="auto" latinLnBrk="0" hangingPunct="1">
              <a:lnSpc>
                <a:spcPct val="100000"/>
              </a:lnSpc>
              <a:spcBef>
                <a:spcPts val="0"/>
              </a:spcBef>
              <a:spcAft>
                <a:spcPts val="600"/>
              </a:spcAft>
              <a:buClrTx/>
              <a:buSzTx/>
              <a:buFontTx/>
              <a:buNone/>
              <a:tabLst>
                <a:tab pos="441325" algn="l"/>
              </a:tabLst>
              <a:defRPr/>
            </a:pPr>
            <a:endPar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782614" y="1116449"/>
            <a:ext cx="8286658" cy="2908489"/>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355600" marR="0" lvl="0" indent="-355600" algn="l" defTabSz="914400" rtl="0" eaLnBrk="1" fontAlgn="auto" latinLnBrk="0" hangingPunct="1">
              <a:lnSpc>
                <a:spcPct val="100000"/>
              </a:lnSpc>
              <a:spcBef>
                <a:spcPts val="0"/>
              </a:spcBef>
              <a:spcAft>
                <a:spcPts val="600"/>
              </a:spcAft>
              <a:buClrTx/>
              <a:buSzTx/>
              <a:buFontTx/>
              <a:buAutoNum type="arabicPeriod"/>
              <a:tabLst>
                <a:tab pos="2635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Miss Temple treats Jane with respect. </a:t>
            </a:r>
          </a:p>
          <a:p>
            <a:pPr marL="355600" marR="0" lvl="0" indent="-355600" algn="l" defTabSz="914400" rtl="0" eaLnBrk="1" fontAlgn="auto" latinLnBrk="0" hangingPunct="1">
              <a:lnSpc>
                <a:spcPct val="100000"/>
              </a:lnSpc>
              <a:spcBef>
                <a:spcPts val="0"/>
              </a:spcBef>
              <a:spcAft>
                <a:spcPts val="600"/>
              </a:spcAft>
              <a:buClrTx/>
              <a:buSzTx/>
              <a:buFontTx/>
              <a:buAutoNum type="arabicPeriod"/>
              <a:tabLst>
                <a:tab pos="2635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Jane gets angry and upset when she tells Miss Temple what happened at Gateshead Hall, just like she did when she told Helen what happened. </a:t>
            </a:r>
          </a:p>
          <a:p>
            <a:pPr marL="355600" marR="0" lvl="0" indent="-355600" algn="l" defTabSz="914400" rtl="0" eaLnBrk="1" fontAlgn="auto" latinLnBrk="0" hangingPunct="1">
              <a:lnSpc>
                <a:spcPct val="100000"/>
              </a:lnSpc>
              <a:spcBef>
                <a:spcPts val="0"/>
              </a:spcBef>
              <a:spcAft>
                <a:spcPts val="600"/>
              </a:spcAft>
              <a:buClrTx/>
              <a:buSzTx/>
              <a:buFontTx/>
              <a:buAutoNum type="arabicPeriod"/>
              <a:tabLst>
                <a:tab pos="2635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Jane has not forgotten the terror of the red-room. </a:t>
            </a:r>
            <a:endPar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355600" marR="0" lvl="0" indent="-355600" algn="l" defTabSz="914400" rtl="0" eaLnBrk="1" fontAlgn="auto" latinLnBrk="0" hangingPunct="1">
              <a:lnSpc>
                <a:spcPct val="100000"/>
              </a:lnSpc>
              <a:spcBef>
                <a:spcPts val="0"/>
              </a:spcBef>
              <a:spcAft>
                <a:spcPts val="600"/>
              </a:spcAft>
              <a:buClrTx/>
              <a:buSzTx/>
              <a:buFontTx/>
              <a:buAutoNum type="arabicPeriod"/>
              <a:tabLst>
                <a:tab pos="2635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Miss Temple says that she will believe that Jane is a liar until Mr Lloyd has proved her innocence. </a:t>
            </a:r>
            <a:endParaRPr kumimoji="0" lang="en-GB" sz="2400" b="0" i="0" u="none" strike="noStrike" kern="1200" cap="none" spc="0" normalizeH="0" baseline="0" noProof="0" dirty="0">
              <a:ln>
                <a:noFill/>
              </a:ln>
              <a:solidFill>
                <a:srgbClr val="FF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7" name="Rectangle 6"/>
          <p:cNvSpPr/>
          <p:nvPr/>
        </p:nvSpPr>
        <p:spPr>
          <a:xfrm>
            <a:off x="782614" y="142726"/>
            <a:ext cx="8286658"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Which statements about Jane’s discussion with Miss Temple are true?</a:t>
            </a:r>
          </a:p>
        </p:txBody>
      </p:sp>
      <p:pic>
        <p:nvPicPr>
          <p:cNvPr id="9" name="Picture 8">
            <a:extLst>
              <a:ext uri="{FF2B5EF4-FFF2-40B4-BE49-F238E27FC236}">
                <a16:creationId xmlns:a16="http://schemas.microsoft.com/office/drawing/2014/main" id="{CF781D30-EB8D-4EB2-81BC-5D60FAE2B5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spTree>
    <p:extLst>
      <p:ext uri="{BB962C8B-B14F-4D97-AF65-F5344CB8AC3E}">
        <p14:creationId xmlns:p14="http://schemas.microsoft.com/office/powerpoint/2010/main" val="3697034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82614" y="5145613"/>
            <a:ext cx="8286658" cy="830997"/>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360363" marR="0" lvl="0" indent="-360363"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4.	Miss Temple says that she will believe that Jane is a liar until Mr Lloyd has proved her innocence. </a:t>
            </a:r>
            <a:endParaRPr kumimoji="0" lang="en-GB" sz="2400" b="0" i="0" u="none" strike="noStrike" kern="1200" cap="none" spc="0" normalizeH="0" baseline="0" noProof="0" dirty="0">
              <a:ln>
                <a:noFill/>
              </a:ln>
              <a:solidFill>
                <a:srgbClr val="FF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782614" y="4171890"/>
            <a:ext cx="8286658" cy="46166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360363" marR="0" lvl="0" indent="-360363"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3.	Jane has not forgotten the terror of the red-room. </a:t>
            </a:r>
            <a:endPar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782614" y="1720840"/>
            <a:ext cx="8286658" cy="1200329"/>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360363" marR="0" lvl="0" indent="-360363"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2.	Jane gets angry and upset when she tells Miss Temple what happened at Gateshead Hall, just like she did when she told Helen what happened. </a:t>
            </a:r>
            <a:endPar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782614" y="1116449"/>
            <a:ext cx="8286658" cy="46166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360363" marR="0" lvl="0" indent="-360363"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1.	Miss Temple treats Jane with respect. </a:t>
            </a:r>
            <a:endPar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7" name="Rectangle 6"/>
          <p:cNvSpPr/>
          <p:nvPr/>
        </p:nvSpPr>
        <p:spPr>
          <a:xfrm>
            <a:off x="782614" y="142726"/>
            <a:ext cx="8286658"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Which statements about Jane’s discussion with Miss Temple are true?</a:t>
            </a:r>
          </a:p>
        </p:txBody>
      </p:sp>
      <p:sp>
        <p:nvSpPr>
          <p:cNvPr id="8" name="Rectangle 7"/>
          <p:cNvSpPr/>
          <p:nvPr/>
        </p:nvSpPr>
        <p:spPr>
          <a:xfrm>
            <a:off x="782614" y="5145613"/>
            <a:ext cx="8286658" cy="156966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360363" marR="0" lvl="0" indent="-360363"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4.	Miss Temple says that she will believe that Jane is a liar until Mr Lloyd has proved her innocence. </a:t>
            </a: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Calibri" panose="020F0502020204030204" pitchFamily="34" charset="0"/>
                <a:cs typeface="Times New Roman" panose="02020603050405020304" pitchFamily="18" charset="0"/>
              </a:rPr>
              <a:t>FALSE  Miss Temple tells Jane that she already believes that Jane is not a liar. </a:t>
            </a:r>
            <a:endParaRPr kumimoji="0" lang="en-GB" sz="2400" b="0" i="0" u="none" strike="noStrike" kern="1200" cap="none" spc="0" normalizeH="0" baseline="0" noProof="0" dirty="0">
              <a:ln>
                <a:noFill/>
              </a:ln>
              <a:solidFill>
                <a:srgbClr val="FF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782614" y="1720840"/>
            <a:ext cx="8286658" cy="2308324"/>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360363" marR="0" lvl="0" indent="-360363"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2.	Jane gets angry and upset when she tells Miss Temple what happened at Gateshead Hall, just like she did when she told Helen what happened. </a:t>
            </a: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Calibri" panose="020F0502020204030204" pitchFamily="34" charset="0"/>
                <a:cs typeface="Times New Roman" panose="02020603050405020304" pitchFamily="18" charset="0"/>
              </a:rPr>
              <a:t>FALSE  Jane remembered that Helen told her to be calm, so she remains calm when she tells Miss Temple about her past.</a:t>
            </a:r>
          </a:p>
        </p:txBody>
      </p:sp>
      <p:sp>
        <p:nvSpPr>
          <p:cNvPr id="12" name="Rectangle 11"/>
          <p:cNvSpPr/>
          <p:nvPr/>
        </p:nvSpPr>
        <p:spPr>
          <a:xfrm>
            <a:off x="782614" y="1116449"/>
            <a:ext cx="8286658" cy="46166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360363" marR="0" lvl="0" indent="-360363"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1.	Miss Temple treats Jane with respect. </a:t>
            </a: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TRUE</a:t>
            </a:r>
          </a:p>
        </p:txBody>
      </p:sp>
      <p:sp>
        <p:nvSpPr>
          <p:cNvPr id="13" name="Rectangle 12"/>
          <p:cNvSpPr/>
          <p:nvPr/>
        </p:nvSpPr>
        <p:spPr>
          <a:xfrm>
            <a:off x="782614" y="4171890"/>
            <a:ext cx="8286658" cy="830997"/>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360363" marR="0" lvl="0" indent="-360363"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3.	Jane has not forgotten the terror of the red-room. </a:t>
            </a: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TRUE</a:t>
            </a:r>
          </a:p>
        </p:txBody>
      </p:sp>
      <p:pic>
        <p:nvPicPr>
          <p:cNvPr id="18" name="Picture 17">
            <a:extLst>
              <a:ext uri="{FF2B5EF4-FFF2-40B4-BE49-F238E27FC236}">
                <a16:creationId xmlns:a16="http://schemas.microsoft.com/office/drawing/2014/main" id="{D315E2A9-BE2F-47C6-B3EC-6EF7D72357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spTree>
    <p:extLst>
      <p:ext uri="{BB962C8B-B14F-4D97-AF65-F5344CB8AC3E}">
        <p14:creationId xmlns:p14="http://schemas.microsoft.com/office/powerpoint/2010/main" val="160409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Lesson Guide</a:t>
            </a:r>
          </a:p>
        </p:txBody>
      </p:sp>
      <p:graphicFrame>
        <p:nvGraphicFramePr>
          <p:cNvPr id="4" name="Table 3"/>
          <p:cNvGraphicFramePr>
            <a:graphicFrameLocks noGrp="1"/>
          </p:cNvGraphicFramePr>
          <p:nvPr>
            <p:extLst>
              <p:ext uri="{D42A27DB-BD31-4B8C-83A1-F6EECF244321}">
                <p14:modId xmlns:p14="http://schemas.microsoft.com/office/powerpoint/2010/main" val="1331230517"/>
              </p:ext>
            </p:extLst>
          </p:nvPr>
        </p:nvGraphicFramePr>
        <p:xfrm>
          <a:off x="707887" y="0"/>
          <a:ext cx="8436113" cy="6050280"/>
        </p:xfrm>
        <a:graphic>
          <a:graphicData uri="http://schemas.openxmlformats.org/drawingml/2006/table">
            <a:tbl>
              <a:tblPr firstRow="1" bandRow="1">
                <a:tableStyleId>{69CF1AB2-1976-4502-BF36-3FF5EA218861}</a:tableStyleId>
              </a:tblPr>
              <a:tblGrid>
                <a:gridCol w="5376281">
                  <a:extLst>
                    <a:ext uri="{9D8B030D-6E8A-4147-A177-3AD203B41FA5}">
                      <a16:colId xmlns:a16="http://schemas.microsoft.com/office/drawing/2014/main" val="20000"/>
                    </a:ext>
                  </a:extLst>
                </a:gridCol>
                <a:gridCol w="3059832">
                  <a:extLst>
                    <a:ext uri="{9D8B030D-6E8A-4147-A177-3AD203B41FA5}">
                      <a16:colId xmlns:a16="http://schemas.microsoft.com/office/drawing/2014/main" val="20001"/>
                    </a:ext>
                  </a:extLst>
                </a:gridCol>
              </a:tblGrid>
              <a:tr h="446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Century Gothic" panose="020B0502020202020204" pitchFamily="34" charset="0"/>
                        </a:rPr>
                        <a:t>Do Now: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Why did Mr</a:t>
                      </a:r>
                      <a:r>
                        <a:rPr kumimoji="0" lang="en-US" sz="105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Brocklehurst punish Jane?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050" b="0" baseline="0" dirty="0">
                          <a:solidFill>
                            <a:prstClr val="black"/>
                          </a:solidFill>
                          <a:latin typeface="Century Gothic" panose="020B0502020202020204" pitchFamily="34" charset="0"/>
                        </a:rPr>
                        <a:t>Why did Jane feel humiliated?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050" b="0" dirty="0">
                          <a:solidFill>
                            <a:prstClr val="black"/>
                          </a:solidFill>
                          <a:latin typeface="Century Gothic" panose="020B0502020202020204" pitchFamily="34" charset="0"/>
                        </a:rPr>
                        <a:t>List one event where Miss Temple treated the girls at Lowood kindly.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050" b="0" dirty="0">
                          <a:solidFill>
                            <a:prstClr val="black"/>
                          </a:solidFill>
                          <a:latin typeface="Century Gothic" panose="020B0502020202020204" pitchFamily="34" charset="0"/>
                        </a:rPr>
                        <a:t>What is Mr Brocklehurst’s attitude to childhood?</a:t>
                      </a:r>
                      <a:endParaRPr lang="en-GB" sz="1050" b="0" dirty="0">
                        <a:solidFill>
                          <a:schemeClr val="bg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Century Gothic" panose="020B0502020202020204" pitchFamily="34" charset="0"/>
                        </a:rPr>
                        <a:t>Extension:</a:t>
                      </a:r>
                      <a:r>
                        <a:rPr lang="en-GB" sz="1050" b="0" dirty="0">
                          <a:solidFill>
                            <a:schemeClr val="bg1"/>
                          </a:solidFill>
                          <a:latin typeface="Century Gothic" panose="020B0502020202020204" pitchFamily="34" charset="0"/>
                        </a:rPr>
                        <a:t> </a:t>
                      </a:r>
                      <a:r>
                        <a:rPr kumimoji="0" lang="en-US"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a:t>
                      </a:r>
                      <a:r>
                        <a:rPr lang="en-US" sz="1050" b="0" dirty="0">
                          <a:solidFill>
                            <a:prstClr val="black"/>
                          </a:solidFill>
                          <a:latin typeface="Century Gothic" panose="020B0502020202020204" pitchFamily="34" charset="0"/>
                        </a:rPr>
                        <a:t>attitude towards children is the opposite of Brocklehurst’s attitude?</a:t>
                      </a:r>
                      <a:endParaRPr kumimoji="0" lang="en-US"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68400" marR="68400" marT="0" marB="0"/>
                </a:tc>
                <a:tc>
                  <a:txBody>
                    <a:bodyPr/>
                    <a:lstStyle/>
                    <a:p>
                      <a:pPr>
                        <a:lnSpc>
                          <a:spcPct val="100000"/>
                        </a:lnSpc>
                        <a:spcBef>
                          <a:spcPts val="0"/>
                        </a:spcBef>
                        <a:spcAft>
                          <a:spcPts val="0"/>
                        </a:spcAft>
                      </a:pPr>
                      <a:endParaRPr lang="en-GB" sz="105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0"/>
                  </a:ext>
                </a:extLst>
              </a:tr>
              <a:tr h="38904">
                <a:tc>
                  <a:txBody>
                    <a:bodyPr/>
                    <a:lstStyle/>
                    <a:p>
                      <a:pPr>
                        <a:lnSpc>
                          <a:spcPct val="100000"/>
                        </a:lnSpc>
                        <a:spcBef>
                          <a:spcPts val="0"/>
                        </a:spcBef>
                        <a:spcAft>
                          <a:spcPts val="0"/>
                        </a:spcAft>
                      </a:pPr>
                      <a:r>
                        <a:rPr lang="en-GB" sz="1050" b="1" baseline="0" dirty="0">
                          <a:solidFill>
                            <a:schemeClr val="bg1"/>
                          </a:solidFill>
                          <a:effectLst/>
                          <a:latin typeface="Century Gothic" panose="020B0502020202020204" pitchFamily="34" charset="0"/>
                          <a:ea typeface="Calibri"/>
                          <a:cs typeface="Times New Roman"/>
                        </a:rPr>
                        <a:t>Reading: Helen comforts Jane</a:t>
                      </a:r>
                    </a:p>
                    <a:p>
                      <a:pPr>
                        <a:lnSpc>
                          <a:spcPct val="100000"/>
                        </a:lnSpc>
                        <a:spcBef>
                          <a:spcPts val="0"/>
                        </a:spcBef>
                        <a:spcAft>
                          <a:spcPts val="0"/>
                        </a:spcAft>
                      </a:pPr>
                      <a:r>
                        <a:rPr lang="en-GB" sz="1050" b="0" baseline="0" dirty="0">
                          <a:solidFill>
                            <a:schemeClr val="bg1"/>
                          </a:solidFill>
                          <a:effectLst/>
                          <a:latin typeface="Century Gothic" panose="020B0502020202020204" pitchFamily="34" charset="0"/>
                          <a:ea typeface="Calibri"/>
                          <a:cs typeface="Times New Roman"/>
                        </a:rPr>
                        <a:t>Read from, ‘Ere the half hour ended… (page 81)</a:t>
                      </a:r>
                    </a:p>
                    <a:p>
                      <a:pPr>
                        <a:lnSpc>
                          <a:spcPct val="100000"/>
                        </a:lnSpc>
                        <a:spcBef>
                          <a:spcPts val="0"/>
                        </a:spcBef>
                        <a:spcAft>
                          <a:spcPts val="0"/>
                        </a:spcAft>
                      </a:pPr>
                      <a:r>
                        <a:rPr lang="en-GB" sz="1050" b="0" baseline="0" dirty="0">
                          <a:solidFill>
                            <a:schemeClr val="bg1"/>
                          </a:solidFill>
                          <a:effectLst/>
                          <a:latin typeface="Century Gothic" panose="020B0502020202020204" pitchFamily="34" charset="0"/>
                          <a:ea typeface="Calibri"/>
                          <a:cs typeface="Times New Roman"/>
                        </a:rPr>
                        <a:t>Read to, ‘…recognised as Miss Temple.’ (page 83)</a:t>
                      </a:r>
                    </a:p>
                  </a:txBody>
                  <a:tcPr marL="68400" marR="68400" marT="0" marB="0"/>
                </a:tc>
                <a:tc>
                  <a:txBody>
                    <a:bodyPr/>
                    <a:lstStyle/>
                    <a:p>
                      <a:pPr>
                        <a:lnSpc>
                          <a:spcPct val="100000"/>
                        </a:lnSpc>
                        <a:spcBef>
                          <a:spcPts val="0"/>
                        </a:spcBef>
                        <a:spcAft>
                          <a:spcPts val="0"/>
                        </a:spcAft>
                      </a:pPr>
                      <a:endParaRPr lang="en-GB" sz="105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2"/>
                  </a:ext>
                </a:extLst>
              </a:tr>
              <a:tr h="0">
                <a:tc>
                  <a:txBody>
                    <a:bodyPr/>
                    <a:lstStyle/>
                    <a:p>
                      <a:pPr>
                        <a:lnSpc>
                          <a:spcPct val="100000"/>
                        </a:lnSpc>
                        <a:spcBef>
                          <a:spcPts val="0"/>
                        </a:spcBef>
                        <a:spcAft>
                          <a:spcPts val="0"/>
                        </a:spcAft>
                      </a:pPr>
                      <a:r>
                        <a:rPr lang="en-GB" sz="1050" b="1" baseline="0" dirty="0">
                          <a:solidFill>
                            <a:schemeClr val="bg1"/>
                          </a:solidFill>
                          <a:effectLst/>
                          <a:latin typeface="Century Gothic" panose="020B0502020202020204" pitchFamily="34" charset="0"/>
                          <a:ea typeface="Calibri"/>
                          <a:cs typeface="Times New Roman"/>
                        </a:rPr>
                        <a:t>Helen comforts Jane</a:t>
                      </a:r>
                    </a:p>
                    <a:p>
                      <a:pPr>
                        <a:lnSpc>
                          <a:spcPct val="100000"/>
                        </a:lnSpc>
                        <a:spcBef>
                          <a:spcPts val="0"/>
                        </a:spcBef>
                        <a:spcAft>
                          <a:spcPts val="0"/>
                        </a:spcAft>
                      </a:pPr>
                      <a:r>
                        <a:rPr lang="en-GB" sz="1050" b="0" baseline="0" dirty="0">
                          <a:solidFill>
                            <a:schemeClr val="bg1"/>
                          </a:solidFill>
                          <a:effectLst/>
                          <a:latin typeface="Century Gothic" panose="020B0502020202020204" pitchFamily="34" charset="0"/>
                          <a:ea typeface="Calibri"/>
                          <a:cs typeface="Times New Roman"/>
                        </a:rPr>
                        <a:t>In this passage, we see how Jane’s perception of what has happened varies drastically from the other children’s. Students need to explain how the two girls view what has happened as a check for understanding of the passage that has just been read. </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0" dirty="0">
                          <a:solidFill>
                            <a:schemeClr val="bg1"/>
                          </a:solidFill>
                          <a:effectLst/>
                          <a:latin typeface="Century Gothic" panose="020B0502020202020204" pitchFamily="34" charset="0"/>
                          <a:ea typeface="Calibri"/>
                          <a:cs typeface="Times New Roman"/>
                        </a:rPr>
                        <a:t>This acts as a check for understanding as both Jane and Helen explain their feelings in relatively plain English. The exception is Helen’s description of God’s judgement, so you may wish</a:t>
                      </a:r>
                      <a:r>
                        <a:rPr lang="en-GB" sz="1050" b="0" baseline="0" dirty="0">
                          <a:solidFill>
                            <a:schemeClr val="bg1"/>
                          </a:solidFill>
                          <a:effectLst/>
                          <a:latin typeface="Century Gothic" panose="020B0502020202020204" pitchFamily="34" charset="0"/>
                          <a:ea typeface="Calibri"/>
                          <a:cs typeface="Times New Roman"/>
                        </a:rPr>
                        <a:t> to consider how to support re-reading of this part. </a:t>
                      </a:r>
                      <a:endParaRPr lang="en-GB" sz="105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3"/>
                  </a:ext>
                </a:extLst>
              </a:tr>
              <a:tr h="33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1" baseline="0" dirty="0">
                          <a:solidFill>
                            <a:schemeClr val="bg1"/>
                          </a:solidFill>
                          <a:latin typeface="Century Gothic" panose="020B0502020202020204" pitchFamily="34" charset="0"/>
                        </a:rPr>
                        <a:t>Reading: Miss Temple</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b="0" baseline="0" dirty="0">
                          <a:solidFill>
                            <a:schemeClr val="bg1"/>
                          </a:solidFill>
                          <a:latin typeface="Century Gothic" panose="020B0502020202020204" pitchFamily="34" charset="0"/>
                        </a:rPr>
                        <a:t>Recap the main points students already know about Miss Temple, then continue reading.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b="0" baseline="0" dirty="0">
                          <a:solidFill>
                            <a:schemeClr val="bg1"/>
                          </a:solidFill>
                          <a:latin typeface="Century Gothic" panose="020B0502020202020204" pitchFamily="34" charset="0"/>
                        </a:rPr>
                        <a:t>Read from, ‘“I came on purpose to find you…”’ (page 83)</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b="0" baseline="0" dirty="0">
                          <a:solidFill>
                            <a:schemeClr val="bg1"/>
                          </a:solidFill>
                          <a:latin typeface="Century Gothic" panose="020B0502020202020204" pitchFamily="34" charset="0"/>
                        </a:rPr>
                        <a:t>Read to, ‘“… you are clear now.”’ (page 85)</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b="0" baseline="0" dirty="0">
                          <a:solidFill>
                            <a:schemeClr val="bg1"/>
                          </a:solidFill>
                          <a:latin typeface="Century Gothic" panose="020B0502020202020204" pitchFamily="34" charset="0"/>
                        </a:rPr>
                        <a:t>There are some true/false questions after the extract to assess students’ comprehension of the extract. </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5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4"/>
                  </a:ext>
                </a:extLst>
              </a:tr>
              <a:tr h="33184">
                <a:tc>
                  <a:txBody>
                    <a:bodyPr/>
                    <a:lstStyle/>
                    <a:p>
                      <a:pPr>
                        <a:lnSpc>
                          <a:spcPct val="100000"/>
                        </a:lnSpc>
                        <a:spcBef>
                          <a:spcPts val="0"/>
                        </a:spcBef>
                        <a:spcAft>
                          <a:spcPts val="0"/>
                        </a:spcAft>
                      </a:pPr>
                      <a:r>
                        <a:rPr lang="en-GB" sz="1000" b="1" baseline="0" dirty="0">
                          <a:solidFill>
                            <a:schemeClr val="bg1"/>
                          </a:solidFill>
                          <a:effectLst/>
                          <a:latin typeface="Century Gothic" panose="020B0502020202020204" pitchFamily="34" charset="0"/>
                          <a:ea typeface="Calibri"/>
                          <a:cs typeface="Times New Roman"/>
                        </a:rPr>
                        <a:t>Reading</a:t>
                      </a:r>
                    </a:p>
                    <a:p>
                      <a:pPr>
                        <a:lnSpc>
                          <a:spcPct val="100000"/>
                        </a:lnSpc>
                        <a:spcBef>
                          <a:spcPts val="0"/>
                        </a:spcBef>
                        <a:spcAft>
                          <a:spcPts val="0"/>
                        </a:spcAft>
                      </a:pPr>
                      <a:r>
                        <a:rPr lang="en-GB" sz="1000" b="0" baseline="0" dirty="0">
                          <a:solidFill>
                            <a:schemeClr val="bg1"/>
                          </a:solidFill>
                          <a:effectLst/>
                          <a:latin typeface="Century Gothic" panose="020B0502020202020204" pitchFamily="34" charset="0"/>
                          <a:ea typeface="Calibri"/>
                          <a:cs typeface="Times New Roman"/>
                        </a:rPr>
                        <a:t>Inform students that they will continue reading from where Miss Temple invites Jane and Helen to spend the evening with her. Read from, ‘She kissed me…’ (page 85) Read to, ‘…a tear from her cheek.’ (page 87)</a:t>
                      </a:r>
                    </a:p>
                  </a:txBody>
                  <a:tcPr marL="68400" marR="68400" marT="0" marB="0"/>
                </a:tc>
                <a:tc>
                  <a:txBody>
                    <a:bodyPr/>
                    <a:lstStyle/>
                    <a:p>
                      <a:pPr>
                        <a:lnSpc>
                          <a:spcPct val="100000"/>
                        </a:lnSpc>
                        <a:spcBef>
                          <a:spcPts val="0"/>
                        </a:spcBef>
                        <a:spcAft>
                          <a:spcPts val="0"/>
                        </a:spcAft>
                      </a:pPr>
                      <a:endParaRPr lang="en-GB" sz="10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5"/>
                  </a:ext>
                </a:extLst>
              </a:tr>
              <a:tr h="33184">
                <a:tc>
                  <a:txBody>
                    <a:bodyPr/>
                    <a:lstStyle/>
                    <a:p>
                      <a:pPr>
                        <a:spcAft>
                          <a:spcPts val="0"/>
                        </a:spcAft>
                        <a:tabLst>
                          <a:tab pos="441325" algn="l"/>
                        </a:tabLst>
                      </a:pPr>
                      <a:r>
                        <a:rPr lang="en-GB" sz="105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Miss Temple and Mr Brocklehurst</a:t>
                      </a:r>
                    </a:p>
                    <a:p>
                      <a:pPr>
                        <a:spcAft>
                          <a:spcPts val="0"/>
                        </a:spcAft>
                        <a:tabLst>
                          <a:tab pos="441325" algn="l"/>
                        </a:tabLst>
                      </a:pPr>
                      <a:r>
                        <a:rPr lang="en-GB" sz="1050" b="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Recap</a:t>
                      </a:r>
                      <a:r>
                        <a:rPr lang="en-GB" sz="1050" b="0" baseline="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what juxtaposition is.</a:t>
                      </a:r>
                    </a:p>
                    <a:p>
                      <a:pPr>
                        <a:spcAft>
                          <a:spcPts val="0"/>
                        </a:spcAft>
                        <a:tabLst>
                          <a:tab pos="441325" algn="l"/>
                        </a:tabLst>
                      </a:pPr>
                      <a:r>
                        <a:rPr lang="en-GB" sz="1050" b="0" baseline="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Often in Victorian literature, there is a juxtaposition between characters who have a similar relationship with the protagonist.  Students independently write a paragraph answering this question:</a:t>
                      </a:r>
                    </a:p>
                    <a:p>
                      <a:pPr>
                        <a:spcAft>
                          <a:spcPts val="0"/>
                        </a:spcAft>
                        <a:tabLst>
                          <a:tab pos="441325" algn="l"/>
                        </a:tabLst>
                      </a:pPr>
                      <a:r>
                        <a:rPr lang="en-GB" sz="1050" b="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How does Bronte juxtapose Mr Brocklehurst and Miss Temple’s attitudes towards children?</a:t>
                      </a:r>
                    </a:p>
                    <a:p>
                      <a:pPr>
                        <a:spcAft>
                          <a:spcPts val="0"/>
                        </a:spcAft>
                        <a:tabLst>
                          <a:tab pos="441325" algn="l"/>
                        </a:tabLst>
                      </a:pPr>
                      <a:r>
                        <a:rPr lang="en-GB" sz="1050" b="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Extension: Which Victorian attitude towards children do you think Brontë agreed with? Why?</a:t>
                      </a:r>
                    </a:p>
                  </a:txBody>
                  <a:tcPr marL="68400" marR="684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a:solidFill>
                            <a:schemeClr val="bg1"/>
                          </a:solidFill>
                          <a:effectLst/>
                          <a:latin typeface="Century Gothic" panose="020B0502020202020204" pitchFamily="34" charset="0"/>
                          <a:ea typeface="Calibri"/>
                          <a:cs typeface="Times New Roman"/>
                        </a:rPr>
                        <a:t>You</a:t>
                      </a:r>
                      <a:r>
                        <a:rPr lang="en-GB" sz="1050" b="0" baseline="0" dirty="0">
                          <a:solidFill>
                            <a:schemeClr val="bg1"/>
                          </a:solidFill>
                          <a:effectLst/>
                          <a:latin typeface="Century Gothic" panose="020B0502020202020204" pitchFamily="34" charset="0"/>
                          <a:ea typeface="Calibri"/>
                          <a:cs typeface="Times New Roman"/>
                        </a:rPr>
                        <a:t> may want to ask students to write down their initial ideas to this question. </a:t>
                      </a:r>
                      <a:r>
                        <a:rPr lang="en-GB" sz="1050" b="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We</a:t>
                      </a:r>
                      <a:r>
                        <a:rPr lang="en-GB" sz="1050" b="0" baseline="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are clearly meant to empathise much more with Miss Temple, suggesting that Brontë would advocate a more accepting and tolerant approach to raising and teaching children.</a:t>
                      </a:r>
                      <a:endParaRPr lang="en-GB" sz="1050" b="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5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6"/>
                  </a:ext>
                </a:extLst>
              </a:tr>
              <a:tr h="0">
                <a:tc>
                  <a:txBody>
                    <a:bodyPr/>
                    <a:lstStyle/>
                    <a:p>
                      <a:pPr algn="l">
                        <a:lnSpc>
                          <a:spcPct val="100000"/>
                        </a:lnSpc>
                        <a:spcBef>
                          <a:spcPts val="0"/>
                        </a:spcBef>
                        <a:spcAft>
                          <a:spcPts val="0"/>
                        </a:spcAft>
                      </a:pPr>
                      <a:r>
                        <a:rPr lang="en-GB" sz="1050" b="1" dirty="0">
                          <a:effectLst/>
                          <a:latin typeface="Century Gothic" panose="020B0502020202020204" pitchFamily="34" charset="0"/>
                          <a:ea typeface="Calibri"/>
                          <a:cs typeface="Times New Roman"/>
                        </a:rPr>
                        <a:t>Mastery assessment plenary</a:t>
                      </a:r>
                      <a:endParaRPr lang="en-GB" sz="1050" dirty="0">
                        <a:effectLst/>
                        <a:latin typeface="Century Gothic" panose="020B0502020202020204" pitchFamily="34" charset="0"/>
                        <a:ea typeface="Calibri"/>
                        <a:cs typeface="Times New Roman"/>
                      </a:endParaRPr>
                    </a:p>
                    <a:p>
                      <a:pPr algn="l">
                        <a:lnSpc>
                          <a:spcPct val="100000"/>
                        </a:lnSpc>
                        <a:spcBef>
                          <a:spcPts val="0"/>
                        </a:spcBef>
                        <a:spcAft>
                          <a:spcPts val="0"/>
                        </a:spcAft>
                      </a:pPr>
                      <a:r>
                        <a:rPr lang="en-GB" sz="1050" dirty="0">
                          <a:effectLst/>
                          <a:latin typeface="Century Gothic" panose="020B0502020202020204" pitchFamily="34" charset="0"/>
                          <a:ea typeface="Calibri"/>
                          <a:cs typeface="Times New Roman"/>
                        </a:rPr>
                        <a:t>Students complete quiz.</a:t>
                      </a:r>
                    </a:p>
                  </a:txBody>
                  <a:tcPr marL="68400" marR="68400" marT="0" marB="0"/>
                </a:tc>
                <a:tc>
                  <a:txBody>
                    <a:bodyPr/>
                    <a:lstStyle/>
                    <a:p>
                      <a:pPr>
                        <a:lnSpc>
                          <a:spcPct val="100000"/>
                        </a:lnSpc>
                        <a:spcBef>
                          <a:spcPts val="0"/>
                        </a:spcBef>
                        <a:spcAft>
                          <a:spcPts val="0"/>
                        </a:spcAft>
                      </a:pPr>
                      <a:endParaRPr lang="en-GB" sz="105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210819673"/>
                  </a:ext>
                </a:extLst>
              </a:tr>
            </a:tbl>
          </a:graphicData>
        </a:graphic>
      </p:graphicFrame>
      <p:sp>
        <p:nvSpPr>
          <p:cNvPr id="5" name="TextBox 4">
            <a:extLst>
              <a:ext uri="{FF2B5EF4-FFF2-40B4-BE49-F238E27FC236}">
                <a16:creationId xmlns:a16="http://schemas.microsoft.com/office/drawing/2014/main" id="{49E83401-6421-F04F-93D0-592EA54F411F}"/>
              </a:ext>
            </a:extLst>
          </p:cNvPr>
          <p:cNvSpPr txBox="1"/>
          <p:nvPr/>
        </p:nvSpPr>
        <p:spPr>
          <a:xfrm>
            <a:off x="1453521" y="6151497"/>
            <a:ext cx="6573795" cy="523220"/>
          </a:xfrm>
          <a:prstGeom prst="rect">
            <a:avLst/>
          </a:prstGeom>
          <a:noFill/>
          <a:ln w="38100">
            <a:solidFill>
              <a:srgbClr val="FF0000"/>
            </a:solidFill>
          </a:ln>
        </p:spPr>
        <p:txBody>
          <a:bodyPr wrap="square" rtlCol="0">
            <a:spAutoFit/>
          </a:bodyPr>
          <a:lstStyle/>
          <a:p>
            <a:pPr>
              <a:spcAft>
                <a:spcPts val="300"/>
              </a:spcAft>
            </a:pPr>
            <a:r>
              <a:rPr lang="en-US" sz="1400" b="1" dirty="0">
                <a:solidFill>
                  <a:schemeClr val="bg1"/>
                </a:solidFill>
                <a:latin typeface="Century Gothic" panose="020B0502020202020204" pitchFamily="34" charset="0"/>
              </a:rPr>
              <a:t>NOTE: There is a lot of reading in this lesson, so think carefully how you will manage this.</a:t>
            </a:r>
          </a:p>
        </p:txBody>
      </p:sp>
    </p:spTree>
    <p:extLst>
      <p:ext uri="{BB962C8B-B14F-4D97-AF65-F5344CB8AC3E}">
        <p14:creationId xmlns:p14="http://schemas.microsoft.com/office/powerpoint/2010/main" val="426798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284455"/>
            <a:ext cx="83075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Miss Temple has invited Jane and Helen to spend the evening with her. We are going to continue to see why the girls at Lowood love Miss Temple. </a:t>
            </a: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16" name="TextBox 15"/>
          <p:cNvSpPr txBox="1"/>
          <p:nvPr/>
        </p:nvSpPr>
        <p:spPr>
          <a:xfrm>
            <a:off x="4016474" y="2910859"/>
            <a:ext cx="5055724" cy="29084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Let’s find out about their evening.</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Read from,</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‘She kissed me…’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page 85</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Read to,</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‘…a tear from her cheek.’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page 87</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t>
            </a: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6" name="Picture 5"/>
          <p:cNvPicPr>
            <a:picLocks noChangeAspect="1"/>
          </p:cNvPicPr>
          <p:nvPr/>
        </p:nvPicPr>
        <p:blipFill>
          <a:blip r:embed="rId2"/>
          <a:stretch>
            <a:fillRect/>
          </a:stretch>
        </p:blipFill>
        <p:spPr>
          <a:xfrm>
            <a:off x="764692" y="2060848"/>
            <a:ext cx="3194977" cy="4608512"/>
          </a:xfrm>
          <a:prstGeom prst="rect">
            <a:avLst/>
          </a:prstGeom>
        </p:spPr>
      </p:pic>
      <p:sp>
        <p:nvSpPr>
          <p:cNvPr id="7" name="TextBox 6"/>
          <p:cNvSpPr txBox="1"/>
          <p:nvPr/>
        </p:nvSpPr>
        <p:spPr>
          <a:xfrm>
            <a:off x="764692" y="6228020"/>
            <a:ext cx="14760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Helen Burns</a:t>
            </a: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 name="TextBox 7"/>
          <p:cNvSpPr txBox="1"/>
          <p:nvPr/>
        </p:nvSpPr>
        <p:spPr>
          <a:xfrm>
            <a:off x="2663669" y="6228020"/>
            <a:ext cx="12960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Eyre</a:t>
            </a: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0" name="TextBox 9"/>
          <p:cNvSpPr txBox="1"/>
          <p:nvPr/>
        </p:nvSpPr>
        <p:spPr>
          <a:xfrm>
            <a:off x="2411669" y="2834669"/>
            <a:ext cx="15480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Miss Temple</a:t>
            </a: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51184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pensive </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lost in thought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pensive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lost in thought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discerned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 noticed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p.85</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7" y="0"/>
            <a:ext cx="6281251"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She kissed me, and still keeping me at her side (where I was well contented to stand, for I derived a child’s pleasure from the contemplation of her face, her dress, her one or two ornaments, her white forehead, her clustered and shining curls, and beaming dark eyes), she proceeded to address Helen  Burns.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‘How are you to-night, Helen? Have you coughed much to-day?’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‘Not quite so much, I think, ma’am.’</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the pain in your chest?’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‘It is a little better.’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Miss Temple got up, took her hand and examined her pulse; then she returned to her own seat; as she resumed it, I heard her sigh low. She was pensive for a few minutes, then rousing herself, she said cheerfully –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‘But you two are my visitors to-night; I must treat you as such.’ She rang her bell.</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‘Barbara,’ she said to the servant who answered it, ‘I have not yet had tea; bring the tray, and place cups for these two young ladies.’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a tray was soon brought. How pretty, to my eyes, did the china cups and bright teapot look, placed on the little round table near the fire!</a:t>
            </a:r>
          </a:p>
        </p:txBody>
      </p:sp>
    </p:spTree>
    <p:extLst>
      <p:ext uri="{BB962C8B-B14F-4D97-AF65-F5344CB8AC3E}">
        <p14:creationId xmlns:p14="http://schemas.microsoft.com/office/powerpoint/2010/main" val="626570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discerned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noticed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i.e. ungenerous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deficiencies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shortages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morsel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piece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p.85-86</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6615" y="0"/>
            <a:ext cx="6282523"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How fragrant was the steam of the beverage, and the scent of the toast! Of which, however, I, to my dismay (for I was beginning to be hungry), discerned only a very small portion: Miss Temple discerned it too.</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‘Barbara,’ said she, ‘can you not bring a little more bread and butter? There is not enough for three.’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Barbara went out. She returned soon.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‘Madam, Mrs Harden says she has sent up the usual quantity.’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Mrs Harden, be it observed, was the housekeeper, a woman after Mr Brocklehurst’s own heart, made up of equal parts of whalebone and iron.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‘Oh, very well!’ returned Miss Temple; ‘we must make it do, Barbara, I suppose.’ And as the girl withdrew, she added, smiling, ‘Fortunately, I have it in my power to supply deficiencies for this once.’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Having invited Helen and me to approach the table, and placed before each of us a cup of tea with one delicious but thin morsel of toast, she got up, unlocked a drawer, and taking from it a parcel wrapped in paper, disclosed presently to our eyes a good-sized seed-cake.</a:t>
            </a:r>
          </a:p>
        </p:txBody>
      </p:sp>
      <p:pic>
        <p:nvPicPr>
          <p:cNvPr id="1026" name="Picture 2" descr="http://www.gotosee.co.uk/healtharticles/wp-content/uploads/2010/02/banana-and-seed-ca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2105" y="5373216"/>
            <a:ext cx="1901893" cy="14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029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29430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nectar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t>
            </a: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syrup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ambrosia</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food of the gods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famished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starving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liberally</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generously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i.e. Miss Temple has a calming influence on people. Even if you feel like you should be overawed by her, she calms you. But Helen Burns fills Jane with wonder.</a:t>
            </a: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p.86</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7" y="0"/>
            <a:ext cx="6281251"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meant to give each of you some of this to take with you,’ said she; ‘but as there is so little toast, you must have it now,’ and she proceeded to cut slices with a generous hand.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We feasted that evening as on nectar and ambrosia; and not the least delight of the entertainment was the smile of gratification with which our hostess regarded us, as we satisfied our famished appetites on the delicate fare she liberally supplied.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Tea over and the tray removed, she again summoned us to the fire; we sat one on each side of her, and now a conversation followed between her and Helen, which was indeed a privilege to be admitted to hear.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Miss Temple had always something of serenity in her air, of state in her mien, of refined propriety in her language, which precluded deviation into the ardent, the excited, the eager: something which chastened the pleasure of those who looked on her, and listened to her, by a controlling sense of awe; and such was my feeling now: but as to Helen Burns, I was struck with wonder.</a:t>
            </a:r>
          </a:p>
        </p:txBody>
      </p:sp>
    </p:spTree>
    <p:extLst>
      <p:ext uri="{BB962C8B-B14F-4D97-AF65-F5344CB8AC3E}">
        <p14:creationId xmlns:p14="http://schemas.microsoft.com/office/powerpoint/2010/main" val="2037509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lustre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shine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radiance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brilliance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vigorous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energetic</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fervid eloquence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glowing</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expression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discourse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speech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protracted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lengthy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p.86-87</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7" y="0"/>
            <a:ext cx="6281251"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The refreshing meal, the brilliant fire, the presence and kindness of her beloved instructress, or, perhaps, more than all these, something in her own unique mind, had roused her powers within her. They woke, they kindled: first, they glowed in the bright tint of her cheek, which till this hour I had never seen but pale and bloodless; then they shone in the liquid lustre of her eyes, which had suddenly acquired a beauty more singular than that of Miss Temple’s – a beauty neither of fine colour nor long eyelash, nor pencilled brow, but of meaning, of movement, of radiance.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Then her soul sat on her lips, and language flowed, from what source I cannot tell; has a girl of fourteen a heart large enough, vigorous enough to hold the swelling spring of pure, full, fervid eloquence? Such was the characteristic of Helen’s discourse on that, to me, memorable evening; her spirit seemed hastening to live within a very brief span as much as many live during a protracted existence.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They conversed of things I had never heard of; of nations and times past; of countries far away; of secrets of nature discovered or guessed at: they spoke of books: how many they had read! What stores of knowledge they possessed!</a:t>
            </a:r>
          </a:p>
        </p:txBody>
      </p:sp>
    </p:spTree>
    <p:extLst>
      <p:ext uri="{BB962C8B-B14F-4D97-AF65-F5344CB8AC3E}">
        <p14:creationId xmlns:p14="http://schemas.microsoft.com/office/powerpoint/2010/main" val="2057098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construe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interpret, translate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veneration</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admiration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p.87</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7" y="0"/>
            <a:ext cx="6281251"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Then they seemed so familiar with French names and French authors: but my amazement reached its climax when Miss Temple asked Helen if she sometimes snatched a moment to recall the Latin her father had taught her, and, taking a book from a shelf, bade her read and construe a page of Virgil; and Helen obeyed, my organ of veneration expanding at every sounding line. She had scarcely finished ere the bell announced bedtime; no delay could be admitted; Miss Temple embraced us both, saying, as she drew us to her heart –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‘God bless you, my children!’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Helen she held a little longer than me; she let her go more reluctantly. It was Helen her eye followed out the door; it was for her she a second time breathed a sad sigh; for her she wiped a tear from her cheek.</a:t>
            </a:r>
          </a:p>
        </p:txBody>
      </p:sp>
    </p:spTree>
    <p:extLst>
      <p:ext uri="{BB962C8B-B14F-4D97-AF65-F5344CB8AC3E}">
        <p14:creationId xmlns:p14="http://schemas.microsoft.com/office/powerpoint/2010/main" val="132439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3" name="Rectangle 2"/>
          <p:cNvSpPr/>
          <p:nvPr/>
        </p:nvSpPr>
        <p:spPr>
          <a:xfrm>
            <a:off x="764692" y="44624"/>
            <a:ext cx="8307506"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feasted</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that evening as on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nectar</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ambrosia</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not the least delight of the entertainment was the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smile of gratification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with which our hostess regarded us, as we satisfied our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famished appetites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on the delicate fare she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liberally supplied</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943" y="3789040"/>
            <a:ext cx="3474426" cy="3068960"/>
          </a:xfrm>
          <a:prstGeom prst="rect">
            <a:avLst/>
          </a:prstGeom>
        </p:spPr>
      </p:pic>
      <p:sp>
        <p:nvSpPr>
          <p:cNvPr id="16" name="TextBox 15"/>
          <p:cNvSpPr txBox="1"/>
          <p:nvPr/>
        </p:nvSpPr>
        <p:spPr>
          <a:xfrm>
            <a:off x="3059833" y="3789040"/>
            <a:ext cx="6012366" cy="1992417"/>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In pairs, discuss how this passage is a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metaphor.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Clue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endParaRPr>
          </a:p>
        </p:txBody>
      </p:sp>
      <p:sp>
        <p:nvSpPr>
          <p:cNvPr id="4" name="Rectangle 3"/>
          <p:cNvSpPr/>
          <p:nvPr/>
        </p:nvSpPr>
        <p:spPr>
          <a:xfrm>
            <a:off x="3059832" y="4581128"/>
            <a:ext cx="5904655"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The girls are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literally</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being given food. This is the </a:t>
            </a:r>
            <a:r>
              <a:rPr kumimoji="0" lang="en-GB" sz="2400" b="1" i="0" u="none" strike="noStrike" kern="1200" cap="none" spc="0" normalizeH="0" baseline="0" noProof="0">
                <a:ln>
                  <a:noFill/>
                </a:ln>
                <a:solidFill>
                  <a:srgbClr val="4F81BD"/>
                </a:solidFill>
                <a:effectLst/>
                <a:uLnTx/>
                <a:uFillTx/>
                <a:latin typeface="Century Gothic" panose="020B0502020202020204" pitchFamily="34" charset="0"/>
                <a:ea typeface="+mn-ea"/>
                <a:cs typeface="Times New Roman" panose="02020603050405020304" pitchFamily="18" charset="0"/>
              </a:rPr>
              <a:t>tenor</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What else is Miss Temple giving them?</a:t>
            </a: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p:cNvSpPr txBox="1"/>
          <p:nvPr/>
        </p:nvSpPr>
        <p:spPr>
          <a:xfrm>
            <a:off x="764692" y="2235027"/>
            <a:ext cx="6264000" cy="120032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Times New Roman" panose="02020603050405020304" pitchFamily="18" charset="0"/>
              </a:rPr>
              <a:t>Helen and Jane are delighted to accept the food that Miss Temple gives them. They have been starved of food; they are famished. </a:t>
            </a:r>
          </a:p>
        </p:txBody>
      </p:sp>
      <p:pic>
        <p:nvPicPr>
          <p:cNvPr id="8" name="Picture 2" descr="http://www.gotosee.co.uk/healtharticles/wp-content/uploads/2010/02/banana-and-seed-ca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0305" y="2099149"/>
            <a:ext cx="1901893" cy="14619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31538F2-A22C-4ED2-B8FE-ADB94366E6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271215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943" y="3789040"/>
            <a:ext cx="3474426" cy="3068960"/>
          </a:xfrm>
          <a:prstGeom prst="rect">
            <a:avLst/>
          </a:prstGeom>
        </p:spPr>
      </p:pic>
      <p:sp>
        <p:nvSpPr>
          <p:cNvPr id="5" name="L-Shape 4"/>
          <p:cNvSpPr/>
          <p:nvPr/>
        </p:nvSpPr>
        <p:spPr>
          <a:xfrm rot="10800000">
            <a:off x="764692" y="2132855"/>
            <a:ext cx="8307506" cy="4616649"/>
          </a:xfrm>
          <a:prstGeom prst="corner">
            <a:avLst>
              <a:gd name="adj1" fmla="val 26182"/>
              <a:gd name="adj2" fmla="val 133739"/>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3" name="Rectangle 2"/>
          <p:cNvSpPr/>
          <p:nvPr/>
        </p:nvSpPr>
        <p:spPr>
          <a:xfrm>
            <a:off x="764692" y="44624"/>
            <a:ext cx="8307506"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feasted</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that evening as on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nectar</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ambrosia</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not the least delight of the entertainment was the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smile of gratification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with which our hostess regarded us, as we satisfied our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famished appetites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on the delicate fare she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liberally supplied</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p>
        </p:txBody>
      </p:sp>
      <p:sp>
        <p:nvSpPr>
          <p:cNvPr id="10" name="TextBox 9"/>
          <p:cNvSpPr txBox="1"/>
          <p:nvPr/>
        </p:nvSpPr>
        <p:spPr>
          <a:xfrm>
            <a:off x="764692" y="2132856"/>
            <a:ext cx="8307506"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Times New Roman" panose="02020603050405020304" pitchFamily="18" charset="0"/>
              </a:rPr>
              <a:t>Helen and Jane are delighted to accept the food that Miss Temple gives them. They have been starved of food; they are famished. </a:t>
            </a:r>
          </a:p>
        </p:txBody>
      </p:sp>
      <p:sp>
        <p:nvSpPr>
          <p:cNvPr id="2" name="Rectangle 1"/>
          <p:cNvSpPr/>
          <p:nvPr/>
        </p:nvSpPr>
        <p:spPr>
          <a:xfrm>
            <a:off x="2915816" y="3333185"/>
            <a:ext cx="6156382"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srgbClr val="00B050"/>
                </a:solidFill>
                <a:effectLst/>
                <a:uLnTx/>
                <a:uFillTx/>
                <a:latin typeface="Georgia" panose="02040502050405020303" pitchFamily="18" charset="0"/>
                <a:ea typeface="+mn-ea"/>
                <a:cs typeface="Times New Roman" panose="02020603050405020304" pitchFamily="18" charset="0"/>
              </a:rPr>
              <a:t>But the girls are not just nourished by the food. The food that Miss Temple offers Jane and Helen is a metaphor for the love and affection that Miss Temple offers, and which they gratefully receive. Jane has been ‘famished’ of love for her whole life. Now, Miss Temple ‘liberally supplied’ Jane with care and affection.</a:t>
            </a:r>
          </a:p>
        </p:txBody>
      </p:sp>
    </p:spTree>
    <p:extLst>
      <p:ext uri="{BB962C8B-B14F-4D97-AF65-F5344CB8AC3E}">
        <p14:creationId xmlns:p14="http://schemas.microsoft.com/office/powerpoint/2010/main" val="1863560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Juxtaposition</a:t>
            </a:r>
          </a:p>
        </p:txBody>
      </p:sp>
      <p:sp>
        <p:nvSpPr>
          <p:cNvPr id="7" name="Rectangle 6"/>
          <p:cNvSpPr/>
          <p:nvPr/>
        </p:nvSpPr>
        <p:spPr>
          <a:xfrm>
            <a:off x="782614" y="87015"/>
            <a:ext cx="8286658" cy="223907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lvl="0" defTabSz="914400">
              <a:spcAft>
                <a:spcPts val="300"/>
              </a:spcAft>
              <a:tabLst>
                <a:tab pos="441325" algn="l"/>
              </a:tabLst>
              <a:defRPr/>
            </a:pPr>
            <a:r>
              <a:rPr lang="en-GB" sz="22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Juxtaposition </a:t>
            </a:r>
            <a:r>
              <a:rPr lang="en-GB" sz="2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is a literary technique where a writer places very different things or people close to each other. This helps to show how the things are similar or different. </a:t>
            </a:r>
          </a:p>
          <a:p>
            <a:pPr marL="0" marR="0" lvl="0" indent="0" algn="l" defTabSz="914400" rtl="0" eaLnBrk="1" fontAlgn="auto" latinLnBrk="0" hangingPunct="1">
              <a:lnSpc>
                <a:spcPct val="100000"/>
              </a:lnSpc>
              <a:spcBef>
                <a:spcPts val="0"/>
              </a:spcBef>
              <a:spcAft>
                <a:spcPts val="300"/>
              </a:spcAft>
              <a:buClrTx/>
              <a:buSzTx/>
              <a:buFontTx/>
              <a:buNone/>
              <a:tabLst>
                <a:tab pos="441325" algn="l"/>
              </a:tabLst>
              <a:defRPr/>
            </a:pPr>
            <a:endParaRPr kumimoji="0" lang="en-GB" sz="2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tab pos="441325" algn="l"/>
              </a:tabLst>
              <a:defRPr/>
            </a:pPr>
            <a:r>
              <a:rPr kumimoji="0" lang="en-GB" sz="2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 writer often </a:t>
            </a:r>
            <a:r>
              <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juxtaposes</a:t>
            </a:r>
            <a:r>
              <a:rPr kumimoji="0" lang="en-GB" sz="2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characters on purpose.</a:t>
            </a:r>
          </a:p>
          <a:p>
            <a:pPr marL="0" marR="0" lvl="0" indent="0" algn="l" defTabSz="914400" rtl="0" eaLnBrk="1" fontAlgn="auto" latinLnBrk="0" hangingPunct="1">
              <a:lnSpc>
                <a:spcPct val="100000"/>
              </a:lnSpc>
              <a:spcBef>
                <a:spcPts val="0"/>
              </a:spcBef>
              <a:spcAft>
                <a:spcPts val="300"/>
              </a:spcAft>
              <a:buClrTx/>
              <a:buSzTx/>
              <a:buFontTx/>
              <a:buNone/>
              <a:tabLst>
                <a:tab pos="441325" algn="l"/>
              </a:tabLst>
              <a:defRPr/>
            </a:pPr>
            <a:r>
              <a:rPr kumimoji="0" lang="en-GB" sz="2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They do this to </a:t>
            </a:r>
            <a:r>
              <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show the contrast </a:t>
            </a:r>
            <a:r>
              <a:rPr kumimoji="0" lang="en-GB" sz="2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between two characters</a:t>
            </a:r>
          </a:p>
        </p:txBody>
      </p:sp>
      <p:pic>
        <p:nvPicPr>
          <p:cNvPr id="10" name="Picture 9">
            <a:extLst>
              <a:ext uri="{FF2B5EF4-FFF2-40B4-BE49-F238E27FC236}">
                <a16:creationId xmlns:a16="http://schemas.microsoft.com/office/drawing/2014/main" id="{471DDBF4-D7A4-4145-BECB-5D75CDDF09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55" y="0"/>
            <a:ext cx="561951" cy="720000"/>
          </a:xfrm>
          <a:prstGeom prst="rect">
            <a:avLst/>
          </a:prstGeom>
        </p:spPr>
      </p:pic>
      <p:sp>
        <p:nvSpPr>
          <p:cNvPr id="11" name="TextBox 10">
            <a:extLst>
              <a:ext uri="{FF2B5EF4-FFF2-40B4-BE49-F238E27FC236}">
                <a16:creationId xmlns:a16="http://schemas.microsoft.com/office/drawing/2014/main" id="{B152B03D-88C9-B743-8AB3-7B1C713C766D}"/>
              </a:ext>
            </a:extLst>
          </p:cNvPr>
          <p:cNvSpPr txBox="1"/>
          <p:nvPr/>
        </p:nvSpPr>
        <p:spPr>
          <a:xfrm>
            <a:off x="712303" y="2286013"/>
            <a:ext cx="8316624"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defTabSz="914400">
              <a:spcAft>
                <a:spcPts val="300"/>
              </a:spcAft>
              <a:defRPr/>
            </a:pPr>
            <a:r>
              <a:rPr lang="en-GB" sz="2400" b="1" dirty="0">
                <a:solidFill>
                  <a:prstClr val="black"/>
                </a:solidFill>
                <a:latin typeface="Century Gothic" panose="020B0502020202020204" pitchFamily="34" charset="0"/>
              </a:rPr>
              <a:t>Write a paragraph answering this question: Mr Brocklehurst and Miss Temple treat Jane very differently. What does this juxtaposition reveal about Brontë’s attitudes towards children?</a:t>
            </a: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2" name="Picture 11">
            <a:extLst>
              <a:ext uri="{FF2B5EF4-FFF2-40B4-BE49-F238E27FC236}">
                <a16:creationId xmlns:a16="http://schemas.microsoft.com/office/drawing/2014/main" id="{92201F9D-55F2-B945-9806-C852022AF4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2256"/>
          <a:stretch/>
        </p:blipFill>
        <p:spPr>
          <a:xfrm>
            <a:off x="1067646" y="4148774"/>
            <a:ext cx="3075595" cy="2336804"/>
          </a:xfrm>
          <a:prstGeom prst="rect">
            <a:avLst/>
          </a:prstGeom>
          <a:effectLst>
            <a:glow rad="139700">
              <a:schemeClr val="accent2">
                <a:satMod val="175000"/>
              </a:schemeClr>
            </a:glow>
          </a:effectLst>
        </p:spPr>
      </p:pic>
      <p:pic>
        <p:nvPicPr>
          <p:cNvPr id="13" name="Picture 2" descr="http://3.bp.blogspot.com/-dZK_Oj9j4UE/UB0nWAVLA8I/AAAAAAAAbX8/jenWMc01T2I/s1600/JaneEyre1983_079Pyxurz.jpg">
            <a:extLst>
              <a:ext uri="{FF2B5EF4-FFF2-40B4-BE49-F238E27FC236}">
                <a16:creationId xmlns:a16="http://schemas.microsoft.com/office/drawing/2014/main" id="{8C19C1BD-85B8-D246-A4E9-006FCE1553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391" y="4158991"/>
            <a:ext cx="3059645" cy="2336804"/>
          </a:xfrm>
          <a:prstGeom prst="rect">
            <a:avLst/>
          </a:prstGeom>
          <a:noFill/>
          <a:effectLst>
            <a:glow rad="127000">
              <a:srgbClr val="00B050"/>
            </a:glo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D440A47-A2C1-BB45-B47B-60CC53A1529B}"/>
              </a:ext>
            </a:extLst>
          </p:cNvPr>
          <p:cNvSpPr txBox="1"/>
          <p:nvPr/>
        </p:nvSpPr>
        <p:spPr>
          <a:xfrm>
            <a:off x="6674374" y="6373598"/>
            <a:ext cx="15198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Miss Temple</a:t>
            </a:r>
          </a:p>
        </p:txBody>
      </p:sp>
      <p:sp>
        <p:nvSpPr>
          <p:cNvPr id="15" name="TextBox 14">
            <a:extLst>
              <a:ext uri="{FF2B5EF4-FFF2-40B4-BE49-F238E27FC236}">
                <a16:creationId xmlns:a16="http://schemas.microsoft.com/office/drawing/2014/main" id="{8D09CF96-96DD-DA44-983B-B26F2AA3BA94}"/>
              </a:ext>
            </a:extLst>
          </p:cNvPr>
          <p:cNvSpPr txBox="1"/>
          <p:nvPr/>
        </p:nvSpPr>
        <p:spPr>
          <a:xfrm>
            <a:off x="1598987" y="6351025"/>
            <a:ext cx="1908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Mr Brocklehurst</a:t>
            </a:r>
          </a:p>
        </p:txBody>
      </p:sp>
    </p:spTree>
    <p:extLst>
      <p:ext uri="{BB962C8B-B14F-4D97-AF65-F5344CB8AC3E}">
        <p14:creationId xmlns:p14="http://schemas.microsoft.com/office/powerpoint/2010/main" val="2843742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Mastery</a:t>
            </a:r>
          </a:p>
        </p:txBody>
      </p:sp>
      <p:sp>
        <p:nvSpPr>
          <p:cNvPr id="8" name="TextBox 7"/>
          <p:cNvSpPr txBox="1"/>
          <p:nvPr/>
        </p:nvSpPr>
        <p:spPr>
          <a:xfrm>
            <a:off x="827584" y="116632"/>
            <a:ext cx="820891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do we learn about Miss Temple in this chapter?</a:t>
            </a:r>
          </a:p>
        </p:txBody>
      </p:sp>
      <p:sp>
        <p:nvSpPr>
          <p:cNvPr id="4" name="TextBox 3"/>
          <p:cNvSpPr txBox="1"/>
          <p:nvPr/>
        </p:nvSpPr>
        <p:spPr>
          <a:xfrm>
            <a:off x="827584" y="1268760"/>
            <a:ext cx="8208912" cy="4770537"/>
          </a:xfrm>
          <a:prstGeom prst="rect">
            <a:avLst/>
          </a:prstGeom>
          <a:noFill/>
        </p:spPr>
        <p:txBody>
          <a:bodyPr wrap="square" rtlCol="0">
            <a:spAutoFit/>
          </a:bodyPr>
          <a:lstStyle/>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Miss Temple is scared of Mr Brocklehurst.</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She is prepared to defend the children at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Lowood</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School.</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She is strict and harsh with the girls, just as Mr Brocklehurst tells her to be.</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Miss Temple will trust Mr Brocklehurst’s opinion more than she will trust the girls’ because he is an adult.</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Miss Temple will write to Mr Lloyd because she doesn’t think that Jane has been telling the truth about what happened at Gateshead Hall.</a:t>
            </a:r>
          </a:p>
        </p:txBody>
      </p:sp>
    </p:spTree>
    <p:extLst>
      <p:ext uri="{BB962C8B-B14F-4D97-AF65-F5344CB8AC3E}">
        <p14:creationId xmlns:p14="http://schemas.microsoft.com/office/powerpoint/2010/main" val="130502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DAAEBBA-084F-D64B-B63E-3C91D55F8375}"/>
              </a:ext>
            </a:extLst>
          </p:cNvPr>
          <p:cNvSpPr txBox="1"/>
          <p:nvPr/>
        </p:nvSpPr>
        <p:spPr>
          <a:xfrm>
            <a:off x="935731" y="4916950"/>
            <a:ext cx="7710614" cy="1569660"/>
          </a:xfrm>
          <a:prstGeom prst="rect">
            <a:avLst/>
          </a:prstGeom>
          <a:solidFill>
            <a:schemeClr val="tx1"/>
          </a:solidFill>
          <a:ln w="25400">
            <a:solidFill>
              <a:schemeClr val="dk1"/>
            </a:solidFill>
          </a:ln>
        </p:spPr>
        <p:txBody>
          <a:bodyPr wrap="square" rtlCol="0" anchor="t">
            <a:noAutofit/>
          </a:bodyPr>
          <a:lstStyle/>
          <a:p>
            <a:pPr lvl="0" defTabSz="914400">
              <a:spcAft>
                <a:spcPts val="300"/>
              </a:spcAf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lang="en-US" sz="2400" b="1" dirty="0">
                <a:solidFill>
                  <a:srgbClr val="00B050"/>
                </a:solidFill>
                <a:latin typeface="Century Gothic" panose="020B0502020202020204" pitchFamily="34" charset="0"/>
              </a:rPr>
              <a:t>A child is born completely innocent and pure. They are only contaminated by contact with corrupt forces.</a:t>
            </a:r>
          </a:p>
          <a:p>
            <a:pPr lvl="0" defTabSz="914400">
              <a:spcAft>
                <a:spcPts val="300"/>
              </a:spcAft>
              <a:defRPr/>
            </a:pPr>
            <a:endParaRPr lang="en-US" sz="2400"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2" name="Rectangle 11">
            <a:extLst>
              <a:ext uri="{FF2B5EF4-FFF2-40B4-BE49-F238E27FC236}">
                <a16:creationId xmlns:a16="http://schemas.microsoft.com/office/drawing/2014/main" id="{45CE2BBB-1EDF-FB44-BB56-88B3A0298DD7}"/>
              </a:ext>
            </a:extLst>
          </p:cNvPr>
          <p:cNvSpPr/>
          <p:nvPr/>
        </p:nvSpPr>
        <p:spPr>
          <a:xfrm>
            <a:off x="914798" y="876413"/>
            <a:ext cx="7753033" cy="3813311"/>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00B050"/>
                </a:solidFill>
                <a:effectLst/>
                <a:uLnTx/>
                <a:uFillTx/>
                <a:latin typeface="Century Gothic" panose="020B0502020202020204" pitchFamily="34" charset="0"/>
              </a:rPr>
              <a:t>Mr</a:t>
            </a:r>
            <a:r>
              <a:rPr kumimoji="0" lang="en-US" sz="2400" b="1" i="0" u="none" strike="noStrike" kern="1200" cap="none" spc="0" normalizeH="0" noProof="0" dirty="0">
                <a:ln>
                  <a:noFill/>
                </a:ln>
                <a:solidFill>
                  <a:srgbClr val="00B050"/>
                </a:solidFill>
                <a:effectLst/>
                <a:uLnTx/>
                <a:uFillTx/>
                <a:latin typeface="Century Gothic" panose="020B0502020202020204" pitchFamily="34" charset="0"/>
              </a:rPr>
              <a:t> Brocklehurst punished Jane because she dropped her chalkboard.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1" baseline="0" dirty="0">
                <a:solidFill>
                  <a:srgbClr val="00B050"/>
                </a:solidFill>
                <a:latin typeface="Century Gothic" panose="020B0502020202020204" pitchFamily="34" charset="0"/>
              </a:rPr>
              <a:t>Jane felt humiliated because</a:t>
            </a:r>
            <a:r>
              <a:rPr lang="en-US" sz="2400" b="1" dirty="0">
                <a:solidFill>
                  <a:srgbClr val="00B050"/>
                </a:solidFill>
                <a:latin typeface="Century Gothic" panose="020B0502020202020204" pitchFamily="34" charset="0"/>
              </a:rPr>
              <a:t> Mr Brocklehurst told everyone at Lowood that she is a liar.</a:t>
            </a:r>
            <a:endParaRPr lang="en-US" sz="2400" b="1" baseline="0" dirty="0">
              <a:solidFill>
                <a:srgbClr val="00B050"/>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1" dirty="0">
                <a:solidFill>
                  <a:srgbClr val="00B050"/>
                </a:solidFill>
                <a:latin typeface="Century Gothic" panose="020B0502020202020204" pitchFamily="34" charset="0"/>
              </a:rPr>
              <a:t>Miss Temple gave the girls cheese and bread when their breakfast was burnt.</a:t>
            </a:r>
          </a:p>
          <a:p>
            <a:pPr marL="457200" lvl="0" indent="-457200" defTabSz="914400">
              <a:buFont typeface="+mj-lt"/>
              <a:buAutoNum type="arabicPeriod"/>
              <a:defRPr/>
            </a:pPr>
            <a:r>
              <a:rPr lang="en-US" sz="2400" b="1" dirty="0">
                <a:solidFill>
                  <a:srgbClr val="00B050"/>
                </a:solidFill>
                <a:latin typeface="Century Gothic" panose="020B0502020202020204" pitchFamily="34" charset="0"/>
              </a:rPr>
              <a:t>Brocklehurst believes that children are born evil, and they need to have the sin beaten out of them with strict discipline. </a:t>
            </a:r>
            <a:endParaRPr kumimoji="0" lang="en-US" sz="2600" b="1" i="0" u="none" strike="noStrike" kern="1200" cap="none" spc="0" normalizeH="0" baseline="0" noProof="0" dirty="0">
              <a:ln>
                <a:noFill/>
              </a:ln>
              <a:solidFill>
                <a:srgbClr val="00B050"/>
              </a:solidFill>
              <a:effectLst/>
              <a:uLnTx/>
              <a:uFillTx/>
              <a:latin typeface="Century Gothic" panose="020B0502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EA2ABA98-78E5-2B40-B28B-52D499B591A0}"/>
              </a:ext>
            </a:extLst>
          </p:cNvPr>
          <p:cNvSpPr txBox="1"/>
          <p:nvPr/>
        </p:nvSpPr>
        <p:spPr>
          <a:xfrm>
            <a:off x="935731" y="4916950"/>
            <a:ext cx="7710614" cy="1569660"/>
          </a:xfrm>
          <a:prstGeom prst="rect">
            <a:avLst/>
          </a:prstGeom>
          <a:solidFill>
            <a:schemeClr val="tx1"/>
          </a:solidFill>
          <a:ln w="25400">
            <a:solidFill>
              <a:schemeClr val="dk1"/>
            </a:solidFill>
          </a:ln>
        </p:spPr>
        <p:txBody>
          <a:bodyPr wrap="square" rtlCol="0" anchor="t">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a:t>
            </a:r>
            <a:r>
              <a:rPr lang="en-US" sz="2800" dirty="0">
                <a:solidFill>
                  <a:prstClr val="black"/>
                </a:solidFill>
                <a:latin typeface="Century Gothic" panose="020B0502020202020204" pitchFamily="34" charset="0"/>
              </a:rPr>
              <a:t>attitude towards children is the opposite of Brocklehurst’s attitude?</a:t>
            </a: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Rectangle 3"/>
          <p:cNvSpPr/>
          <p:nvPr/>
        </p:nvSpPr>
        <p:spPr>
          <a:xfrm>
            <a:off x="914798" y="876413"/>
            <a:ext cx="7753033" cy="3813311"/>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Why did Mr</a:t>
            </a:r>
            <a:r>
              <a:rPr kumimoji="0" lang="en-US" sz="26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Brocklehurst punish Jane?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600" baseline="0" dirty="0">
                <a:solidFill>
                  <a:prstClr val="black"/>
                </a:solidFill>
                <a:latin typeface="Century Gothic" panose="020B0502020202020204" pitchFamily="34" charset="0"/>
              </a:rPr>
              <a:t>Why did Jane feel humiliated?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600" dirty="0">
                <a:solidFill>
                  <a:prstClr val="black"/>
                </a:solidFill>
                <a:latin typeface="Century Gothic" panose="020B0502020202020204" pitchFamily="34" charset="0"/>
              </a:rPr>
              <a:t>List one event where Miss Temple treated the girls at Lowood kindly.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600" dirty="0">
                <a:solidFill>
                  <a:prstClr val="black"/>
                </a:solidFill>
                <a:latin typeface="Century Gothic" panose="020B0502020202020204" pitchFamily="34" charset="0"/>
              </a:rPr>
              <a:t>What is Mr Brocklehurst’s attitude to childhood?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Do Now</a:t>
            </a:r>
          </a:p>
        </p:txBody>
      </p:sp>
      <p:sp>
        <p:nvSpPr>
          <p:cNvPr id="3" name="TextBox 2"/>
          <p:cNvSpPr txBox="1"/>
          <p:nvPr/>
        </p:nvSpPr>
        <p:spPr>
          <a:xfrm>
            <a:off x="2411760" y="0"/>
            <a:ext cx="673224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6CBAB-F592-48CA-9DBC-3822CA5BD95A}" type="datetime2">
              <a:rPr kumimoji="0" lang="en-GB" sz="24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Tuesday, 14 June 2022</a:t>
            </a:fld>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 name="TextBox 7"/>
          <p:cNvSpPr txBox="1"/>
          <p:nvPr/>
        </p:nvSpPr>
        <p:spPr>
          <a:xfrm>
            <a:off x="975614" y="264421"/>
            <a:ext cx="8168386" cy="584775"/>
          </a:xfrm>
          <a:prstGeom prst="rect">
            <a:avLst/>
          </a:prstGeom>
          <a:ln w="28575">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3200" b="1" i="0" u="sng"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Miss Temple</a:t>
            </a:r>
            <a:endParaRPr kumimoji="0" lang="en-US"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789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Review</a:t>
            </a:r>
          </a:p>
        </p:txBody>
      </p:sp>
      <p:sp>
        <p:nvSpPr>
          <p:cNvPr id="8" name="TextBox 7"/>
          <p:cNvSpPr txBox="1"/>
          <p:nvPr/>
        </p:nvSpPr>
        <p:spPr>
          <a:xfrm>
            <a:off x="827584" y="116632"/>
            <a:ext cx="820891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do we learn about Miss Temple in this chapter?</a:t>
            </a:r>
          </a:p>
        </p:txBody>
      </p:sp>
      <p:sp>
        <p:nvSpPr>
          <p:cNvPr id="4" name="TextBox 3"/>
          <p:cNvSpPr txBox="1"/>
          <p:nvPr/>
        </p:nvSpPr>
        <p:spPr>
          <a:xfrm>
            <a:off x="827584" y="1268760"/>
            <a:ext cx="8208912" cy="4770537"/>
          </a:xfrm>
          <a:prstGeom prst="rect">
            <a:avLst/>
          </a:prstGeom>
          <a:noFill/>
        </p:spPr>
        <p:txBody>
          <a:bodyPr wrap="square" rtlCol="0">
            <a:spAutoFit/>
          </a:bodyPr>
          <a:lstStyle/>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Miss Temple is scared of Mr Brocklehurst.</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She is prepared to defend the children at </a:t>
            </a:r>
            <a:r>
              <a:rPr kumimoji="0" lang="en-GB" sz="2400" b="1" i="0"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Lowood</a:t>
            </a: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School.</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She is strict and harsh with the girls, just as Mr Brocklehurst tells her to be.</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Miss Temple will trust Mr Brocklehurst’s opinion more than she will trust the girls’ because he is an adult.</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Miss Temple will write to Mr Lloyd because she doesn’t think that Jane has been telling the truth about what happened at Gateshead Hall.</a:t>
            </a:r>
          </a:p>
        </p:txBody>
      </p:sp>
    </p:spTree>
    <p:extLst>
      <p:ext uri="{BB962C8B-B14F-4D97-AF65-F5344CB8AC3E}">
        <p14:creationId xmlns:p14="http://schemas.microsoft.com/office/powerpoint/2010/main" val="3215247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3075058" y="3075056"/>
            <a:ext cx="6858002" cy="707886"/>
          </a:xfrm>
          <a:prstGeom prst="rect">
            <a:avLst/>
          </a:prstGeom>
          <a:noFill/>
        </p:spPr>
        <p:txBody>
          <a:bodyPr wrap="square" rtlCol="0">
            <a:spAutoFit/>
          </a:bodyPr>
          <a:lstStyle/>
          <a:p>
            <a:pPr algn="ctr"/>
            <a:r>
              <a:rPr lang="en-GB" sz="4000" b="1" dirty="0">
                <a:latin typeface="Century Gothic" panose="020B0502020202020204" pitchFamily="34" charset="0"/>
              </a:rPr>
              <a:t>Feedback</a:t>
            </a:r>
          </a:p>
        </p:txBody>
      </p:sp>
      <p:sp>
        <p:nvSpPr>
          <p:cNvPr id="7" name="TextBox 6"/>
          <p:cNvSpPr txBox="1"/>
          <p:nvPr/>
        </p:nvSpPr>
        <p:spPr>
          <a:xfrm>
            <a:off x="818638" y="188346"/>
            <a:ext cx="8208912" cy="1877437"/>
          </a:xfrm>
          <a:prstGeom prst="rect">
            <a:avLst/>
          </a:prstGeom>
          <a:noFill/>
        </p:spPr>
        <p:txBody>
          <a:bodyPr wrap="square" rtlCol="0">
            <a:spAutoFit/>
          </a:bodyPr>
          <a:lstStyle/>
          <a:p>
            <a:pPr algn="ctr">
              <a:spcBef>
                <a:spcPts val="600"/>
              </a:spcBef>
              <a:spcAft>
                <a:spcPts val="600"/>
              </a:spcAft>
            </a:pPr>
            <a:r>
              <a:rPr lang="en-GB" sz="3200" dirty="0">
                <a:solidFill>
                  <a:schemeClr val="bg1"/>
                </a:solidFill>
                <a:latin typeface="Century Gothic" panose="020B0502020202020204" pitchFamily="34" charset="0"/>
              </a:rPr>
              <a:t>Love this lesson?</a:t>
            </a:r>
          </a:p>
          <a:p>
            <a:pPr algn="ctr">
              <a:spcBef>
                <a:spcPts val="600"/>
              </a:spcBef>
              <a:spcAft>
                <a:spcPts val="600"/>
              </a:spcAft>
            </a:pPr>
            <a:r>
              <a:rPr lang="en-GB" sz="3200" dirty="0">
                <a:solidFill>
                  <a:schemeClr val="bg1"/>
                </a:solidFill>
                <a:latin typeface="Century Gothic" panose="020B0502020202020204" pitchFamily="34" charset="0"/>
              </a:rPr>
              <a:t>Have suggestions for improvements?</a:t>
            </a:r>
          </a:p>
          <a:p>
            <a:pPr algn="ctr">
              <a:spcBef>
                <a:spcPts val="600"/>
              </a:spcBef>
              <a:spcAft>
                <a:spcPts val="600"/>
              </a:spcAft>
            </a:pPr>
            <a:r>
              <a:rPr lang="en-GB" sz="3200" dirty="0">
                <a:solidFill>
                  <a:schemeClr val="bg1"/>
                </a:solidFill>
                <a:latin typeface="Century Gothic" panose="020B0502020202020204" pitchFamily="34" charset="0"/>
              </a:rPr>
              <a:t>Does something need fixing?</a:t>
            </a:r>
          </a:p>
        </p:txBody>
      </p:sp>
      <p:sp>
        <p:nvSpPr>
          <p:cNvPr id="8" name="TextBox 7"/>
          <p:cNvSpPr txBox="1"/>
          <p:nvPr/>
        </p:nvSpPr>
        <p:spPr>
          <a:xfrm>
            <a:off x="1322694" y="4365104"/>
            <a:ext cx="7200800" cy="2215991"/>
          </a:xfrm>
          <a:prstGeom prst="rect">
            <a:avLst/>
          </a:prstGeom>
          <a:noFill/>
        </p:spPr>
        <p:txBody>
          <a:bodyPr wrap="square" rtlCol="0" anchor="t">
            <a:spAutoFit/>
          </a:bodyPr>
          <a:lstStyle/>
          <a:p>
            <a:pPr algn="ctr">
              <a:spcAft>
                <a:spcPts val="600"/>
              </a:spcAft>
            </a:pPr>
            <a:r>
              <a:rPr lang="en-GB" sz="3200" b="1" dirty="0">
                <a:solidFill>
                  <a:schemeClr val="bg1"/>
                </a:solidFill>
                <a:latin typeface="Century Gothic" panose="020B0502020202020204" pitchFamily="34" charset="0"/>
              </a:rPr>
              <a:t>Please let us know! </a:t>
            </a:r>
          </a:p>
          <a:p>
            <a:pPr>
              <a:spcAft>
                <a:spcPts val="600"/>
              </a:spcAft>
            </a:pPr>
            <a:endParaRPr lang="en-GB" sz="3200" dirty="0">
              <a:solidFill>
                <a:schemeClr val="bg1"/>
              </a:solidFill>
              <a:latin typeface="Century Gothic" panose="020B0502020202020204" pitchFamily="34" charset="0"/>
            </a:endParaRPr>
          </a:p>
          <a:p>
            <a:pPr>
              <a:spcAft>
                <a:spcPts val="600"/>
              </a:spcAft>
            </a:pPr>
            <a:r>
              <a:rPr lang="en-GB" sz="3200" dirty="0">
                <a:solidFill>
                  <a:schemeClr val="bg1"/>
                </a:solidFill>
                <a:latin typeface="Century Gothic" panose="020B0502020202020204" pitchFamily="34" charset="0"/>
              </a:rPr>
              <a:t>Fill in </a:t>
            </a:r>
            <a:r>
              <a:rPr lang="en-GB" sz="3200" dirty="0">
                <a:solidFill>
                  <a:schemeClr val="bg1"/>
                </a:solidFill>
                <a:latin typeface="Century Gothic" panose="020B0502020202020204" pitchFamily="34" charset="0"/>
                <a:hlinkClick r:id="rId3"/>
              </a:rPr>
              <a:t>this feedback form</a:t>
            </a:r>
            <a:r>
              <a:rPr lang="en-GB" sz="3200" dirty="0">
                <a:solidFill>
                  <a:schemeClr val="bg1"/>
                </a:solidFill>
                <a:latin typeface="Century Gothic" panose="020B0502020202020204" pitchFamily="34" charset="0"/>
              </a:rPr>
              <a:t> so that we can keep improving. </a:t>
            </a:r>
          </a:p>
        </p:txBody>
      </p:sp>
      <p:pic>
        <p:nvPicPr>
          <p:cNvPr id="6" name="Picture 5" descr="A picture containing text, sign&#10;&#10;Description automatically generated">
            <a:hlinkClick r:id="rId3"/>
            <a:extLst>
              <a:ext uri="{FF2B5EF4-FFF2-40B4-BE49-F238E27FC236}">
                <a16:creationId xmlns:a16="http://schemas.microsoft.com/office/drawing/2014/main" id="{DAFE7A88-C863-6B52-C942-C458EB714E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6994" y="2389300"/>
            <a:ext cx="6372200" cy="1568955"/>
          </a:xfrm>
          <a:prstGeom prst="rect">
            <a:avLst/>
          </a:prstGeom>
        </p:spPr>
      </p:pic>
    </p:spTree>
    <p:extLst>
      <p:ext uri="{BB962C8B-B14F-4D97-AF65-F5344CB8AC3E}">
        <p14:creationId xmlns:p14="http://schemas.microsoft.com/office/powerpoint/2010/main" val="424834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pic>
        <p:nvPicPr>
          <p:cNvPr id="1026" name="Picture 2" descr="http://janeeyreillustrated.com/Wilson-JE-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89" y="699911"/>
            <a:ext cx="2952750" cy="466725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927110" y="766120"/>
            <a:ext cx="5216890" cy="41703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Last lesson Jane was ordered to stand on a stool.</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Let’s find out what happens to Jane for the rest of the day.</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Read from,</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 ‘Ere the half hour ended…’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page 81</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Read to,</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 ‘…recognised as Miss Temple.’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page 83</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765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refectory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cafeteria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ventured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dared</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descend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move down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dusk</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nightfall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prostrate</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stretched 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approbation</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approval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molested</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mistreated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p.81</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0"/>
            <a:ext cx="6233985"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Ere the half-hour ended, five o’clock struck; school was dismissed, and all were gone into the refectory to tea. I now ventured to descend: it was deep dusk; I retired into a corner and sat down on the floor. The spell by which I had been so far supported began to dissolve; reaction took place, and soon, so overwhelming was the grief that seized me, I sank prostrate with my face to the ground. Now I wept: Helen Burns was not here; nothing sustained me; left to myself I abandoned myself, and my tears watered the boards. I had meant to be so good, and to do so much at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to make so many friends, to earn respect, win affection. Already I had made visible progress: that very morning I had reached the head of my class; Miss Miller had praised me warmly; Miss Temple had smiled approbation; she had promised to teach me drawing, and to let me learn French, if I continued to make similar improvement two months longer: and then I was well received by my fellow-pupils; treated as an equal by those my own age, and not molested by any; now, here I lay again crushed and trodden on; and could I ever rise more?</a:t>
            </a:r>
          </a:p>
        </p:txBody>
      </p:sp>
    </p:spTree>
    <p:extLst>
      <p:ext uri="{BB962C8B-B14F-4D97-AF65-F5344CB8AC3E}">
        <p14:creationId xmlns:p14="http://schemas.microsoft.com/office/powerpoint/2010/main" val="205777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ardently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eagerly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vacant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empty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regarded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looked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abate my agitation</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lessen my worry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p.81-82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0"/>
            <a:ext cx="6233985" cy="64633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‘Never,’ I thought; and ardently I wished to die. While sobbing out this wish in broken accents, someone approached: I started up – again Helen Burns was near me; the fading fires just showed her coming up the long, vacant room; she brought my coffee and bread.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‘Come, eat something,’ she said; but I put both away from me, feeling as if a drop or a crumb would have choked me in my present condition. Helen regarded me, probably, with surprise: I could not now abate my agitation, though I tried hard; I continued to weep aloud. She sat down on the ground near me, embraced her knees with her arms, and rested her head upon them; in that attitude she remained silent as an Indian. I was the first who spoke –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‘Helen, why do you stay with a girl whom everybody believes to be a liar?’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‘Everybody, Jane? Why, there are only eighty people who have heard you called so, and the world contains hundreds of millions.’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‘But what have I to do with millions? The eighty I know despise me.’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69109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especial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special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covert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secret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concealed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hidden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persevere</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continue</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suppression</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absence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absolved</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forgave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p.82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0"/>
            <a:ext cx="6233985" cy="70173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‘Jane, you are mistaken: probably not one in the school either despises or dislikes you; many, I am sure, pity you much.’</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‘How can they pity me after what Mr Brocklehurst said?’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‘Mr Brocklehurst is not a god: nor is he even a great and admired man: he is little liked here; he never took steps to make himself liked. Had he treated you as an especial favourite, you would have found enemies, declared or covert, all around you; as it is, the greater number would offer you sympathy if they dared. Teachers and pupils may look coldly on you for a day or two, but friendly feelings are concealed in their hearts; and if you persevere in doing well, these feelings will ere long appear so much the more evidently for their temporary suppression. Besides, Jane – ‘ She paused.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‘Well, Helen?’ said I, putting my hand into hers. She chafed my fingers gently to warm them, and went on –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‘If all the world hated you, and believed you wicked, while your own conscience approved you, and absolved you from guilt, you would not be without friends.’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7929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solitary</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alone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submit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allow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impulsive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hasty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vehement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–intense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sovereign Hand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i.e.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feeble</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weak</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commissioned</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assigned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smote</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hit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pompously</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arrogantly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ardent</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passionate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p.82-83</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0"/>
            <a:ext cx="6233985" cy="67095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72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‘No; I know I should think well of myself; but that is not enough: if others don’t love me, I would rather die than live – I cannot bear to be solitary and hated, Helen. Look here; to gain some real affection from you, or Miss Temple, or any other whom I truly love, I would willingly submit to have the bone of my arm broken, or to let a bull toss me, or to stand behind a kicking horse, and let it dash its hoof at my chest –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72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‘Hush, Jane! you think too much of the love of human beings; you are too impulsive, too vehement: the sovereign Hand that created your frame, and put life into it, has provided you with other resources than your feeble self, or than creatures feeble as you. Besides this earth, and besides the race of men, there is an invisible world and a kingdom of spirits: that world is round us, for it is everywhere; and those spirits watch us, for they are commissioned to guard us; and if we were dying in pain and shame, if scorn smote us on all sides, and hatred crushed us, angels see our tortures, recognise our innocence (if innocent we be: as I know you are of this charge which Mr Brocklehurst has weakly and pompously repeated at second-hand from Mrs Reed; for I read a sincere nature in your ardent eyes and on your clear front), and God waits only the separation of spirit from flesh to crown us with a full reward. </a:t>
            </a:r>
          </a:p>
        </p:txBody>
      </p:sp>
    </p:spTree>
    <p:extLst>
      <p:ext uri="{BB962C8B-B14F-4D97-AF65-F5344CB8AC3E}">
        <p14:creationId xmlns:p14="http://schemas.microsoft.com/office/powerpoint/2010/main" val="257829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glory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magnificence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tranquillity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calmness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alloy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mixture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woe</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sadness</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reposed</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rested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p.83</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0"/>
            <a:ext cx="6233985"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Why, then, should we ever sink overwhelmed with distress, when life is so soon over, and death is so certain an entrance to happiness – to glory?’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was silent: Helen had calmed me; but in the tranquillity she imparted there was an alloy of inexpressible sadness. I felt the impression of woe as she spoke, but I could not tell whence it came; and when, having done speaking, she breathed a little fast and coughed a short cough, I momentarily forgot my own sorrows to yield to a vague concern for her.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Resting my head on Helen’s shoulder, I put my arms round her waist; she drew me to her, and we reposed in silence. We had not sat long thus, when another person came in. Some heavy clouds, swept from the sky by a rising wind, had left the moon bare; and her light, streaming in through a window near, shone full both on us and on the approaching figure, which we at once recognised as Miss Temple.</a:t>
            </a:r>
          </a:p>
        </p:txBody>
      </p:sp>
    </p:spTree>
    <p:extLst>
      <p:ext uri="{BB962C8B-B14F-4D97-AF65-F5344CB8AC3E}">
        <p14:creationId xmlns:p14="http://schemas.microsoft.com/office/powerpoint/2010/main" val="383111443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Aft>
            <a:spcPts val="300"/>
          </a:spcAft>
          <a:defRPr sz="2400"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D4F186D698314795AF02BA8E404829" ma:contentTypeVersion="19" ma:contentTypeDescription="Create a new document." ma:contentTypeScope="" ma:versionID="2ac49cd43e7d3cbb574e390169105f02">
  <xsd:schema xmlns:xsd="http://www.w3.org/2001/XMLSchema" xmlns:xs="http://www.w3.org/2001/XMLSchema" xmlns:p="http://schemas.microsoft.com/office/2006/metadata/properties" xmlns:ns1="http://schemas.microsoft.com/sharepoint/v3" xmlns:ns2="9c6500c0-19b7-4dc1-a957-fb6bf8f5f217" xmlns:ns3="b64db6f3-d8b6-4520-ae13-60ac2c110106" xmlns:ns4="66eb2665-5259-4d07-aae6-d909f8d4f955" targetNamespace="http://schemas.microsoft.com/office/2006/metadata/properties" ma:root="true" ma:fieldsID="eebb7405bcd78acff2b4b4eba8e16250" ns1:_="" ns2:_="" ns3:_="" ns4:_="">
    <xsd:import namespace="http://schemas.microsoft.com/sharepoint/v3"/>
    <xsd:import namespace="9c6500c0-19b7-4dc1-a957-fb6bf8f5f217"/>
    <xsd:import namespace="b64db6f3-d8b6-4520-ae13-60ac2c110106"/>
    <xsd:import namespace="66eb2665-5259-4d07-aae6-d909f8d4f955"/>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Spring"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1:_ip_UnifiedCompliancePolicyProperties" minOccurs="0"/>
                <xsd:element ref="ns1:_ip_UnifiedCompliancePolicyUIAction" minOccurs="0"/>
                <xsd:element ref="ns2:Ark_x0020_Department"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3"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6eb2665-5259-4d07-aae6-d909f8d4f95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Spring" ma:index="14" nillable="true" ma:displayName="Term" ma:internalName="Spring">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rk_x0020_Department xmlns="9c6500c0-19b7-4dc1-a957-fb6bf8f5f217">English Mastery</Ark_x0020_Department>
    <_ip_UnifiedCompliancePolicyUIAction xmlns="http://schemas.microsoft.com/sharepoint/v3" xsi:nil="true"/>
    <Spring xmlns="66eb2665-5259-4d07-aae6-d909f8d4f955"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218B1CC-3AC3-4CFA-945A-7E316A09E832}">
  <ds:schemaRefs>
    <ds:schemaRef ds:uri="66eb2665-5259-4d07-aae6-d909f8d4f955"/>
    <ds:schemaRef ds:uri="9c6500c0-19b7-4dc1-a957-fb6bf8f5f217"/>
    <ds:schemaRef ds:uri="b64db6f3-d8b6-4520-ae13-60ac2c1101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94D577-F1D9-4ADD-99F1-35376F6B9923}">
  <ds:schemaRefs>
    <ds:schemaRef ds:uri="http://schemas.microsoft.com/sharepoint/v3/contenttype/forms"/>
  </ds:schemaRefs>
</ds:datastoreItem>
</file>

<file path=customXml/itemProps3.xml><?xml version="1.0" encoding="utf-8"?>
<ds:datastoreItem xmlns:ds="http://schemas.openxmlformats.org/officeDocument/2006/customXml" ds:itemID="{DD6E56DD-36EB-495A-BC5D-22718048A7EB}">
  <ds:schemaRefs>
    <ds:schemaRef ds:uri="66eb2665-5259-4d07-aae6-d909f8d4f955"/>
    <ds:schemaRef ds:uri="9c6500c0-19b7-4dc1-a957-fb6bf8f5f217"/>
    <ds:schemaRef ds:uri="b64db6f3-d8b6-4520-ae13-60ac2c1101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482</TotalTime>
  <Words>5274</Words>
  <Application>Microsoft Office PowerPoint</Application>
  <PresentationFormat>On-screen Show (4:3)</PresentationFormat>
  <Paragraphs>504</Paragraphs>
  <Slides>31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Century Gothic</vt:lpstr>
      <vt:lpstr>Georgia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Michlyn Caffrey</dc:creator>
  <cp:lastModifiedBy>Amelia Gann</cp:lastModifiedBy>
  <cp:revision>6</cp:revision>
  <dcterms:created xsi:type="dcterms:W3CDTF">2021-06-03T09:12:18Z</dcterms:created>
  <dcterms:modified xsi:type="dcterms:W3CDTF">2022-06-14T08:48:10Z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0x01010038D4F186D698314795AF02BA8E404829</vt:lpwstr>
  </property>
</Properties>
</file>