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AA33-70A9-4965-99A2-55C2C658AD78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8F225-8642-4086-8DDF-C357C8D56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31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AA33-70A9-4965-99A2-55C2C658AD78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8F225-8642-4086-8DDF-C357C8D56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95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AA33-70A9-4965-99A2-55C2C658AD78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8F225-8642-4086-8DDF-C357C8D56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95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AA33-70A9-4965-99A2-55C2C658AD78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8F225-8642-4086-8DDF-C357C8D56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03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AA33-70A9-4965-99A2-55C2C658AD78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8F225-8642-4086-8DDF-C357C8D56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20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AA33-70A9-4965-99A2-55C2C658AD78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8F225-8642-4086-8DDF-C357C8D56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05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AA33-70A9-4965-99A2-55C2C658AD78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8F225-8642-4086-8DDF-C357C8D56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06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AA33-70A9-4965-99A2-55C2C658AD78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8F225-8642-4086-8DDF-C357C8D56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81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AA33-70A9-4965-99A2-55C2C658AD78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8F225-8642-4086-8DDF-C357C8D56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52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AA33-70A9-4965-99A2-55C2C658AD78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8F225-8642-4086-8DDF-C357C8D56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55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AA33-70A9-4965-99A2-55C2C658AD78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8F225-8642-4086-8DDF-C357C8D56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36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7AA33-70A9-4965-99A2-55C2C658AD78}" type="datetimeFigureOut">
              <a:rPr lang="en-GB" smtClean="0"/>
              <a:t>05/07/2016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8F225-8642-4086-8DDF-C357C8D56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35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iuR45NDgEM" TargetMode="External"/><Relationship Id="rId2" Type="http://schemas.openxmlformats.org/officeDocument/2006/relationships/hyperlink" Target="https://www.youtube.com/watch?v=JofWsm2CJ6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JofWsm2CJ68&amp;list=PL5MdabjsuL3ExUoqQC6I-gqGzo_6Nzmi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cLxsOJK9b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Watch documentary, making notes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hlinkClick r:id="rId2"/>
              </a:rPr>
              <a:t>https://www.youtube.com/watch?v=JofWsm2CJ68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https://www.youtube.com/watch?v=niuR45NDgEM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hlinkClick r:id="rId4"/>
              </a:rPr>
              <a:t>https://www.youtube.com/watch?v=JofWsm2CJ68&amp;list=PL5MdabjsuL3ExUoqQC6I-gqGzo_6NzmiW</a:t>
            </a:r>
            <a:r>
              <a:rPr lang="en-GB" dirty="0" smtClean="0"/>
              <a:t>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4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Introduction to </a:t>
            </a:r>
            <a:r>
              <a:rPr lang="en-GB" i="1" dirty="0" smtClean="0"/>
              <a:t>Frankenstein</a:t>
            </a:r>
            <a:endParaRPr lang="en-GB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20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questions for today…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what circumstances was </a:t>
            </a:r>
            <a:r>
              <a:rPr lang="en-GB" i="1" dirty="0" smtClean="0"/>
              <a:t>Frankenstein </a:t>
            </a:r>
            <a:r>
              <a:rPr lang="en-GB" dirty="0" smtClean="0"/>
              <a:t> composed?</a:t>
            </a:r>
          </a:p>
          <a:p>
            <a:r>
              <a:rPr lang="en-GB" dirty="0" smtClean="0"/>
              <a:t>In what ways were Mary Shelley and her companions influenced by contemporary ghost stories and Gothic horror stories?</a:t>
            </a:r>
          </a:p>
          <a:p>
            <a:r>
              <a:rPr lang="en-GB" dirty="0" smtClean="0"/>
              <a:t>In what ways did Mary Shelley draw upon contemporary developments in science?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35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adaptation of </a:t>
            </a:r>
            <a:r>
              <a:rPr lang="en-GB" i="1" dirty="0" smtClean="0"/>
              <a:t>Frankenstein</a:t>
            </a:r>
            <a:r>
              <a:rPr lang="en-GB" dirty="0" smtClean="0"/>
              <a:t> 1910</a:t>
            </a:r>
            <a:endParaRPr lang="en-GB" dirty="0"/>
          </a:p>
        </p:txBody>
      </p:sp>
      <p:pic>
        <p:nvPicPr>
          <p:cNvPr id="4" name="TcLxsOJK9b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0761" y="1527757"/>
            <a:ext cx="9749307" cy="52521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200068" y="3642320"/>
            <a:ext cx="1991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Considering key themes and ideas…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8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 Mary Shelley’s introduction to the 1831 edition…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What does Shelley say about the novel’s origins? </a:t>
            </a:r>
          </a:p>
          <a:p>
            <a:r>
              <a:rPr lang="en-GB" sz="4400" dirty="0" smtClean="0"/>
              <a:t>What parallels can be drawn between the ‘birth’ of a monster and the ‘birth’ of Shelley’s novel?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409238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57622" y="5241702"/>
            <a:ext cx="3567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Villa </a:t>
            </a:r>
            <a:r>
              <a:rPr lang="en-GB" sz="3600" dirty="0" err="1" smtClean="0"/>
              <a:t>Diodati</a:t>
            </a:r>
            <a:r>
              <a:rPr lang="en-GB" sz="3600" dirty="0" smtClean="0"/>
              <a:t> 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822" y="379927"/>
            <a:ext cx="8024969" cy="451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5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Explore </a:t>
            </a:r>
            <a:r>
              <a:rPr lang="en-GB" dirty="0" smtClean="0"/>
              <a:t>contexts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Find out more about the </a:t>
            </a:r>
            <a:r>
              <a:rPr lang="en-GB" dirty="0" smtClean="0"/>
              <a:t>concepts/ influences </a:t>
            </a:r>
            <a:r>
              <a:rPr lang="en-GB" dirty="0" smtClean="0"/>
              <a:t>listed, considering in what ways they might be relevant to the story of </a:t>
            </a:r>
            <a:r>
              <a:rPr lang="en-GB" i="1" dirty="0" smtClean="0"/>
              <a:t>Frankenstein</a:t>
            </a:r>
            <a:r>
              <a:rPr lang="en-GB" dirty="0" smtClean="0"/>
              <a:t>…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Alchemy</a:t>
            </a:r>
          </a:p>
          <a:p>
            <a:pPr marL="0" indent="0">
              <a:buNone/>
            </a:pPr>
            <a:r>
              <a:rPr lang="en-GB" dirty="0" smtClean="0"/>
              <a:t>Galvanism</a:t>
            </a:r>
          </a:p>
          <a:p>
            <a:pPr marL="0" indent="0">
              <a:buNone/>
            </a:pPr>
            <a:r>
              <a:rPr lang="en-GB" dirty="0" smtClean="0"/>
              <a:t>Grave-robbing</a:t>
            </a:r>
          </a:p>
          <a:p>
            <a:pPr marL="0" indent="0">
              <a:buNone/>
            </a:pPr>
            <a:r>
              <a:rPr lang="en-GB" dirty="0" smtClean="0"/>
              <a:t>Dissection</a:t>
            </a:r>
          </a:p>
          <a:p>
            <a:pPr marL="0" indent="0">
              <a:buNone/>
            </a:pPr>
            <a:r>
              <a:rPr lang="en-GB" dirty="0" err="1" smtClean="0"/>
              <a:t>Fantasmagoria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 err="1" smtClean="0"/>
              <a:t>Vampyre</a:t>
            </a:r>
            <a:r>
              <a:rPr lang="en-GB" dirty="0" smtClean="0"/>
              <a:t>, John </a:t>
            </a:r>
            <a:r>
              <a:rPr lang="en-GB" dirty="0" err="1" smtClean="0"/>
              <a:t>Polidori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Villa </a:t>
            </a:r>
            <a:r>
              <a:rPr lang="en-GB" dirty="0" err="1" smtClean="0"/>
              <a:t>Diodati</a:t>
            </a:r>
            <a:r>
              <a:rPr lang="en-GB" dirty="0" smtClean="0"/>
              <a:t> and the ghost story challenge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Use the web links to help you, saved in student shared area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83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visual representation of the story of </a:t>
            </a:r>
            <a:r>
              <a:rPr lang="en-GB" i="1" dirty="0" smtClean="0"/>
              <a:t>Frankenstein’s</a:t>
            </a:r>
            <a:r>
              <a:rPr lang="en-GB" dirty="0" smtClean="0"/>
              <a:t> origins, including the events at the Villa </a:t>
            </a:r>
            <a:r>
              <a:rPr lang="en-GB" dirty="0" err="1" smtClean="0"/>
              <a:t>Diodati</a:t>
            </a:r>
            <a:r>
              <a:rPr lang="en-GB" dirty="0" smtClean="0"/>
              <a:t> and the scientific and literary ideas that influenced Mary Shelley. </a:t>
            </a:r>
          </a:p>
          <a:p>
            <a:r>
              <a:rPr lang="en-GB" dirty="0" smtClean="0"/>
              <a:t>You might aim to:</a:t>
            </a:r>
          </a:p>
          <a:p>
            <a:pPr lvl="1"/>
            <a:r>
              <a:rPr lang="en-GB" dirty="0" smtClean="0"/>
              <a:t>Storyboard, collage, comic strip…</a:t>
            </a:r>
          </a:p>
          <a:p>
            <a:pPr lvl="1"/>
            <a:r>
              <a:rPr lang="en-GB" dirty="0" smtClean="0"/>
              <a:t>Reflect some of the Gothic images and motifs you have already learned about</a:t>
            </a:r>
          </a:p>
          <a:p>
            <a:pPr lvl="1"/>
            <a:r>
              <a:rPr lang="en-GB" dirty="0" smtClean="0"/>
              <a:t>Draw upon the cartoon style adaptations of Frankenstein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07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233</Words>
  <Application>Microsoft Office PowerPoint</Application>
  <PresentationFormat>Widescreen</PresentationFormat>
  <Paragraphs>35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Watch documentary, making notes</vt:lpstr>
      <vt:lpstr>Introduction to Frankenstein</vt:lpstr>
      <vt:lpstr>Key questions for today… </vt:lpstr>
      <vt:lpstr>First adaptation of Frankenstein 1910</vt:lpstr>
      <vt:lpstr>Read Mary Shelley’s introduction to the 1831 edition… </vt:lpstr>
      <vt:lpstr>PowerPoint Presentation</vt:lpstr>
      <vt:lpstr>Explore contexts </vt:lpstr>
      <vt:lpstr>Produce…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Sofie Khachik</dc:creator>
  <cp:lastModifiedBy>Sofie Khachik</cp:lastModifiedBy>
  <cp:revision>13</cp:revision>
  <dcterms:created xsi:type="dcterms:W3CDTF">2016-06-27T13:34:36Z</dcterms:created>
  <dcterms:modified xsi:type="dcterms:W3CDTF">2016-07-05T11:22:47Z</dcterms:modified>
</cp:coreProperties>
</file>