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6" autoAdjust="0"/>
    <p:restoredTop sz="94660"/>
  </p:normalViewPr>
  <p:slideViewPr>
    <p:cSldViewPr snapToGrid="0">
      <p:cViewPr varScale="1">
        <p:scale>
          <a:sx n="106" d="100"/>
          <a:sy n="106" d="100"/>
        </p:scale>
        <p:origin x="12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5F70A7C-9744-4070-8508-2479120A7F4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701434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F70A7C-9744-4070-8508-2479120A7F4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50978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F70A7C-9744-4070-8508-2479120A7F4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326016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F70A7C-9744-4070-8508-2479120A7F4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203406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F70A7C-9744-4070-8508-2479120A7F4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904536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5F70A7C-9744-4070-8508-2479120A7F4C}"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1161576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5F70A7C-9744-4070-8508-2479120A7F4C}" type="datetimeFigureOut">
              <a:rPr lang="en-GB" smtClean="0"/>
              <a:t>19/06/2020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5800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5F70A7C-9744-4070-8508-2479120A7F4C}" type="datetimeFigureOut">
              <a:rPr lang="en-GB" smtClean="0"/>
              <a:t>19/06/2020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224701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70A7C-9744-4070-8508-2479120A7F4C}" type="datetimeFigureOut">
              <a:rPr lang="en-GB" smtClean="0"/>
              <a:t>19/06/2020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22283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F70A7C-9744-4070-8508-2479120A7F4C}"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209263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F70A7C-9744-4070-8508-2479120A7F4C}"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A97DDD-1126-4942-AD2F-6EC58CE43E4E}" type="slidenum">
              <a:rPr lang="en-GB" smtClean="0"/>
              <a:t>‹#›</a:t>
            </a:fld>
            <a:endParaRPr lang="en-GB"/>
          </a:p>
        </p:txBody>
      </p:sp>
    </p:spTree>
    <p:extLst>
      <p:ext uri="{BB962C8B-B14F-4D97-AF65-F5344CB8AC3E}">
        <p14:creationId xmlns:p14="http://schemas.microsoft.com/office/powerpoint/2010/main" val="1635082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F70A7C-9744-4070-8508-2479120A7F4C}" type="datetimeFigureOut">
              <a:rPr lang="en-GB" smtClean="0"/>
              <a:t>19/06/2020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97DDD-1126-4942-AD2F-6EC58CE43E4E}" type="slidenum">
              <a:rPr lang="en-GB" smtClean="0"/>
              <a:t>‹#›</a:t>
            </a:fld>
            <a:endParaRPr lang="en-GB"/>
          </a:p>
        </p:txBody>
      </p:sp>
    </p:spTree>
    <p:extLst>
      <p:ext uri="{BB962C8B-B14F-4D97-AF65-F5344CB8AC3E}">
        <p14:creationId xmlns:p14="http://schemas.microsoft.com/office/powerpoint/2010/main" val="1216077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Barnard_College" TargetMode="External"/><Relationship Id="rId13" Type="http://schemas.openxmlformats.org/officeDocument/2006/relationships/hyperlink" Target="https://en.wikipedia.org/wiki/Bangkok" TargetMode="External"/><Relationship Id="rId18" Type="http://schemas.openxmlformats.org/officeDocument/2006/relationships/hyperlink" Target="https://en.wikipedia.org/wiki/New_Milford,_Connecticut" TargetMode="External"/><Relationship Id="rId3" Type="http://schemas.openxmlformats.org/officeDocument/2006/relationships/hyperlink" Target="https://en.wikipedia.org/wiki/We_Need_to_Talk_About_Kevin" TargetMode="External"/><Relationship Id="rId7" Type="http://schemas.openxmlformats.org/officeDocument/2006/relationships/hyperlink" Target="https://en.wikipedia.org/wiki/Tomboy" TargetMode="External"/><Relationship Id="rId12" Type="http://schemas.openxmlformats.org/officeDocument/2006/relationships/hyperlink" Target="https://en.wikipedia.org/wiki/Nairobi" TargetMode="External"/><Relationship Id="rId17" Type="http://schemas.openxmlformats.org/officeDocument/2006/relationships/hyperlink" Target="https://en.wikipedia.org/wiki/Buck%27s_Rock" TargetMode="External"/><Relationship Id="rId2" Type="http://schemas.openxmlformats.org/officeDocument/2006/relationships/hyperlink" Target="https://en.wikipedia.org/wiki/United_Kingdom" TargetMode="External"/><Relationship Id="rId16" Type="http://schemas.openxmlformats.org/officeDocument/2006/relationships/hyperlink" Target="https://en.wikipedia.org/wiki/Metalsmith" TargetMode="External"/><Relationship Id="rId1" Type="http://schemas.openxmlformats.org/officeDocument/2006/relationships/slideLayout" Target="../slideLayouts/slideLayout2.xml"/><Relationship Id="rId6" Type="http://schemas.openxmlformats.org/officeDocument/2006/relationships/hyperlink" Target="https://en.wikipedia.org/wiki/Presbyterian" TargetMode="External"/><Relationship Id="rId11" Type="http://schemas.openxmlformats.org/officeDocument/2006/relationships/hyperlink" Target="https://en.wikipedia.org/wiki/Master_of_Fine_Arts" TargetMode="External"/><Relationship Id="rId5" Type="http://schemas.openxmlformats.org/officeDocument/2006/relationships/hyperlink" Target="https://en.wikipedia.org/wiki/Gastonia,_North_Carolina" TargetMode="External"/><Relationship Id="rId15" Type="http://schemas.openxmlformats.org/officeDocument/2006/relationships/hyperlink" Target="https://en.wikipedia.org/wiki/London" TargetMode="External"/><Relationship Id="rId10" Type="http://schemas.openxmlformats.org/officeDocument/2006/relationships/hyperlink" Target="https://en.wikipedia.org/wiki/Bachelor_of_Arts" TargetMode="External"/><Relationship Id="rId4" Type="http://schemas.openxmlformats.org/officeDocument/2006/relationships/hyperlink" Target="https://en.wikipedia.org/wiki/Orange_Prize_for_Fiction" TargetMode="External"/><Relationship Id="rId9" Type="http://schemas.openxmlformats.org/officeDocument/2006/relationships/hyperlink" Target="https://en.wikipedia.org/wiki/Columbia_University" TargetMode="External"/><Relationship Id="rId14" Type="http://schemas.openxmlformats.org/officeDocument/2006/relationships/hyperlink" Target="https://en.wikipedia.org/wiki/Belfas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notes.com/topics/literary-terms/complete-index/tragedy?en_action=hh_answer_body_click&amp;en_label=%2Fhomework-help%2Fwhat-emerging-themes-book-597693%23answer-718425&amp;en_category=internal_campaig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We need to talk about Kevin</a:t>
            </a:r>
            <a:endParaRPr lang="en-GB" dirty="0"/>
          </a:p>
        </p:txBody>
      </p:sp>
      <p:sp>
        <p:nvSpPr>
          <p:cNvPr id="3" name="Subtitle 2"/>
          <p:cNvSpPr>
            <a:spLocks noGrp="1"/>
          </p:cNvSpPr>
          <p:nvPr>
            <p:ph type="subTitle" idx="1"/>
          </p:nvPr>
        </p:nvSpPr>
        <p:spPr/>
        <p:txBody>
          <a:bodyPr/>
          <a:lstStyle/>
          <a:p>
            <a:r>
              <a:rPr lang="en-GB" dirty="0" smtClean="0"/>
              <a:t>Lionel Shriver</a:t>
            </a:r>
            <a:endParaRPr lang="en-GB" dirty="0"/>
          </a:p>
        </p:txBody>
      </p:sp>
    </p:spTree>
    <p:extLst>
      <p:ext uri="{BB962C8B-B14F-4D97-AF65-F5344CB8AC3E}">
        <p14:creationId xmlns:p14="http://schemas.microsoft.com/office/powerpoint/2010/main" val="1648188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65940"/>
          </a:xfrm>
        </p:spPr>
        <p:txBody>
          <a:bodyPr>
            <a:normAutofit fontScale="90000"/>
          </a:bodyPr>
          <a:lstStyle/>
          <a:p>
            <a:endParaRPr lang="en-GB" dirty="0"/>
          </a:p>
        </p:txBody>
      </p:sp>
      <p:sp>
        <p:nvSpPr>
          <p:cNvPr id="3" name="Content Placeholder 2"/>
          <p:cNvSpPr>
            <a:spLocks noGrp="1"/>
          </p:cNvSpPr>
          <p:nvPr>
            <p:ph idx="1"/>
          </p:nvPr>
        </p:nvSpPr>
        <p:spPr>
          <a:xfrm>
            <a:off x="838200" y="888642"/>
            <a:ext cx="10515600" cy="5731099"/>
          </a:xfrm>
        </p:spPr>
        <p:txBody>
          <a:bodyPr>
            <a:normAutofit fontScale="77500" lnSpcReduction="20000"/>
          </a:bodyPr>
          <a:lstStyle/>
          <a:p>
            <a:r>
              <a:rPr lang="en-GB" dirty="0" smtClean="0"/>
              <a:t>As it happened, my mother's cautions were unnecessary. I have been ambivalent about motherhood - or more honestly, hostile to it - from about the age of eight. I did not even engage with the issue until my early 40s, when I wrote We Need To Talk About Kevin, a novel that examines what it might be like for motherhood to go fatally, catastrophically wrong.</a:t>
            </a:r>
          </a:p>
          <a:p>
            <a:r>
              <a:rPr lang="en-GB" dirty="0" smtClean="0"/>
              <a:t>Much to my surprise, after six of my previous novels had sold modestly at best, Kevin has created a stir in the US, and was selected by ABC's Good Morning America television book club. The novel has already prompted a strong response in the UK as well, having recently been chosen for BBC1's book programme Page Turners, to be broadcast in April. Of course, I like to fancy that the novel is nicely written. But the reason for the unlikely popularity of this rather dark book must go deeper than that.</a:t>
            </a:r>
          </a:p>
          <a:p>
            <a:r>
              <a:rPr lang="en-GB" dirty="0" smtClean="0"/>
              <a:t>I think Kevin has attracted an audience because my narrator, Eva, allows herself to say all those things that mothers are not supposed to say. She experiences pregnancy as an invasion. When her </a:t>
            </a:r>
            <a:r>
              <a:rPr lang="en-GB" dirty="0" err="1" smtClean="0"/>
              <a:t>newborn</a:t>
            </a:r>
            <a:r>
              <a:rPr lang="en-GB" dirty="0" smtClean="0"/>
              <a:t> son is first set on her breast, she is not overwhelmed with unconditional love; to her own horror, she feels nothing. She imputes to her perpetually screaming infant a devious intention to divide and conquer her marriage. Eva finds caring for a toddler dull, and is less than entranced by drilling the unnervingly affectless, obstreperous boy with the ABC song. Worst of all, Eva detects in Kevin a malign streak that moves her to dislike him. Her misgivings seem well founded when, at the age of 15, he murders nine people at his high school. Whether Kevin was innately twisted or was mangled by his mother's coldness is a question with which the novel struggles, but which it ultimately fails to answer. That verdict is the reader's job.</a:t>
            </a:r>
          </a:p>
          <a:p>
            <a:endParaRPr lang="en-GB" dirty="0"/>
          </a:p>
        </p:txBody>
      </p:sp>
    </p:spTree>
    <p:extLst>
      <p:ext uri="{BB962C8B-B14F-4D97-AF65-F5344CB8AC3E}">
        <p14:creationId xmlns:p14="http://schemas.microsoft.com/office/powerpoint/2010/main" val="4008319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50030"/>
          </a:xfrm>
        </p:spPr>
        <p:txBody>
          <a:bodyPr>
            <a:normAutofit fontScale="90000"/>
          </a:bodyPr>
          <a:lstStyle/>
          <a:p>
            <a:endParaRPr lang="en-GB" dirty="0"/>
          </a:p>
        </p:txBody>
      </p:sp>
      <p:sp>
        <p:nvSpPr>
          <p:cNvPr id="3" name="Content Placeholder 2"/>
          <p:cNvSpPr>
            <a:spLocks noGrp="1"/>
          </p:cNvSpPr>
          <p:nvPr>
            <p:ph idx="1"/>
          </p:nvPr>
        </p:nvSpPr>
        <p:spPr>
          <a:xfrm>
            <a:off x="838200" y="746975"/>
            <a:ext cx="10515600" cy="5429988"/>
          </a:xfrm>
        </p:spPr>
        <p:txBody>
          <a:bodyPr>
            <a:normAutofit fontScale="77500" lnSpcReduction="20000"/>
          </a:bodyPr>
          <a:lstStyle/>
          <a:p>
            <a:pPr marL="0" indent="0">
              <a:buNone/>
            </a:pPr>
            <a:r>
              <a:rPr lang="en-GB" dirty="0" smtClean="0"/>
              <a:t>Though some readers have been put off by my narrator's unattractive confessions, a remarkable number of people have expressed to me their gratitude that someone in modern literature has put motherhood's hitherto off-limits emotions into print. Novels routinely portray children as adorable moppets who pop up with wisdom beyond their years at the dinner table. Oh, they may get a little fussy, but any less than charming behaviour is never their fault: they need a nap, or their parents are getting a divorce.</a:t>
            </a:r>
          </a:p>
          <a:p>
            <a:pPr marL="0" indent="0">
              <a:buNone/>
            </a:pPr>
            <a:r>
              <a:rPr lang="en-GB" dirty="0" smtClean="0"/>
              <a:t>This perfumed and blameless version of childhood does not comport with my memory of being a kid (my brother was not the only one who was difficult), nor with the real-life tearaways whom I encounter in the supermarket. And surely the obnoxious, demanding, shrill and vicious children to whom I give wide berth in the baked-goods aisle are not all, to their parents, ceaselessly sweet darlings whose company affords only joy and celebration of new life.</a:t>
            </a:r>
          </a:p>
          <a:p>
            <a:pPr marL="0" indent="0">
              <a:buNone/>
            </a:pPr>
            <a:r>
              <a:rPr lang="en-GB" dirty="0" smtClean="0"/>
              <a:t>But that gag law ensures that if their parents do go through periods of disliking their own children, they will not say so, not to anyone. One of the reasons that mothers enter into a pact to be sunny come what may is that they live in terror that some careless slip or angry explosion will damn their poor urchins for all time, which is why my mother's honesty about her first pregnancy would be less likely a generation later. Modern-day mothers get stuck with virtually blanket responsibility for how their kids turn out.</a:t>
            </a:r>
          </a:p>
          <a:p>
            <a:pPr marL="0" indent="0">
              <a:buNone/>
            </a:pPr>
            <a:r>
              <a:rPr lang="en-GB" dirty="0" smtClean="0"/>
              <a:t>How we came to conceive of children as passive objects upon which adults act is beyond me. From my earliest years, I remember being a conscious agent. I knew when I was not supposed to do something, and sometimes I did it anyway.</a:t>
            </a:r>
          </a:p>
          <a:p>
            <a:endParaRPr lang="en-GB" dirty="0"/>
          </a:p>
        </p:txBody>
      </p:sp>
    </p:spTree>
    <p:extLst>
      <p:ext uri="{BB962C8B-B14F-4D97-AF65-F5344CB8AC3E}">
        <p14:creationId xmlns:p14="http://schemas.microsoft.com/office/powerpoint/2010/main" val="3542993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393"/>
          </a:xfrm>
        </p:spPr>
        <p:txBody>
          <a:bodyPr>
            <a:normAutofit fontScale="90000"/>
          </a:bodyPr>
          <a:lstStyle/>
          <a:p>
            <a:endParaRPr lang="en-GB" dirty="0"/>
          </a:p>
        </p:txBody>
      </p:sp>
      <p:sp>
        <p:nvSpPr>
          <p:cNvPr id="3" name="Content Placeholder 2"/>
          <p:cNvSpPr>
            <a:spLocks noGrp="1"/>
          </p:cNvSpPr>
          <p:nvPr>
            <p:ph idx="1"/>
          </p:nvPr>
        </p:nvSpPr>
        <p:spPr>
          <a:xfrm>
            <a:off x="838200" y="669701"/>
            <a:ext cx="10515600" cy="5507262"/>
          </a:xfrm>
        </p:spPr>
        <p:txBody>
          <a:bodyPr>
            <a:normAutofit fontScale="77500" lnSpcReduction="20000"/>
          </a:bodyPr>
          <a:lstStyle/>
          <a:p>
            <a:r>
              <a:rPr lang="en-GB" dirty="0" smtClean="0"/>
              <a:t>A random example? When I was 10, my father had given my mother a Russell </a:t>
            </a:r>
            <a:r>
              <a:rPr lang="en-GB" dirty="0" err="1" smtClean="0"/>
              <a:t>Stovers</a:t>
            </a:r>
            <a:r>
              <a:rPr lang="en-GB" dirty="0" smtClean="0"/>
              <a:t> assortment box for her birthday, and after a Sunday lunch my mother offered each of us kids one chocolate. But we weren't allowed to pick the cream-filled sort (the round ones), which were her favourites, only a caramel (the squares). But I preferred the cream-filled kind, too. I flew into a tantrum. I screamed. I wailed. I flopped about the floor.</a:t>
            </a:r>
          </a:p>
          <a:p>
            <a:r>
              <a:rPr lang="en-GB" dirty="0" smtClean="0"/>
              <a:t>The point of this anecdote is not that I was the pettiest kid imaginable (though maybe I was). The point is, I knew full well that they were my mother's chocolates, and I was lucky to get a caramel. I knew that I was ruining everyone's afternoon. I knew that whether I got a cream or a caramel didn't matter that much, even to me. I knew that I had no call to fly into a fit, and I screeched my head off anyway. (To my parents' credit, not only was I rewarded with no chocolate at all, but before sending me to my room, they laughed at me. I commend the gambit. At 47, I still feel ashamed of myself.)</a:t>
            </a:r>
          </a:p>
          <a:p>
            <a:r>
              <a:rPr lang="en-GB" dirty="0" smtClean="0"/>
              <a:t>When I have pressed proponents of kid-as-pure-victim to consider whether they, too, experienced an ongoing sense of volition as children, they often frown. Hmm, they reflect. Yes, actually. Why is this such a revelation? Weren't we all kids once? And was everything disagreeable we did because we were abused, neglected, or traumatised by divorce? I did not want a caramel. I wanted a cream! I was a perfect horror that afternoon, and that discreditable tantrum was all my fault - I don't care that I was only 10.</a:t>
            </a:r>
          </a:p>
          <a:p>
            <a:endParaRPr lang="en-GB" dirty="0"/>
          </a:p>
        </p:txBody>
      </p:sp>
    </p:spTree>
    <p:extLst>
      <p:ext uri="{BB962C8B-B14F-4D97-AF65-F5344CB8AC3E}">
        <p14:creationId xmlns:p14="http://schemas.microsoft.com/office/powerpoint/2010/main" val="1461907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514"/>
          </a:xfrm>
        </p:spPr>
        <p:txBody>
          <a:bodyPr>
            <a:normAutofit fontScale="90000"/>
          </a:bodyPr>
          <a:lstStyle/>
          <a:p>
            <a:endParaRPr lang="en-GB" dirty="0"/>
          </a:p>
        </p:txBody>
      </p:sp>
      <p:sp>
        <p:nvSpPr>
          <p:cNvPr id="3" name="Content Placeholder 2"/>
          <p:cNvSpPr>
            <a:spLocks noGrp="1"/>
          </p:cNvSpPr>
          <p:nvPr>
            <p:ph idx="1"/>
          </p:nvPr>
        </p:nvSpPr>
        <p:spPr>
          <a:xfrm>
            <a:off x="838200" y="798490"/>
            <a:ext cx="10515600" cy="5378473"/>
          </a:xfrm>
        </p:spPr>
        <p:txBody>
          <a:bodyPr>
            <a:normAutofit fontScale="70000" lnSpcReduction="20000"/>
          </a:bodyPr>
          <a:lstStyle/>
          <a:p>
            <a:pPr marL="0" indent="0">
              <a:buNone/>
            </a:pPr>
            <a:r>
              <a:rPr lang="en-GB" dirty="0" smtClean="0"/>
              <a:t>Yet while researching Kevin I came across multiple studies and editorials that placed the blame for American school shootings firmly on the parental doorstep. My own reading failed to substantiate that most shooters suffered in any exceptional sense; after all, life is hard, and somewhere along the line we are all abused, if you loosen the definition enough. Nevertheless, countless sociologists have strained to explain the phenomenon in a way that turns the culprits into victims. Like my character Eva, several parents of these killers have been sued by the families of murdered children for parental negligence.</a:t>
            </a:r>
          </a:p>
          <a:p>
            <a:pPr marL="0" indent="0">
              <a:buNone/>
            </a:pPr>
            <a:r>
              <a:rPr lang="en-GB" dirty="0" smtClean="0"/>
              <a:t>The contemporary parent-child model seems to be a whitewash at both ends. Parents can't confess to even passing dislike for their kids, much less can they entertain regrets. And kids are innocents, any of whose atrocious behaviour can be traced back to a parent's original sin. Since both constructs are lies - the happy-happy parent, the purely reactive child - this rigid archetype is a formula for artifice, misunderstanding and, in some cases, disaster.</a:t>
            </a:r>
          </a:p>
          <a:p>
            <a:pPr marL="0" indent="0">
              <a:buNone/>
            </a:pPr>
            <a:r>
              <a:rPr lang="en-GB" dirty="0" smtClean="0"/>
              <a:t>Although my narrator in Kevin may be painfully candid with the reader, she was dishonest throughout her son's upbringing. Eva went through all the right motions; she baked biscuits. But she was meanwhile stifling a host of furies and resentments, and her son could tell. Ironically, it is only after Kevin has done the unthinkable that all pretence is stripped away.</a:t>
            </a:r>
          </a:p>
          <a:p>
            <a:pPr marL="0" indent="0">
              <a:buNone/>
            </a:pPr>
            <a:r>
              <a:rPr lang="en-GB" dirty="0" smtClean="0"/>
              <a:t>So I would rather know how my mother really reacted to her first pregnancy than be fed acceptable but fraudulent claptrap about how delighted she was, and I wager that even my older brother would prefer the truth as well. Parents are people too, and their emotions are sometimes going to depart from script. Moreover, children are people too, which means that to give them at least partial responsibility for how they turn out, and for whether they murder their classmates, is to take them seriously as fully human.</a:t>
            </a:r>
          </a:p>
          <a:p>
            <a:endParaRPr lang="en-GB" dirty="0"/>
          </a:p>
        </p:txBody>
      </p:sp>
    </p:spTree>
    <p:extLst>
      <p:ext uri="{BB962C8B-B14F-4D97-AF65-F5344CB8AC3E}">
        <p14:creationId xmlns:p14="http://schemas.microsoft.com/office/powerpoint/2010/main" val="1783886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305"/>
            <a:ext cx="10515600" cy="940157"/>
          </a:xfrm>
        </p:spPr>
        <p:txBody>
          <a:bodyPr/>
          <a:lstStyle/>
          <a:p>
            <a:r>
              <a:rPr lang="en-GB" dirty="0" smtClean="0"/>
              <a:t>Lionel Shriver</a:t>
            </a:r>
            <a:endParaRPr lang="en-GB" dirty="0"/>
          </a:p>
        </p:txBody>
      </p:sp>
      <p:sp>
        <p:nvSpPr>
          <p:cNvPr id="3" name="Content Placeholder 2"/>
          <p:cNvSpPr>
            <a:spLocks noGrp="1"/>
          </p:cNvSpPr>
          <p:nvPr>
            <p:ph idx="1"/>
          </p:nvPr>
        </p:nvSpPr>
        <p:spPr>
          <a:xfrm>
            <a:off x="360608" y="1017430"/>
            <a:ext cx="11346288" cy="5628069"/>
          </a:xfrm>
        </p:spPr>
        <p:txBody>
          <a:bodyPr>
            <a:normAutofit fontScale="92500" lnSpcReduction="20000"/>
          </a:bodyPr>
          <a:lstStyle/>
          <a:p>
            <a:r>
              <a:rPr lang="en-GB" sz="2400" dirty="0" smtClean="0"/>
              <a:t>Lionel Shriver (born Margaret Ann Shriver; May 18, 1957) is an American author and journalist who lives in the </a:t>
            </a:r>
            <a:r>
              <a:rPr lang="en-GB" sz="2400" dirty="0" smtClean="0">
                <a:hlinkClick r:id="rId2" tooltip="United Kingdom"/>
              </a:rPr>
              <a:t>United Kingdom</a:t>
            </a:r>
            <a:r>
              <a:rPr lang="en-GB" sz="2400" dirty="0" smtClean="0"/>
              <a:t>. Her novel </a:t>
            </a:r>
            <a:r>
              <a:rPr lang="en-GB" sz="2400" i="1" dirty="0" smtClean="0">
                <a:hlinkClick r:id="rId3" tooltip="We Need to Talk About Kevin"/>
              </a:rPr>
              <a:t>We Need to Talk About Kevin</a:t>
            </a:r>
            <a:r>
              <a:rPr lang="en-GB" sz="2400" dirty="0" smtClean="0"/>
              <a:t> won the </a:t>
            </a:r>
            <a:r>
              <a:rPr lang="en-GB" sz="2400" dirty="0" smtClean="0">
                <a:hlinkClick r:id="rId4" tooltip="Orange Prize for Fiction"/>
              </a:rPr>
              <a:t>Orange Prize for Fiction</a:t>
            </a:r>
            <a:r>
              <a:rPr lang="en-GB" sz="2400" dirty="0" smtClean="0"/>
              <a:t> in 2005. </a:t>
            </a:r>
          </a:p>
          <a:p>
            <a:r>
              <a:rPr lang="en-GB" sz="2400" dirty="0" smtClean="0"/>
              <a:t>Shriver was born Margaret Ann Shriver on May 18, 1957, in </a:t>
            </a:r>
            <a:r>
              <a:rPr lang="en-GB" sz="2400" dirty="0" smtClean="0">
                <a:hlinkClick r:id="rId5" tooltip="Gastonia, North Carolina"/>
              </a:rPr>
              <a:t>Gastonia, North Carolina</a:t>
            </a:r>
            <a:r>
              <a:rPr lang="en-GB" sz="2400" dirty="0" smtClean="0"/>
              <a:t>, to a deeply religious family (her father is a </a:t>
            </a:r>
            <a:r>
              <a:rPr lang="en-GB" sz="2400" dirty="0" smtClean="0">
                <a:hlinkClick r:id="rId6" tooltip="Presbyterian"/>
              </a:rPr>
              <a:t>Presbyterian</a:t>
            </a:r>
            <a:r>
              <a:rPr lang="en-GB" sz="2400" dirty="0" smtClean="0"/>
              <a:t> minister). At age 15, she changed her name from Margaret Ann to Lionel because she did not like the name she had been given, and as a </a:t>
            </a:r>
            <a:r>
              <a:rPr lang="en-GB" sz="2400" dirty="0" smtClean="0">
                <a:hlinkClick r:id="rId7" tooltip="Tomboy"/>
              </a:rPr>
              <a:t>tomboy</a:t>
            </a:r>
            <a:r>
              <a:rPr lang="en-GB" sz="2400" dirty="0" smtClean="0"/>
              <a:t> felt a conventionally male name more appropriate. </a:t>
            </a:r>
          </a:p>
          <a:p>
            <a:r>
              <a:rPr lang="en-GB" sz="2400" dirty="0" smtClean="0"/>
              <a:t>Shriver was educated at </a:t>
            </a:r>
            <a:r>
              <a:rPr lang="en-GB" sz="2400" dirty="0" smtClean="0">
                <a:hlinkClick r:id="rId8" tooltip="Barnard College"/>
              </a:rPr>
              <a:t>Barnard College</a:t>
            </a:r>
            <a:r>
              <a:rPr lang="en-GB" sz="2400" dirty="0" smtClean="0"/>
              <a:t>, </a:t>
            </a:r>
            <a:r>
              <a:rPr lang="en-GB" sz="2400" dirty="0" smtClean="0">
                <a:hlinkClick r:id="rId9" tooltip="Columbia University"/>
              </a:rPr>
              <a:t>Columbia University</a:t>
            </a:r>
            <a:r>
              <a:rPr lang="en-GB" sz="2400" dirty="0" smtClean="0"/>
              <a:t> (</a:t>
            </a:r>
            <a:r>
              <a:rPr lang="en-GB" sz="2400" dirty="0" smtClean="0">
                <a:hlinkClick r:id="rId10" tooltip="Bachelor of Arts"/>
              </a:rPr>
              <a:t>BA</a:t>
            </a:r>
            <a:r>
              <a:rPr lang="en-GB" sz="2400" dirty="0" smtClean="0"/>
              <a:t>, </a:t>
            </a:r>
            <a:r>
              <a:rPr lang="en-GB" sz="2400" dirty="0" smtClean="0">
                <a:hlinkClick r:id="rId11" tooltip="Master of Fine Arts"/>
              </a:rPr>
              <a:t>MFA</a:t>
            </a:r>
            <a:r>
              <a:rPr lang="en-GB" sz="2400" dirty="0" smtClean="0"/>
              <a:t>). She has lived in </a:t>
            </a:r>
            <a:r>
              <a:rPr lang="en-GB" sz="2400" dirty="0" smtClean="0">
                <a:hlinkClick r:id="rId12" tooltip="Nairobi"/>
              </a:rPr>
              <a:t>Nairobi</a:t>
            </a:r>
            <a:r>
              <a:rPr lang="en-GB" sz="2400" dirty="0" smtClean="0"/>
              <a:t>, </a:t>
            </a:r>
            <a:r>
              <a:rPr lang="en-GB" sz="2400" dirty="0" smtClean="0">
                <a:hlinkClick r:id="rId13" tooltip="Bangkok"/>
              </a:rPr>
              <a:t>Bangkok</a:t>
            </a:r>
            <a:r>
              <a:rPr lang="en-GB" sz="2400" dirty="0" smtClean="0"/>
              <a:t> and </a:t>
            </a:r>
            <a:r>
              <a:rPr lang="en-GB" sz="2400" dirty="0" smtClean="0">
                <a:hlinkClick r:id="rId14" tooltip="Belfast"/>
              </a:rPr>
              <a:t>Belfast</a:t>
            </a:r>
            <a:r>
              <a:rPr lang="en-GB" sz="2400" dirty="0" smtClean="0"/>
              <a:t>, and currently lives in </a:t>
            </a:r>
            <a:r>
              <a:rPr lang="en-GB" sz="2400" dirty="0" smtClean="0">
                <a:hlinkClick r:id="rId15" tooltip="London"/>
              </a:rPr>
              <a:t>London</a:t>
            </a:r>
            <a:r>
              <a:rPr lang="en-GB" sz="2400" dirty="0" smtClean="0"/>
              <a:t>. She has taught </a:t>
            </a:r>
            <a:r>
              <a:rPr lang="en-GB" sz="2400" dirty="0" smtClean="0">
                <a:hlinkClick r:id="rId16" tooltip="Metalsmith"/>
              </a:rPr>
              <a:t>metalsmithing</a:t>
            </a:r>
            <a:r>
              <a:rPr lang="en-GB" sz="2400" dirty="0" smtClean="0"/>
              <a:t> at </a:t>
            </a:r>
            <a:r>
              <a:rPr lang="en-GB" sz="2400" dirty="0" smtClean="0">
                <a:hlinkClick r:id="rId17" tooltip="Buck's Rock"/>
              </a:rPr>
              <a:t>Buck's Rock</a:t>
            </a:r>
            <a:r>
              <a:rPr lang="en-GB" sz="2400" dirty="0" smtClean="0"/>
              <a:t> Performing and Creative Arts Camp in </a:t>
            </a:r>
            <a:r>
              <a:rPr lang="en-GB" sz="2400" dirty="0" smtClean="0">
                <a:hlinkClick r:id="rId18" tooltip="New Milford, Connecticut"/>
              </a:rPr>
              <a:t>New Milford, Connecticut</a:t>
            </a:r>
            <a:r>
              <a:rPr lang="en-GB" sz="2400" dirty="0" smtClean="0"/>
              <a:t>.</a:t>
            </a:r>
          </a:p>
          <a:p>
            <a:r>
              <a:rPr lang="en-GB" sz="2400" dirty="0" smtClean="0"/>
              <a:t>We Need to Talk About Kevin was awarded the 2005 Orange Prize. The novel is a study of maternal ambivalence, and the role it might have played in the title character's decision to murder nine people at his high school. It provoked much controversy and achieved success through word of mouth. She said this about We Need To Talk About Kevin becoming a success: </a:t>
            </a:r>
          </a:p>
          <a:p>
            <a:pPr marL="0" indent="0">
              <a:buNone/>
            </a:pPr>
            <a:r>
              <a:rPr lang="en-GB" sz="2400" dirty="0" smtClean="0"/>
              <a:t>“I'm often asked did something happen around the time I wrote Kevin. Did I have some revelation or transforming event? The truth is that Kevin is of a piece with my other work. There's nothing special about Kevin. The other books are good too. It just tripped over an issue that was just ripe for exploration and by some miracle found its audience.”</a:t>
            </a:r>
          </a:p>
          <a:p>
            <a:pPr marL="0" indent="0">
              <a:buNone/>
            </a:pPr>
            <a:endParaRPr lang="en-GB" sz="2400" dirty="0" smtClean="0"/>
          </a:p>
          <a:p>
            <a:r>
              <a:rPr lang="en-GB" sz="2400" dirty="0" smtClean="0"/>
              <a:t>The novel was adapted into the 2011 film of the same name, starring Tilda Swinton[</a:t>
            </a:r>
          </a:p>
          <a:p>
            <a:endParaRPr lang="en-GB" dirty="0"/>
          </a:p>
        </p:txBody>
      </p:sp>
    </p:spTree>
    <p:extLst>
      <p:ext uri="{BB962C8B-B14F-4D97-AF65-F5344CB8AC3E}">
        <p14:creationId xmlns:p14="http://schemas.microsoft.com/office/powerpoint/2010/main" val="1812572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Freudian Analysis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Oedipal connection between mother and son in </a:t>
            </a:r>
            <a:r>
              <a:rPr lang="en-GB" i="1" dirty="0" smtClean="0"/>
              <a:t>We Need to Talk about Kevin </a:t>
            </a:r>
            <a:r>
              <a:rPr lang="en-GB" dirty="0" smtClean="0"/>
              <a:t>is a kind of inverted one, because it appears to be based mostly on hate (though one could say this is just the flip side of love). It's difficult to know how much of the problem Eva has created and how much has simply been beyond her control. The most striking thing, and this is indicative of the failure to resolve the Complex, is that Kevin's connection to Eva seems to override everything else. He plays up to his father, Franklin, just to torture his mother. Franklin is clueless as to the boy's actual nature, or is in denial about it. This failure, on his part, to recognize that something is wrong simply alienates Eva and probably exacerbates the antagonism she feels toward Kevin. But in doing so the Oedipal bond between mother and son is paradoxically strengthened. In an inverted way, just as an aloof or antagonistic father would lead to the failure to resolve the Oedipal situation, Franklin, in not recognizing Kevin's problem and thinking Kevin is "just a boy," somehow increases his own distance from his son. The fact of starting Kevin's interest in archery is an unwitting act, by Franklin, that leads to his own destruction, which is what, in Freudian theory, the male child intends subconsciously to do in the absence of resolving the conflict. In the end no one is left of this dysfunctional unit but Eva and Kevin, with their hatred or love-hate, if that's what it is.</a:t>
            </a:r>
            <a:endParaRPr lang="en-GB" dirty="0"/>
          </a:p>
        </p:txBody>
      </p:sp>
    </p:spTree>
    <p:extLst>
      <p:ext uri="{BB962C8B-B14F-4D97-AF65-F5344CB8AC3E}">
        <p14:creationId xmlns:p14="http://schemas.microsoft.com/office/powerpoint/2010/main" val="250613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5337"/>
          </a:xfrm>
        </p:spPr>
        <p:txBody>
          <a:bodyPr/>
          <a:lstStyle/>
          <a:p>
            <a:r>
              <a:rPr lang="en-GB" dirty="0" smtClean="0"/>
              <a:t>Character Analysis</a:t>
            </a:r>
            <a:endParaRPr lang="en-GB" dirty="0"/>
          </a:p>
        </p:txBody>
      </p:sp>
      <p:sp>
        <p:nvSpPr>
          <p:cNvPr id="3" name="Content Placeholder 2"/>
          <p:cNvSpPr>
            <a:spLocks noGrp="1"/>
          </p:cNvSpPr>
          <p:nvPr>
            <p:ph idx="1"/>
          </p:nvPr>
        </p:nvSpPr>
        <p:spPr>
          <a:xfrm>
            <a:off x="838200" y="1120462"/>
            <a:ext cx="10515600" cy="5056501"/>
          </a:xfrm>
        </p:spPr>
        <p:txBody>
          <a:bodyPr>
            <a:normAutofit fontScale="70000" lnSpcReduction="20000"/>
          </a:bodyPr>
          <a:lstStyle/>
          <a:p>
            <a:r>
              <a:rPr lang="en-GB" i="1" dirty="0" smtClean="0"/>
              <a:t>We Need to Talk about Kevin </a:t>
            </a:r>
            <a:r>
              <a:rPr lang="en-GB" dirty="0" smtClean="0"/>
              <a:t>is a disturbing novel with many disturbing characters.  A character analysis most definitely should focus on one of the three main characters--Kevin, his mother Eva, or his father Franklin.  Any of these three would make a fascinating character, or even psychological, study.  </a:t>
            </a:r>
          </a:p>
          <a:p>
            <a:r>
              <a:rPr lang="en-GB" dirty="0" smtClean="0"/>
              <a:t>Kevin is introduced as a hopeless psychopath.  From the time he is an infant, he is different and unsettling.  He won't nurse, he destroys his mother's projects, he refuses to talk.  Even his nanny, who has much experience with children, finds him uncontrollable.  As the novel progresses, we see Kevin's psychopathic tendencies worsen.  He is cruel to other children at school, but he is especially vicious to his little sister Cecilia when he convinces her to wash her eye out with </a:t>
            </a:r>
            <a:r>
              <a:rPr lang="en-GB" dirty="0" err="1" smtClean="0"/>
              <a:t>Draino</a:t>
            </a:r>
            <a:r>
              <a:rPr lang="en-GB" dirty="0" smtClean="0"/>
              <a:t>.  Despite others' attempt to befriend him--his English teacher, who tries to bring out Kevin's potential in writing; his father, who believes in him and defends him; and even his mother who sees Kevin for what he is and tries to manage him--Kevin cannot be helped and is the perpetrator of a cruel, senseless mass murder at school.  Any character analysis of Kevin would have to involve his detachment from his mother, his contempt of his father, and his rejection of all those who try to help him and are deceived by him.  Shriver seems to show us that some people are born this way and how easy it is for others to misjudge them because it's difficult to believe that a son, student, friend, or child can be evil.  If you were to focus on Kevin, you might look at his relationship with his mother and how that develops throughout the novel, his relationship with his father, and how his actions become more and more savage, devious, and manipulative.  His victims seem to be those who seem to see him as normal or good.  The focus should be not really on why Kevin acts as he does--there may be no real explanation for why some people are how they are--but on the way others treat Kevin or refuse to see the truth.   </a:t>
            </a:r>
          </a:p>
          <a:p>
            <a:endParaRPr lang="en-GB" dirty="0"/>
          </a:p>
        </p:txBody>
      </p:sp>
    </p:spTree>
    <p:extLst>
      <p:ext uri="{BB962C8B-B14F-4D97-AF65-F5344CB8AC3E}">
        <p14:creationId xmlns:p14="http://schemas.microsoft.com/office/powerpoint/2010/main" val="3070706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Motherhood</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the title might be an image that represents motherhood.  The need to address where a child might not fit the exact dimensions of a mother's subjectivity is a painful challenge, one that necessitates constant discussion and continual reflection.  Eva's need "to talk" about Kevin is an image of motherhood, one that reflects how a mother is constantly concerned about her child.  It might be a stereotype, but it is one that works as an image that represents motherhood and what it means to be a mother.  Another image that helps to represent motherhood would have to be Eva's weekly visits to the prison to see Kevin.  There is an awkwardness between them, one that indicates the gulf in their relationship has helped to create the conditions that allowed the events of that "Thursday" to happen.  There is an impotence or frigidity of emotions in these visits.  This represents an image of motherhood precisely because it is the opposite of what one thinks of what one thinks of motherhood.  The images of motherhood of a mother weeping at her child in jail, or offering zealous and unconditional support of her child while in jail are offset by the awkward silence and emotional discomfort both share during Eva's visits.  Finally, I think that there is a poignant image when Eva is able to nurse Kevin back to health when he has a fever.  No better image of motherhood is evident than this one.  While there is distance between mother and child, it does not prevent her from taking care of her own, tending to her child.  It is a rare image in a relationship filled with pain and emotional hurt.</a:t>
            </a:r>
            <a:endParaRPr lang="en-GB" dirty="0"/>
          </a:p>
        </p:txBody>
      </p:sp>
    </p:spTree>
    <p:extLst>
      <p:ext uri="{BB962C8B-B14F-4D97-AF65-F5344CB8AC3E}">
        <p14:creationId xmlns:p14="http://schemas.microsoft.com/office/powerpoint/2010/main" val="3917617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Put quite simply, the major themes of this book are parenting (especially in regards to maternal influence) and, to a lesser extent, violence (both at school and at home).</a:t>
            </a:r>
          </a:p>
          <a:p>
            <a:r>
              <a:rPr lang="en-GB" dirty="0" smtClean="0"/>
              <a:t>Let us talk a bit about the lesser theme first: violence at school and at home. In reality, this theme comprises the meat of the story. Why is this? Because Kevin, Eva’s son, has grown and gone on a shooting spree at his school, killing many people. There is a large span of events leading up to this, though. Kevin is verbally violent with his parents and other children on the block, sabotaging bikes and infecting computers with viruses. Even worse, Kevin injures his sister for life (causing her to lose an eye) due to a dangerous chemical. More than once, Kevin is found with a “kill-list” of people he hates. Unfortunately, Kevin is skilled in archery and eventually shoots all of the people on his list with a crossbow. There is no doubt, then, that violence is absolutely a theme here.</a:t>
            </a:r>
          </a:p>
          <a:p>
            <a:r>
              <a:rPr lang="en-GB" dirty="0" smtClean="0"/>
              <a:t>In reality, though, the book is really more about Eva’s parenting which is the reason why her motherhood is the more important theme here. The book is written as a series of letters to Franklin (Eva’s late husband) about all of these events that have already happen that dictate all of Kevin’s young life leading up to the </a:t>
            </a:r>
            <a:r>
              <a:rPr lang="en-GB" dirty="0" smtClean="0">
                <a:hlinkClick r:id="rId2" tooltip="Tragedy"/>
              </a:rPr>
              <a:t>tragedy</a:t>
            </a:r>
            <a:r>
              <a:rPr lang="en-GB" dirty="0" smtClean="0"/>
              <a:t> at school. Even before Eva becomes pregnant, she isn’t sure she wants to be. In fact, after she stops her method of birth control and conceives Kevin, Eva feels “cold” and is upset at how people look at her in regards to being a prospective mother. After Kevin is born, Eva feels “absent” while Kevin refuses to breastfeed.</a:t>
            </a:r>
          </a:p>
          <a:p>
            <a:r>
              <a:rPr lang="en-GB" dirty="0" smtClean="0"/>
              <a:t>Eva hires a nanny, Siobhan, who admits quickly that Kevin doesn’t like her. In fact, continuing his negativity, Kevin’s first words are, “I don’t like that.” In reference to watching cartoons. Kevin grows and continually mocks his parents, refuses to potty train, destroys Eva’s attempt to decorate the new house in Connecticut, refuses to be social in kindergarten, and practices his writing through insults thrown at Eva. It is this series of incidents that lead to another large parental mistake. After Kevin says Evan “looks really old” in some of his kindergarten papers, Eva abuses Kevin by throwing his little body against a wall. This breaks Kevin’s arm (and makes him begin potty training). This is a large teaching mechanism for Kevin: violence gets things done.</a:t>
            </a:r>
          </a:p>
          <a:p>
            <a:endParaRPr lang="en-GB" dirty="0"/>
          </a:p>
        </p:txBody>
      </p:sp>
    </p:spTree>
    <p:extLst>
      <p:ext uri="{BB962C8B-B14F-4D97-AF65-F5344CB8AC3E}">
        <p14:creationId xmlns:p14="http://schemas.microsoft.com/office/powerpoint/2010/main" val="240195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9406"/>
            <a:ext cx="10515600" cy="45719"/>
          </a:xfrm>
        </p:spPr>
        <p:txBody>
          <a:bodyPr>
            <a:normAutofit fontScale="90000"/>
          </a:bodyPr>
          <a:lstStyle/>
          <a:p>
            <a:endParaRPr lang="en-GB" dirty="0"/>
          </a:p>
        </p:txBody>
      </p:sp>
      <p:sp>
        <p:nvSpPr>
          <p:cNvPr id="3" name="Content Placeholder 2"/>
          <p:cNvSpPr>
            <a:spLocks noGrp="1"/>
          </p:cNvSpPr>
          <p:nvPr>
            <p:ph idx="1"/>
          </p:nvPr>
        </p:nvSpPr>
        <p:spPr>
          <a:xfrm>
            <a:off x="838200" y="592428"/>
            <a:ext cx="10515600" cy="5584535"/>
          </a:xfrm>
        </p:spPr>
        <p:txBody>
          <a:bodyPr>
            <a:normAutofit fontScale="70000" lnSpcReduction="20000"/>
          </a:bodyPr>
          <a:lstStyle/>
          <a:p>
            <a:pPr marL="0" indent="0">
              <a:buNone/>
            </a:pPr>
            <a:r>
              <a:rPr lang="en-GB" dirty="0" smtClean="0"/>
              <a:t>Kevin grows older and becomes even more antisocial contracting a sidekick (Leonard Pugh) and only wearing uncomfortably small clothes. Meanwhile, Eva has another child, Cecilia, who Eva </a:t>
            </a:r>
            <a:r>
              <a:rPr lang="en-GB" dirty="0" err="1" smtClean="0"/>
              <a:t>favors</a:t>
            </a:r>
            <a:r>
              <a:rPr lang="en-GB" dirty="0" smtClean="0"/>
              <a:t> over Kevin due to their different </a:t>
            </a:r>
            <a:r>
              <a:rPr lang="en-GB" dirty="0" err="1" smtClean="0"/>
              <a:t>behavior</a:t>
            </a:r>
            <a:r>
              <a:rPr lang="en-GB" dirty="0" smtClean="0"/>
              <a:t>. Thus arises another issue in the dark parental theme. Kevin continues to do “bad things” like throw bricks at cars and sabotaging other kids’ bikes. Eva “tries” to bond with Kevin over one outing, but it goes horribly wrong and Kevin spouts more insults:</a:t>
            </a:r>
          </a:p>
          <a:p>
            <a:pPr marL="0" indent="0">
              <a:buNone/>
            </a:pPr>
            <a:r>
              <a:rPr lang="en-GB" dirty="0" smtClean="0"/>
              <a:t>Maybe I’d rather have a big cow of a mother who at least didn’t think she was better than everybody else.</a:t>
            </a:r>
          </a:p>
          <a:p>
            <a:endParaRPr lang="en-GB" dirty="0" smtClean="0"/>
          </a:p>
          <a:p>
            <a:pPr marL="0" indent="0">
              <a:buNone/>
            </a:pPr>
            <a:r>
              <a:rPr lang="en-GB" dirty="0" smtClean="0"/>
              <a:t>This line, of course, cuts to the heart of the dark parental theme. Further, the quotation marks a turning point in that things get even worse after this. As Kevin takes care of his sister, Cecilia is maimed permanently after a chemical is poured into her eye. Kevin creates lists of kids to kill, infects computers with viruses, rolls his eyes at other unimaginative school shooters, and accuses his drama teacher of sexual assault. As the ultimate example of bad </a:t>
            </a:r>
            <a:r>
              <a:rPr lang="en-GB" dirty="0" err="1" smtClean="0"/>
              <a:t>behavior</a:t>
            </a:r>
            <a:r>
              <a:rPr lang="en-GB" dirty="0" smtClean="0"/>
              <a:t>, Kevin finds a vantage point and begins to kill his special list of charismatic students with a crossbow. Eva is in a stupor as she returns home and finds that Kevin has also used his crossbow on both Franklin and Cecilia.</a:t>
            </a:r>
          </a:p>
          <a:p>
            <a:endParaRPr lang="en-GB" dirty="0" smtClean="0"/>
          </a:p>
          <a:p>
            <a:pPr marL="0" indent="0">
              <a:buNone/>
            </a:pPr>
            <a:r>
              <a:rPr lang="en-GB" dirty="0" smtClean="0"/>
              <a:t>In conclusion, something must be said about the ending of this novel in regards to the theme of parenting. Kevin spends years in prison and presents Eva with a crafted box containing Cecilia’s glass eye. Is this an apology? Eva easily accepts this gesture in good faith and is ready to welcome Kevin home (when he is released). Even her easy reaction here is questionable in regards to parental skills.</a:t>
            </a:r>
          </a:p>
          <a:p>
            <a:endParaRPr lang="en-GB" dirty="0"/>
          </a:p>
        </p:txBody>
      </p:sp>
    </p:spTree>
    <p:extLst>
      <p:ext uri="{BB962C8B-B14F-4D97-AF65-F5344CB8AC3E}">
        <p14:creationId xmlns:p14="http://schemas.microsoft.com/office/powerpoint/2010/main" val="1788036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Style</a:t>
            </a:r>
            <a:endParaRPr lang="en-GB" dirty="0"/>
          </a:p>
        </p:txBody>
      </p:sp>
      <p:sp>
        <p:nvSpPr>
          <p:cNvPr id="3" name="Content Placeholder 2"/>
          <p:cNvSpPr>
            <a:spLocks noGrp="1"/>
          </p:cNvSpPr>
          <p:nvPr>
            <p:ph idx="1"/>
          </p:nvPr>
        </p:nvSpPr>
        <p:spPr/>
        <p:txBody>
          <a:bodyPr/>
          <a:lstStyle/>
          <a:p>
            <a:pPr marL="0" indent="0">
              <a:buNone/>
            </a:pPr>
            <a:r>
              <a:rPr lang="en-GB" dirty="0" smtClean="0"/>
              <a:t>Narrator – epistolary, which is usually the most personal, but is Eva ever telling us the truth</a:t>
            </a:r>
          </a:p>
          <a:p>
            <a:pPr marL="0" indent="0">
              <a:buNone/>
            </a:pPr>
            <a:r>
              <a:rPr lang="en-GB" dirty="0" smtClean="0"/>
              <a:t>Imagery – the meiosis (understatement) creates the shock-factor for the reader</a:t>
            </a:r>
          </a:p>
          <a:p>
            <a:pPr marL="0" indent="0">
              <a:buNone/>
            </a:pPr>
            <a:r>
              <a:rPr lang="en-GB" dirty="0" smtClean="0"/>
              <a:t>Chronology – the order is all wrong – we know the outcome, which makes the horror even worse.</a:t>
            </a:r>
            <a:endParaRPr lang="en-GB" dirty="0"/>
          </a:p>
        </p:txBody>
      </p:sp>
    </p:spTree>
    <p:extLst>
      <p:ext uri="{BB962C8B-B14F-4D97-AF65-F5344CB8AC3E}">
        <p14:creationId xmlns:p14="http://schemas.microsoft.com/office/powerpoint/2010/main" val="291493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Lionel Shriver on Children</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My mother has always been up-front about the fact that when she learned she was pregnant with my older brother she flew into a rage. She had been married to my father for only a month. After one of those rare 1950s weddings between bona fide virgins, she had barely sampled the pleasures that legitimacy afforded, and three was a crowd. Her spitting indignation at the doctor's office became the stuff of family myth, often related with a comic, cheerful cast. Whether knowledge that his arrival was unwelcome later contributed to my older brother's ... um ... difficult character I couldn't say, though it may not have helped. Given my mother's - let's use a gentle word - ambivalence over her own first pregnancy, it is little wonder that she took me aside when I was in my mid-30s, and had just fallen in love. She warned me that if we decided to have a child, motherhood would "completely transform" my relationship. Though she did not spell it out, there was no question that she meant for the worse.</a:t>
            </a:r>
          </a:p>
          <a:p>
            <a:r>
              <a:rPr lang="en-GB" dirty="0" smtClean="0"/>
              <a:t>I am struck by my mother's candour. Nowadays, for a mother to openly allow that her offspring was an unwanted intrusion into her marriage would probably be considered child abuse. My mother would be expected to shut it, to bury her real feelings and concoct something nauseously rosy instead. Indeed, one of the things that has put me off having children is motherhood's unwritten gag law. While we may have taken the lid off sex, it is still out of bounds to say that you do not like your own kids, that the sacrifices they have demanded are unbearable, or that, perish the thought, you wish you had never had them.</a:t>
            </a:r>
          </a:p>
          <a:p>
            <a:endParaRPr lang="en-GB" dirty="0"/>
          </a:p>
        </p:txBody>
      </p:sp>
    </p:spTree>
    <p:extLst>
      <p:ext uri="{BB962C8B-B14F-4D97-AF65-F5344CB8AC3E}">
        <p14:creationId xmlns:p14="http://schemas.microsoft.com/office/powerpoint/2010/main" val="2686656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3928</Words>
  <Application>Microsoft Office PowerPoint</Application>
  <PresentationFormat>Widescreen</PresentationFormat>
  <Paragraphs>49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We need to talk about Kevin</vt:lpstr>
      <vt:lpstr>Lionel Shriver</vt:lpstr>
      <vt:lpstr>A Freudian Analysis</vt:lpstr>
      <vt:lpstr>Character Analysis</vt:lpstr>
      <vt:lpstr>Motherhood</vt:lpstr>
      <vt:lpstr>Themes</vt:lpstr>
      <vt:lpstr>PowerPoint Presentation</vt:lpstr>
      <vt:lpstr>Style</vt:lpstr>
      <vt:lpstr>Lionel Shriver on Children</vt:lpstr>
      <vt:lpstr>PowerPoint Presentation</vt:lpstr>
      <vt:lpstr>PowerPoint Presentation</vt:lpstr>
      <vt:lpstr>PowerPoint Presentation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need to talk about Kevin</dc:title>
  <dc:creator>Pankhurst K</dc:creator>
  <cp:lastModifiedBy>Pankhurst K</cp:lastModifiedBy>
  <cp:revision>5</cp:revision>
  <dcterms:created xsi:type="dcterms:W3CDTF">2020-06-19T11:49:35Z</dcterms:created>
  <dcterms:modified xsi:type="dcterms:W3CDTF">2020-06-19T13:07:38Z</dcterms:modified>
</cp:coreProperties>
</file>