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4"/>
  </p:sldMasterIdLst>
  <p:notesMasterIdLst>
    <p:notesMasterId r:id="rId31"/>
  </p:notesMasterIdLst>
  <p:sldIdLst>
    <p:sldId id="273" r:id="rId5"/>
    <p:sldId id="274" r:id="rId6"/>
    <p:sldId id="625" r:id="rId7"/>
    <p:sldId id="435" r:id="rId8"/>
    <p:sldId id="451" r:id="rId9"/>
    <p:sldId id="478" r:id="rId10"/>
    <p:sldId id="479" r:id="rId11"/>
    <p:sldId id="480" r:id="rId12"/>
    <p:sldId id="481" r:id="rId13"/>
    <p:sldId id="488" r:id="rId14"/>
    <p:sldId id="482" r:id="rId15"/>
    <p:sldId id="489" r:id="rId16"/>
    <p:sldId id="490" r:id="rId17"/>
    <p:sldId id="487" r:id="rId18"/>
    <p:sldId id="486" r:id="rId19"/>
    <p:sldId id="483" r:id="rId20"/>
    <p:sldId id="484" r:id="rId21"/>
    <p:sldId id="485" r:id="rId22"/>
    <p:sldId id="492" r:id="rId23"/>
    <p:sldId id="491" r:id="rId24"/>
    <p:sldId id="493" r:id="rId25"/>
    <p:sldId id="627" r:id="rId26"/>
    <p:sldId id="626" r:id="rId27"/>
    <p:sldId id="432" r:id="rId28"/>
    <p:sldId id="495" r:id="rId29"/>
    <p:sldId id="326" r:id="rId3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12E51B0-263C-4B71-9464-748BEBF7CACE}" v="1" dt="2022-06-14T08:42:26.45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77796"/>
  </p:normalViewPr>
  <p:slideViewPr>
    <p:cSldViewPr snapToGrid="0" snapToObjects="1">
      <p:cViewPr varScale="1">
        <p:scale>
          <a:sx n="56" d="100"/>
          <a:sy n="56" d="100"/>
        </p:scale>
        <p:origin x="1806"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presProps" Target="presProps.xml"/><Relationship Id="rId37"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microsoft.com/office/2016/11/relationships/changesInfo" Target="changesInfos/changesInfo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melia Gann" userId="a95102bd-f64e-4ce2-9edd-ab4cfddf1826" providerId="ADAL" clId="{512E51B0-263C-4B71-9464-748BEBF7CACE}"/>
    <pc:docChg chg="addSld modSld">
      <pc:chgData name="Amelia Gann" userId="a95102bd-f64e-4ce2-9edd-ab4cfddf1826" providerId="ADAL" clId="{512E51B0-263C-4B71-9464-748BEBF7CACE}" dt="2022-06-14T08:42:26.453" v="0"/>
      <pc:docMkLst>
        <pc:docMk/>
      </pc:docMkLst>
      <pc:sldChg chg="add">
        <pc:chgData name="Amelia Gann" userId="a95102bd-f64e-4ce2-9edd-ab4cfddf1826" providerId="ADAL" clId="{512E51B0-263C-4B71-9464-748BEBF7CACE}" dt="2022-06-14T08:42:26.453" v="0"/>
        <pc:sldMkLst>
          <pc:docMk/>
          <pc:sldMk cId="4248340963" sldId="326"/>
        </pc:sldMkLst>
      </pc:sldChg>
    </pc:docChg>
  </pc:docChgLst>
  <pc:docChgLst>
    <pc:chgData name="Nick Wallace" userId="4013747d-563c-42aa-bf01-70dd3c96ac1a" providerId="ADAL" clId="{BF2BCE74-F728-4309-A288-917FE9E1E0E6}"/>
    <pc:docChg chg="delSld delMainMaster">
      <pc:chgData name="Nick Wallace" userId="4013747d-563c-42aa-bf01-70dd3c96ac1a" providerId="ADAL" clId="{BF2BCE74-F728-4309-A288-917FE9E1E0E6}" dt="2021-08-27T11:51:45.389" v="0" actId="47"/>
      <pc:docMkLst>
        <pc:docMk/>
      </pc:docMkLst>
      <pc:sldChg chg="del">
        <pc:chgData name="Nick Wallace" userId="4013747d-563c-42aa-bf01-70dd3c96ac1a" providerId="ADAL" clId="{BF2BCE74-F728-4309-A288-917FE9E1E0E6}" dt="2021-08-27T11:51:45.389" v="0" actId="47"/>
        <pc:sldMkLst>
          <pc:docMk/>
          <pc:sldMk cId="2962779521" sldId="328"/>
        </pc:sldMkLst>
      </pc:sldChg>
      <pc:sldMasterChg chg="del delSldLayout">
        <pc:chgData name="Nick Wallace" userId="4013747d-563c-42aa-bf01-70dd3c96ac1a" providerId="ADAL" clId="{BF2BCE74-F728-4309-A288-917FE9E1E0E6}" dt="2021-08-27T11:51:45.389" v="0" actId="47"/>
        <pc:sldMasterMkLst>
          <pc:docMk/>
          <pc:sldMasterMk cId="439105839" sldId="2147483674"/>
        </pc:sldMasterMkLst>
        <pc:sldLayoutChg chg="del">
          <pc:chgData name="Nick Wallace" userId="4013747d-563c-42aa-bf01-70dd3c96ac1a" providerId="ADAL" clId="{BF2BCE74-F728-4309-A288-917FE9E1E0E6}" dt="2021-08-27T11:51:45.389" v="0" actId="47"/>
          <pc:sldLayoutMkLst>
            <pc:docMk/>
            <pc:sldMasterMk cId="439105839" sldId="2147483674"/>
            <pc:sldLayoutMk cId="3052191330" sldId="2147483675"/>
          </pc:sldLayoutMkLst>
        </pc:sldLayoutChg>
      </pc:sldMasterChg>
    </pc:docChg>
  </pc:docChgLst>
  <pc:docChgLst>
    <pc:chgData name="Michlyn Caffrey" userId="762c582e-cfa0-4eba-9e72-f878cb725417" providerId="ADAL" clId="{AB0C431F-8B6A-A94E-A89C-A7C08CEA1A63}"/>
    <pc:docChg chg="custSel delSld modSld">
      <pc:chgData name="Michlyn Caffrey" userId="762c582e-cfa0-4eba-9e72-f878cb725417" providerId="ADAL" clId="{AB0C431F-8B6A-A94E-A89C-A7C08CEA1A63}" dt="2021-06-02T10:31:27.005" v="599" actId="20577"/>
      <pc:docMkLst>
        <pc:docMk/>
      </pc:docMkLst>
      <pc:sldChg chg="modSp mod">
        <pc:chgData name="Michlyn Caffrey" userId="762c582e-cfa0-4eba-9e72-f878cb725417" providerId="ADAL" clId="{AB0C431F-8B6A-A94E-A89C-A7C08CEA1A63}" dt="2021-06-02T10:31:27.005" v="599" actId="20577"/>
        <pc:sldMkLst>
          <pc:docMk/>
          <pc:sldMk cId="4267983176" sldId="274"/>
        </pc:sldMkLst>
        <pc:graphicFrameChg chg="modGraphic">
          <ac:chgData name="Michlyn Caffrey" userId="762c582e-cfa0-4eba-9e72-f878cb725417" providerId="ADAL" clId="{AB0C431F-8B6A-A94E-A89C-A7C08CEA1A63}" dt="2021-06-02T10:31:27.005" v="599" actId="20577"/>
          <ac:graphicFrameMkLst>
            <pc:docMk/>
            <pc:sldMk cId="4267983176" sldId="274"/>
            <ac:graphicFrameMk id="4" creationId="{00000000-0000-0000-0000-000000000000}"/>
          </ac:graphicFrameMkLst>
        </pc:graphicFrameChg>
      </pc:sldChg>
      <pc:sldChg chg="del modNotesTx">
        <pc:chgData name="Michlyn Caffrey" userId="762c582e-cfa0-4eba-9e72-f878cb725417" providerId="ADAL" clId="{AB0C431F-8B6A-A94E-A89C-A7C08CEA1A63}" dt="2021-06-02T10:29:23.047" v="408" actId="2696"/>
        <pc:sldMkLst>
          <pc:docMk/>
          <pc:sldMk cId="917738004" sldId="475"/>
        </pc:sldMkLst>
      </pc:sldChg>
      <pc:sldChg chg="addSp delSp modSp mod modAnim">
        <pc:chgData name="Michlyn Caffrey" userId="762c582e-cfa0-4eba-9e72-f878cb725417" providerId="ADAL" clId="{AB0C431F-8B6A-A94E-A89C-A7C08CEA1A63}" dt="2021-06-02T10:30:16.449" v="485" actId="20577"/>
        <pc:sldMkLst>
          <pc:docMk/>
          <pc:sldMk cId="156664858" sldId="626"/>
        </pc:sldMkLst>
        <pc:spChg chg="mod">
          <ac:chgData name="Michlyn Caffrey" userId="762c582e-cfa0-4eba-9e72-f878cb725417" providerId="ADAL" clId="{AB0C431F-8B6A-A94E-A89C-A7C08CEA1A63}" dt="2021-06-02T10:30:00.718" v="474" actId="6549"/>
          <ac:spMkLst>
            <pc:docMk/>
            <pc:sldMk cId="156664858" sldId="626"/>
            <ac:spMk id="2" creationId="{00000000-0000-0000-0000-000000000000}"/>
          </ac:spMkLst>
        </pc:spChg>
        <pc:spChg chg="del">
          <ac:chgData name="Michlyn Caffrey" userId="762c582e-cfa0-4eba-9e72-f878cb725417" providerId="ADAL" clId="{AB0C431F-8B6A-A94E-A89C-A7C08CEA1A63}" dt="2021-06-02T10:24:18.647" v="22" actId="478"/>
          <ac:spMkLst>
            <pc:docMk/>
            <pc:sldMk cId="156664858" sldId="626"/>
            <ac:spMk id="3" creationId="{00000000-0000-0000-0000-000000000000}"/>
          </ac:spMkLst>
        </pc:spChg>
        <pc:spChg chg="add mod">
          <ac:chgData name="Michlyn Caffrey" userId="762c582e-cfa0-4eba-9e72-f878cb725417" providerId="ADAL" clId="{AB0C431F-8B6A-A94E-A89C-A7C08CEA1A63}" dt="2021-06-02T10:30:16.449" v="485" actId="20577"/>
          <ac:spMkLst>
            <pc:docMk/>
            <pc:sldMk cId="156664858" sldId="626"/>
            <ac:spMk id="7" creationId="{30AECFC0-5F74-CC41-B736-C8D89BB64B6D}"/>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70B39BB-D44D-9448-8F37-078E61E96EED}" type="datetimeFigureOut">
              <a:rPr lang="en-US" smtClean="0"/>
              <a:t>6/14/2022</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B51EF02-48DA-2D43-A28C-5A7989FCB789}" type="slidenum">
              <a:rPr lang="en-US" smtClean="0"/>
              <a:t>‹#›</a:t>
            </a:fld>
            <a:endParaRPr lang="en-US"/>
          </a:p>
        </p:txBody>
      </p:sp>
    </p:spTree>
    <p:extLst>
      <p:ext uri="{BB962C8B-B14F-4D97-AF65-F5344CB8AC3E}">
        <p14:creationId xmlns:p14="http://schemas.microsoft.com/office/powerpoint/2010/main" val="11202826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5796D01-B61C-4A4D-AD74-E4A6453345C1}"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8497623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800DA85F-09D0-4248-B807-484CC974D749}" type="slidenum">
              <a:rPr lang="en-GB" smtClean="0"/>
              <a:t>26</a:t>
            </a:fld>
            <a:endParaRPr lang="en-GB"/>
          </a:p>
        </p:txBody>
      </p:sp>
    </p:spTree>
    <p:extLst>
      <p:ext uri="{BB962C8B-B14F-4D97-AF65-F5344CB8AC3E}">
        <p14:creationId xmlns:p14="http://schemas.microsoft.com/office/powerpoint/2010/main" val="3600744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7" name="TextBox 6"/>
          <p:cNvSpPr txBox="1"/>
          <p:nvPr userDrawn="1"/>
        </p:nvSpPr>
        <p:spPr>
          <a:xfrm rot="16200000">
            <a:off x="-3075057" y="3075057"/>
            <a:ext cx="6858000" cy="707886"/>
          </a:xfrm>
          <a:prstGeom prst="rect">
            <a:avLst/>
          </a:prstGeom>
          <a:solidFill>
            <a:srgbClr val="FFC000"/>
          </a:solidFill>
        </p:spPr>
        <p:txBody>
          <a:bodyPr wrap="square" rtlCol="0">
            <a:spAutoFit/>
          </a:bodyPr>
          <a:lstStyle/>
          <a:p>
            <a:pPr algn="ctr"/>
            <a:endParaRPr lang="en-GB" sz="4000" b="1" dirty="0">
              <a:solidFill>
                <a:prstClr val="white"/>
              </a:solidFill>
              <a:latin typeface="Century Gothic" panose="020B0502020202020204" pitchFamily="34" charset="0"/>
            </a:endParaRPr>
          </a:p>
        </p:txBody>
      </p:sp>
    </p:spTree>
    <p:extLst>
      <p:ext uri="{BB962C8B-B14F-4D97-AF65-F5344CB8AC3E}">
        <p14:creationId xmlns:p14="http://schemas.microsoft.com/office/powerpoint/2010/main" val="1993813097"/>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7" name="TextBox 6"/>
          <p:cNvSpPr txBox="1"/>
          <p:nvPr/>
        </p:nvSpPr>
        <p:spPr>
          <a:xfrm rot="16200000">
            <a:off x="-3075057" y="3075057"/>
            <a:ext cx="6858000" cy="707886"/>
          </a:xfrm>
          <a:prstGeom prst="rect">
            <a:avLst/>
          </a:prstGeom>
          <a:solidFill>
            <a:srgbClr val="FFC000"/>
          </a:solidFill>
        </p:spPr>
        <p:txBody>
          <a:bodyPr wrap="square" rtlCol="0">
            <a:spAutoFit/>
          </a:bodyPr>
          <a:lstStyle/>
          <a:p>
            <a:pPr algn="ctr"/>
            <a:endParaRPr lang="en-GB" sz="4000" b="1" dirty="0">
              <a:solidFill>
                <a:prstClr val="white"/>
              </a:solidFill>
              <a:latin typeface="Century Gothic" panose="020B0502020202020204" pitchFamily="34" charset="0"/>
            </a:endParaRPr>
          </a:p>
        </p:txBody>
      </p:sp>
    </p:spTree>
    <p:extLst>
      <p:ext uri="{BB962C8B-B14F-4D97-AF65-F5344CB8AC3E}">
        <p14:creationId xmlns:p14="http://schemas.microsoft.com/office/powerpoint/2010/main" val="750119771"/>
      </p:ext>
    </p:extLst>
  </p:cSld>
  <p:clrMap bg1="dk1" tx1="lt1" bg2="dk2" tx2="lt2" accent1="accent1" accent2="accent2" accent3="accent3" accent4="accent4" accent5="accent5" accent6="accent6" hlink="hlink" folHlink="folHlink"/>
  <p:sldLayoutIdLst>
    <p:sldLayoutId id="2147483673"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8.png"/><Relationship Id="rId4" Type="http://schemas.openxmlformats.org/officeDocument/2006/relationships/image" Target="../media/image6.png"/></Relationships>
</file>

<file path=ppt/slides/_rels/slide2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8.png"/><Relationship Id="rId4" Type="http://schemas.openxmlformats.org/officeDocument/2006/relationships/image" Target="../media/image6.png"/></Relationships>
</file>

<file path=ppt/slides/_rels/slide2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hyperlink" Target="https://forms.office.com/Pages/ResponsePage.aspx?id=dBTLADSljUaCn2NuzjLCTHJLiI302r5AmDJRSl_MTiNUQjJaNFAyMkVXOE1UM0xXNEEwMkxJWDk4MC4u" TargetMode="External"/><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10.png"/></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755576" y="2136339"/>
            <a:ext cx="8303337" cy="31393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In this lesson, students will be mastering the following:</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Mastery Content:</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8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Life at Lowood continues to be harsh, as the water basins freeze over</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8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Helen is punished for having dirty hands because she was unable to wash them in the frozen water</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8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Helen accepts her unjust punishment without a word of complaint</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8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Jane does not understand how Helen can accept her punishment so easily</a:t>
            </a:r>
          </a:p>
          <a:p>
            <a:pPr marR="0" lvl="0" algn="l" defTabSz="914400" rtl="0" eaLnBrk="1" fontAlgn="auto" latinLnBrk="0" hangingPunct="1">
              <a:lnSpc>
                <a:spcPct val="100000"/>
              </a:lnSpc>
              <a:spcBef>
                <a:spcPts val="0"/>
              </a:spcBef>
              <a:spcAft>
                <a:spcPts val="0"/>
              </a:spcAft>
              <a:buClrTx/>
              <a:buSzTx/>
              <a:tabLst/>
              <a:defRPr/>
            </a:pPr>
            <a:r>
              <a:rPr lang="en-GB" b="1" dirty="0">
                <a:solidFill>
                  <a:prstClr val="black"/>
                </a:solidFill>
                <a:latin typeface="Century Gothic" panose="020B0502020202020204" pitchFamily="34" charset="0"/>
              </a:rPr>
              <a:t>Learning Objective</a:t>
            </a:r>
          </a:p>
          <a:p>
            <a:pPr lvl="0" defTabSz="914400"/>
            <a:r>
              <a:rPr lang="en-GB" dirty="0">
                <a:solidFill>
                  <a:prstClr val="black"/>
                </a:solidFill>
                <a:latin typeface="Century Gothic" panose="020B0502020202020204" pitchFamily="34" charset="0"/>
              </a:rPr>
              <a:t>To analyse how Jane and Helen react to punishment differently. </a:t>
            </a:r>
            <a:endParaRPr kumimoji="0" lang="en-GB" sz="180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endParaRPr>
          </a:p>
        </p:txBody>
      </p:sp>
      <p:sp>
        <p:nvSpPr>
          <p:cNvPr id="4" name="TextBox 3"/>
          <p:cNvSpPr txBox="1"/>
          <p:nvPr/>
        </p:nvSpPr>
        <p:spPr>
          <a:xfrm rot="16200000">
            <a:off x="-3075058" y="3075056"/>
            <a:ext cx="6858002" cy="70788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40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Mastery Content</a:t>
            </a:r>
          </a:p>
        </p:txBody>
      </p:sp>
    </p:spTree>
    <p:extLst>
      <p:ext uri="{BB962C8B-B14F-4D97-AF65-F5344CB8AC3E}">
        <p14:creationId xmlns:p14="http://schemas.microsoft.com/office/powerpoint/2010/main" val="40419348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rot="16200000">
            <a:off x="-3075058" y="3075056"/>
            <a:ext cx="6858002" cy="70788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40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Jane Eyre</a:t>
            </a:r>
          </a:p>
        </p:txBody>
      </p:sp>
      <p:sp>
        <p:nvSpPr>
          <p:cNvPr id="5" name="TextBox 4"/>
          <p:cNvSpPr txBox="1"/>
          <p:nvPr/>
        </p:nvSpPr>
        <p:spPr>
          <a:xfrm>
            <a:off x="-180528" y="6519446"/>
            <a:ext cx="1080120" cy="338554"/>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600" b="1"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p.64-65</a:t>
            </a:r>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0358" y="5518944"/>
            <a:ext cx="667170" cy="1000502"/>
          </a:xfrm>
          <a:prstGeom prst="rect">
            <a:avLst/>
          </a:prstGeom>
        </p:spPr>
      </p:pic>
      <p:sp>
        <p:nvSpPr>
          <p:cNvPr id="4" name="Rectangle 3"/>
          <p:cNvSpPr/>
          <p:nvPr/>
        </p:nvSpPr>
        <p:spPr>
          <a:xfrm>
            <a:off x="827584" y="83919"/>
            <a:ext cx="8208912" cy="1938992"/>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tab pos="441325" algn="l"/>
              </a:tabLst>
              <a:defRPr/>
            </a:pPr>
            <a:r>
              <a:rPr kumimoji="0" lang="en-GB" sz="2000" b="1" i="1" u="none" strike="noStrike" kern="1200" cap="none" spc="0" normalizeH="0" baseline="0" noProof="0" dirty="0">
                <a:ln>
                  <a:noFill/>
                </a:ln>
                <a:solidFill>
                  <a:prstClr val="black"/>
                </a:solidFill>
                <a:effectLst/>
                <a:uLnTx/>
                <a:uFillTx/>
                <a:latin typeface="Georgia" panose="02040502050405020303" pitchFamily="18" charset="0"/>
                <a:ea typeface="Calibri" panose="020F0502020204030204" pitchFamily="34" charset="0"/>
                <a:cs typeface="Times New Roman" panose="02020603050405020304" pitchFamily="18" charset="0"/>
              </a:rPr>
              <a:t>…carrying in her hand a bundle of twigs tied together at one end.  This ominous tool she presented to Miss Scatcherd with a respectful curtesy; then she quietly, and without being told, unloosed her pinafore, and the teacher instantly and sharply inflicted on her neck a dozen strokes with the bunch of twigs.  </a:t>
            </a:r>
          </a:p>
        </p:txBody>
      </p:sp>
      <p:pic>
        <p:nvPicPr>
          <p:cNvPr id="1026" name="Picture 2" descr="http://janeeyreillustrated.com/Hardy-JE-1.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79465" y="2106830"/>
            <a:ext cx="3105150" cy="46672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179692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rot="16200000">
            <a:off x="-3075058" y="3075056"/>
            <a:ext cx="6858002" cy="70788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40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Jane Eyre</a:t>
            </a:r>
          </a:p>
        </p:txBody>
      </p:sp>
      <p:sp>
        <p:nvSpPr>
          <p:cNvPr id="6" name="Rectangle 5"/>
          <p:cNvSpPr/>
          <p:nvPr/>
        </p:nvSpPr>
        <p:spPr>
          <a:xfrm>
            <a:off x="6989138" y="2882"/>
            <a:ext cx="2178495" cy="1200329"/>
          </a:xfrm>
          <a:prstGeom prst="rect">
            <a:avLst/>
          </a:prstGeom>
          <a:solidFill>
            <a:schemeClr val="bg1"/>
          </a:solid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p:txBody>
      </p:sp>
      <p:sp>
        <p:nvSpPr>
          <p:cNvPr id="5" name="TextBox 4"/>
          <p:cNvSpPr txBox="1"/>
          <p:nvPr/>
        </p:nvSpPr>
        <p:spPr>
          <a:xfrm>
            <a:off x="-180528" y="6519446"/>
            <a:ext cx="1080120" cy="338554"/>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600" b="1"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p.65</a:t>
            </a:r>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0358" y="5518944"/>
            <a:ext cx="667170" cy="1000502"/>
          </a:xfrm>
          <a:prstGeom prst="rect">
            <a:avLst/>
          </a:prstGeom>
        </p:spPr>
      </p:pic>
      <p:sp>
        <p:nvSpPr>
          <p:cNvPr id="4" name="Rectangle 3"/>
          <p:cNvSpPr/>
          <p:nvPr/>
        </p:nvSpPr>
        <p:spPr>
          <a:xfrm>
            <a:off x="731520" y="-27711"/>
            <a:ext cx="6233985" cy="1477328"/>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tab pos="441325" algn="l"/>
              </a:tabLst>
              <a:defRPr/>
            </a:pPr>
            <a:r>
              <a:rPr kumimoji="0" lang="en-GB" sz="1800" b="0" i="0" u="none"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rPr>
              <a:t>		Burns obeyed: I looked at her narrowly as she emerged from the book-closet; she was just putting back her handkerchief into her pocket, and the trace of a tear glistened on her thin cheek.</a:t>
            </a:r>
          </a:p>
          <a:p>
            <a:pPr marL="0" marR="0" lvl="0" indent="0" algn="l" defTabSz="914400" rtl="0" eaLnBrk="1" fontAlgn="auto" latinLnBrk="0" hangingPunct="1">
              <a:lnSpc>
                <a:spcPct val="100000"/>
              </a:lnSpc>
              <a:spcBef>
                <a:spcPts val="0"/>
              </a:spcBef>
              <a:spcAft>
                <a:spcPts val="0"/>
              </a:spcAft>
              <a:buClrTx/>
              <a:buSzTx/>
              <a:buFontTx/>
              <a:buNone/>
              <a:tabLst>
                <a:tab pos="441325" algn="l"/>
              </a:tabLst>
              <a:defRPr/>
            </a:pPr>
            <a:endParaRPr kumimoji="0" lang="en-GB" sz="1800" b="0" i="0" u="none"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9897794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64692" y="116632"/>
            <a:ext cx="8307507" cy="907941"/>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GB" sz="2400" b="1"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Quick Check</a:t>
            </a:r>
          </a:p>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GB" sz="2400" b="1"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In pairs, discuss the answers to these questions:</a:t>
            </a:r>
          </a:p>
        </p:txBody>
      </p:sp>
      <p:sp>
        <p:nvSpPr>
          <p:cNvPr id="6" name="TextBox 5"/>
          <p:cNvSpPr txBox="1"/>
          <p:nvPr/>
        </p:nvSpPr>
        <p:spPr>
          <a:xfrm rot="16200000">
            <a:off x="-3075058" y="3075056"/>
            <a:ext cx="6858002" cy="70788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40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Helen Burns</a:t>
            </a:r>
          </a:p>
        </p:txBody>
      </p:sp>
      <p:sp>
        <p:nvSpPr>
          <p:cNvPr id="5" name="TextBox 4"/>
          <p:cNvSpPr txBox="1"/>
          <p:nvPr/>
        </p:nvSpPr>
        <p:spPr>
          <a:xfrm>
            <a:off x="764691" y="1138679"/>
            <a:ext cx="8307507" cy="1800493"/>
          </a:xfrm>
          <a:prstGeom prst="rect">
            <a:avLst/>
          </a:prstGeom>
          <a:noFill/>
          <a:ln>
            <a:noFill/>
          </a:ln>
        </p:spPr>
        <p:style>
          <a:lnRef idx="2">
            <a:schemeClr val="dk1"/>
          </a:lnRef>
          <a:fillRef idx="1">
            <a:schemeClr val="lt1"/>
          </a:fillRef>
          <a:effectRef idx="0">
            <a:schemeClr val="dk1"/>
          </a:effectRef>
          <a:fontRef idx="minor">
            <a:schemeClr val="dk1"/>
          </a:fontRef>
        </p:style>
        <p:txBody>
          <a:bodyPr wrap="square" rtlCol="0">
            <a:spAutoFit/>
          </a:bodyPr>
          <a:lstStyle/>
          <a:p>
            <a:pPr marL="457200" marR="0" lvl="0" indent="-457200" algn="l" defTabSz="914400" rtl="0" eaLnBrk="1" fontAlgn="auto" latinLnBrk="0" hangingPunct="1">
              <a:lnSpc>
                <a:spcPct val="100000"/>
              </a:lnSpc>
              <a:spcBef>
                <a:spcPts val="0"/>
              </a:spcBef>
              <a:spcAft>
                <a:spcPts val="600"/>
              </a:spcAft>
              <a:buClrTx/>
              <a:buSzTx/>
              <a:buFont typeface="+mj-lt"/>
              <a:buAutoNum type="arabicPeriod"/>
              <a:tabLst/>
              <a:defRPr/>
            </a:pPr>
            <a:r>
              <a:rPr kumimoji="0" lang="en-GB" sz="24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How </a:t>
            </a:r>
            <a:r>
              <a:rPr lang="en-GB" sz="2400" dirty="0">
                <a:solidFill>
                  <a:prstClr val="black"/>
                </a:solidFill>
                <a:latin typeface="Century Gothic" panose="020B0502020202020204" pitchFamily="34" charset="0"/>
              </a:rPr>
              <a:t>do we know that </a:t>
            </a:r>
            <a:r>
              <a:rPr kumimoji="0" lang="en-GB" sz="24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Helen Burns intelligent?</a:t>
            </a:r>
          </a:p>
          <a:p>
            <a:pPr marL="457200" marR="0" lvl="0" indent="-457200" algn="l" defTabSz="914400" rtl="0" eaLnBrk="1" fontAlgn="auto" latinLnBrk="0" hangingPunct="1">
              <a:lnSpc>
                <a:spcPct val="100000"/>
              </a:lnSpc>
              <a:spcBef>
                <a:spcPts val="0"/>
              </a:spcBef>
              <a:spcAft>
                <a:spcPts val="600"/>
              </a:spcAft>
              <a:buClrTx/>
              <a:buSzTx/>
              <a:buFont typeface="+mj-lt"/>
              <a:buAutoNum type="arabicPeriod"/>
              <a:tabLst/>
              <a:defRPr/>
            </a:pPr>
            <a:r>
              <a:rPr kumimoji="0" lang="en-GB" sz="24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What did Miss Scatcherd punish Helen for?</a:t>
            </a:r>
          </a:p>
          <a:p>
            <a:pPr marL="457200" marR="0" lvl="0" indent="-457200" algn="l" defTabSz="914400" rtl="0" eaLnBrk="1" fontAlgn="auto" latinLnBrk="0" hangingPunct="1">
              <a:lnSpc>
                <a:spcPct val="100000"/>
              </a:lnSpc>
              <a:spcBef>
                <a:spcPts val="0"/>
              </a:spcBef>
              <a:spcAft>
                <a:spcPts val="600"/>
              </a:spcAft>
              <a:buClrTx/>
              <a:buSzTx/>
              <a:buFont typeface="+mj-lt"/>
              <a:buAutoNum type="arabicPeriod"/>
              <a:tabLst/>
              <a:defRPr/>
            </a:pPr>
            <a:r>
              <a:rPr lang="en-GB" sz="2400" dirty="0">
                <a:solidFill>
                  <a:prstClr val="black"/>
                </a:solidFill>
                <a:latin typeface="Century Gothic" panose="020B0502020202020204" pitchFamily="34" charset="0"/>
              </a:rPr>
              <a:t>How is Helen Burns punished?</a:t>
            </a:r>
            <a:endParaRPr kumimoji="0" lang="en-GB" sz="24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endParaRPr>
          </a:p>
          <a:p>
            <a:pPr marL="457200" marR="0" lvl="0" indent="-457200" algn="l" defTabSz="914400" rtl="0" eaLnBrk="1" fontAlgn="auto" latinLnBrk="0" hangingPunct="1">
              <a:lnSpc>
                <a:spcPct val="100000"/>
              </a:lnSpc>
              <a:spcBef>
                <a:spcPts val="0"/>
              </a:spcBef>
              <a:spcAft>
                <a:spcPts val="600"/>
              </a:spcAft>
              <a:buClrTx/>
              <a:buSzTx/>
              <a:buFont typeface="+mj-lt"/>
              <a:buAutoNum type="arabicPeriod"/>
              <a:tabLst/>
              <a:defRPr/>
            </a:pPr>
            <a:r>
              <a:rPr kumimoji="0" lang="en-GB" sz="24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How did Helen react to her punishment?</a:t>
            </a:r>
          </a:p>
        </p:txBody>
      </p:sp>
      <p:pic>
        <p:nvPicPr>
          <p:cNvPr id="7" name="Picture 6" descr="http://img.poptower.com/pic-45141/freya-park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00399" y="3307641"/>
            <a:ext cx="2935629" cy="2935629"/>
          </a:xfrm>
          <a:prstGeom prst="rect">
            <a:avLst/>
          </a:prstGeom>
          <a:noFill/>
          <a:extLst>
            <a:ext uri="{909E8E84-426E-40DD-AFC4-6F175D3DCCD1}">
              <a14:hiddenFill xmlns:a14="http://schemas.microsoft.com/office/drawing/2010/main">
                <a:solidFill>
                  <a:srgbClr val="FFFFFF"/>
                </a:solidFill>
              </a14:hiddenFill>
            </a:ext>
          </a:extLst>
        </p:spPr>
      </p:pic>
      <p:sp>
        <p:nvSpPr>
          <p:cNvPr id="8" name="TextBox 7"/>
          <p:cNvSpPr txBox="1"/>
          <p:nvPr/>
        </p:nvSpPr>
        <p:spPr>
          <a:xfrm>
            <a:off x="3198041" y="5990763"/>
            <a:ext cx="2029642" cy="400110"/>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marL="0" marR="0" lvl="0" indent="0" algn="ctr" defTabSz="914400" rtl="0" eaLnBrk="1" fontAlgn="auto" latinLnBrk="0" hangingPunct="1">
              <a:lnSpc>
                <a:spcPct val="100000"/>
              </a:lnSpc>
              <a:spcBef>
                <a:spcPts val="0"/>
              </a:spcBef>
              <a:spcAft>
                <a:spcPts val="300"/>
              </a:spcAft>
              <a:buClrTx/>
              <a:buSzTx/>
              <a:buFontTx/>
              <a:buNone/>
              <a:tabLst/>
              <a:defRPr/>
            </a:pPr>
            <a:r>
              <a:rPr kumimoji="0" lang="en-GB" sz="2000" b="1"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Helen Burns</a:t>
            </a:r>
          </a:p>
        </p:txBody>
      </p:sp>
      <p:pic>
        <p:nvPicPr>
          <p:cNvPr id="10" name="Picture 9">
            <a:extLst>
              <a:ext uri="{FF2B5EF4-FFF2-40B4-BE49-F238E27FC236}">
                <a16:creationId xmlns:a16="http://schemas.microsoft.com/office/drawing/2014/main" id="{6045EAAF-0C63-4A66-B725-DB7A91D0906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7548" y="32567"/>
            <a:ext cx="572790" cy="720000"/>
          </a:xfrm>
          <a:prstGeom prst="rect">
            <a:avLst/>
          </a:prstGeom>
        </p:spPr>
      </p:pic>
    </p:spTree>
    <p:extLst>
      <p:ext uri="{BB962C8B-B14F-4D97-AF65-F5344CB8AC3E}">
        <p14:creationId xmlns:p14="http://schemas.microsoft.com/office/powerpoint/2010/main" val="114185120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64692" y="116632"/>
            <a:ext cx="8307507" cy="461665"/>
          </a:xfrm>
          <a:prstGeom prst="rect">
            <a:avLst/>
          </a:prstGeom>
          <a:noFill/>
          <a:ln>
            <a:noFill/>
          </a:ln>
        </p:spPr>
        <p:style>
          <a:lnRef idx="2">
            <a:schemeClr val="dk1"/>
          </a:lnRef>
          <a:fillRef idx="1">
            <a:schemeClr val="lt1"/>
          </a:fillRef>
          <a:effectRef idx="0">
            <a:schemeClr val="dk1"/>
          </a:effectRef>
          <a:fontRef idx="minor">
            <a:schemeClr val="dk1"/>
          </a:fontRef>
        </p:style>
        <p:txBody>
          <a:bodyPr wrap="square" rtlCol="0">
            <a:spAutoFit/>
          </a:bodyPr>
          <a:lstStyle/>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GB" sz="2400" b="1"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Quick Check</a:t>
            </a:r>
          </a:p>
        </p:txBody>
      </p:sp>
      <p:sp>
        <p:nvSpPr>
          <p:cNvPr id="6" name="TextBox 5"/>
          <p:cNvSpPr txBox="1"/>
          <p:nvPr/>
        </p:nvSpPr>
        <p:spPr>
          <a:xfrm rot="16200000">
            <a:off x="-3075058" y="3075056"/>
            <a:ext cx="6858002" cy="70788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40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Helen Burns</a:t>
            </a:r>
          </a:p>
        </p:txBody>
      </p:sp>
      <p:sp>
        <p:nvSpPr>
          <p:cNvPr id="5" name="TextBox 4"/>
          <p:cNvSpPr txBox="1"/>
          <p:nvPr/>
        </p:nvSpPr>
        <p:spPr>
          <a:xfrm>
            <a:off x="764691" y="1138679"/>
            <a:ext cx="8307507" cy="4755148"/>
          </a:xfrm>
          <a:prstGeom prst="rect">
            <a:avLst/>
          </a:prstGeom>
          <a:noFill/>
          <a:ln>
            <a:noFill/>
          </a:ln>
        </p:spPr>
        <p:style>
          <a:lnRef idx="2">
            <a:schemeClr val="dk1"/>
          </a:lnRef>
          <a:fillRef idx="1">
            <a:schemeClr val="lt1"/>
          </a:fillRef>
          <a:effectRef idx="0">
            <a:schemeClr val="dk1"/>
          </a:effectRef>
          <a:fontRef idx="minor">
            <a:schemeClr val="dk1"/>
          </a:fontRef>
        </p:style>
        <p:txBody>
          <a:bodyPr wrap="square" rtlCol="0">
            <a:spAutoFit/>
          </a:bodyPr>
          <a:lstStyle/>
          <a:p>
            <a:pPr marL="457200" marR="0" lvl="0" indent="-457200" algn="l" defTabSz="914400" rtl="0" eaLnBrk="1" fontAlgn="auto" latinLnBrk="0" hangingPunct="1">
              <a:lnSpc>
                <a:spcPct val="100000"/>
              </a:lnSpc>
              <a:spcBef>
                <a:spcPts val="0"/>
              </a:spcBef>
              <a:spcAft>
                <a:spcPts val="600"/>
              </a:spcAft>
              <a:buClrTx/>
              <a:buSzTx/>
              <a:buFont typeface="+mj-lt"/>
              <a:buAutoNum type="arabicPeriod"/>
              <a:tabLst/>
              <a:defRPr/>
            </a:pPr>
            <a:r>
              <a:rPr kumimoji="0" lang="en-GB" sz="2400" b="1" i="0" u="none" strike="noStrike" kern="1200" cap="none" spc="0" normalizeH="0" baseline="0" noProof="0" dirty="0">
                <a:ln>
                  <a:noFill/>
                </a:ln>
                <a:solidFill>
                  <a:srgbClr val="00B050"/>
                </a:solidFill>
                <a:effectLst/>
                <a:uLnTx/>
                <a:uFillTx/>
                <a:latin typeface="Century Gothic" panose="020B0502020202020204" pitchFamily="34" charset="0"/>
                <a:ea typeface="+mn-ea"/>
                <a:cs typeface="+mn-cs"/>
              </a:rPr>
              <a:t>We know Helen Burns is intelligent as she was the only girl able to answer Miss Scatcherd’s questions about Charles I.</a:t>
            </a:r>
          </a:p>
          <a:p>
            <a:pPr marL="457200" marR="0" lvl="0" indent="-457200" algn="l" defTabSz="914400" rtl="0" eaLnBrk="1" fontAlgn="auto" latinLnBrk="0" hangingPunct="1">
              <a:lnSpc>
                <a:spcPct val="100000"/>
              </a:lnSpc>
              <a:spcBef>
                <a:spcPts val="0"/>
              </a:spcBef>
              <a:spcAft>
                <a:spcPts val="600"/>
              </a:spcAft>
              <a:buClrTx/>
              <a:buSzTx/>
              <a:buFont typeface="+mj-lt"/>
              <a:buAutoNum type="arabicPeriod"/>
              <a:tabLst/>
              <a:defRPr/>
            </a:pPr>
            <a:r>
              <a:rPr kumimoji="0" lang="en-GB" sz="2400" b="1" i="0" u="none" strike="noStrike" kern="1200" cap="none" spc="0" normalizeH="0" baseline="0" noProof="0" dirty="0">
                <a:ln>
                  <a:noFill/>
                </a:ln>
                <a:solidFill>
                  <a:srgbClr val="00B050"/>
                </a:solidFill>
                <a:effectLst/>
                <a:uLnTx/>
                <a:uFillTx/>
                <a:latin typeface="Century Gothic" panose="020B0502020202020204" pitchFamily="34" charset="0"/>
                <a:ea typeface="+mn-ea"/>
                <a:cs typeface="+mn-cs"/>
              </a:rPr>
              <a:t>Miss Scatcherd punished Helen for having dirty fingernails, even though Helen was unable to wash her hands in the morning because the water was frozen!</a:t>
            </a:r>
          </a:p>
          <a:p>
            <a:pPr marL="457200" marR="0" lvl="0" indent="-457200" algn="l" defTabSz="914400" rtl="0" eaLnBrk="1" fontAlgn="auto" latinLnBrk="0" hangingPunct="1">
              <a:lnSpc>
                <a:spcPct val="100000"/>
              </a:lnSpc>
              <a:spcBef>
                <a:spcPts val="0"/>
              </a:spcBef>
              <a:spcAft>
                <a:spcPts val="600"/>
              </a:spcAft>
              <a:buClrTx/>
              <a:buSzTx/>
              <a:buFont typeface="+mj-lt"/>
              <a:buAutoNum type="arabicPeriod"/>
              <a:tabLst/>
              <a:defRPr/>
            </a:pPr>
            <a:r>
              <a:rPr lang="en-GB" sz="2400" b="1" dirty="0">
                <a:solidFill>
                  <a:srgbClr val="00B050"/>
                </a:solidFill>
                <a:latin typeface="Century Gothic" panose="020B0502020202020204" pitchFamily="34" charset="0"/>
              </a:rPr>
              <a:t>Helen is beaten a dozen times with a bunch of twigs on her </a:t>
            </a:r>
            <a:r>
              <a:rPr lang="en-GB" sz="2400" b="1" dirty="0" err="1">
                <a:solidFill>
                  <a:srgbClr val="00B050"/>
                </a:solidFill>
                <a:latin typeface="Century Gothic" panose="020B0502020202020204" pitchFamily="34" charset="0"/>
              </a:rPr>
              <a:t>nexk</a:t>
            </a:r>
            <a:r>
              <a:rPr lang="en-GB" sz="2400" b="1" dirty="0">
                <a:solidFill>
                  <a:srgbClr val="00B050"/>
                </a:solidFill>
                <a:latin typeface="Century Gothic" panose="020B0502020202020204" pitchFamily="34" charset="0"/>
              </a:rPr>
              <a:t>.</a:t>
            </a:r>
            <a:endParaRPr kumimoji="0" lang="en-GB" sz="2400" b="1" i="0" u="none" strike="noStrike" kern="1200" cap="none" spc="0" normalizeH="0" baseline="0" noProof="0" dirty="0">
              <a:ln>
                <a:noFill/>
              </a:ln>
              <a:solidFill>
                <a:srgbClr val="00B050"/>
              </a:solidFill>
              <a:effectLst/>
              <a:uLnTx/>
              <a:uFillTx/>
              <a:latin typeface="Century Gothic" panose="020B0502020202020204" pitchFamily="34" charset="0"/>
              <a:ea typeface="+mn-ea"/>
              <a:cs typeface="+mn-cs"/>
            </a:endParaRPr>
          </a:p>
          <a:p>
            <a:pPr marL="457200" marR="0" lvl="0" indent="-457200" algn="l" defTabSz="914400" rtl="0" eaLnBrk="1" fontAlgn="auto" latinLnBrk="0" hangingPunct="1">
              <a:lnSpc>
                <a:spcPct val="100000"/>
              </a:lnSpc>
              <a:spcBef>
                <a:spcPts val="0"/>
              </a:spcBef>
              <a:spcAft>
                <a:spcPts val="600"/>
              </a:spcAft>
              <a:buClrTx/>
              <a:buSzTx/>
              <a:buFont typeface="+mj-lt"/>
              <a:buAutoNum type="arabicPeriod"/>
              <a:tabLst/>
              <a:defRPr/>
            </a:pPr>
            <a:r>
              <a:rPr kumimoji="0" lang="en-GB" sz="2400" b="1" i="0" u="none" strike="noStrike" kern="1200" cap="none" spc="0" normalizeH="0" baseline="0" noProof="0" dirty="0">
                <a:ln>
                  <a:noFill/>
                </a:ln>
                <a:solidFill>
                  <a:srgbClr val="00B050"/>
                </a:solidFill>
                <a:effectLst/>
                <a:uLnTx/>
                <a:uFillTx/>
                <a:latin typeface="Century Gothic" panose="020B0502020202020204" pitchFamily="34" charset="0"/>
                <a:ea typeface="+mn-ea"/>
                <a:cs typeface="+mn-cs"/>
              </a:rPr>
              <a:t>Helen accepted her violent punishment without a word, and without flinching at all. She only shed a single tear after she put the sticks away. </a:t>
            </a:r>
          </a:p>
        </p:txBody>
      </p:sp>
    </p:spTree>
    <p:extLst>
      <p:ext uri="{BB962C8B-B14F-4D97-AF65-F5344CB8AC3E}">
        <p14:creationId xmlns:p14="http://schemas.microsoft.com/office/powerpoint/2010/main" val="14601644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64692" y="116632"/>
            <a:ext cx="8307507" cy="290848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GB" sz="2400" b="1"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Let’s find out how Jane reacts to seeing Helen’s punishment. </a:t>
            </a:r>
          </a:p>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GB" sz="2400" b="1"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Let’s read.</a:t>
            </a:r>
          </a:p>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GB" sz="2400" b="1"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Read from, </a:t>
            </a:r>
            <a:r>
              <a:rPr kumimoji="0" lang="en-GB" sz="24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a:t>
            </a:r>
            <a:r>
              <a:rPr kumimoji="0" lang="en-GB" sz="2400" b="0" i="0" u="none"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rPr>
              <a:t>The play-hour in the evening I thought the pleasantest fraction…’ </a:t>
            </a:r>
            <a:r>
              <a:rPr kumimoji="0" lang="en-GB" sz="2400" b="1" i="0" u="none"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rPr>
              <a:t>(page 65)</a:t>
            </a:r>
          </a:p>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GB" sz="2400" b="1" i="0" u="none" strike="noStrike" kern="1200" cap="none" spc="0" normalizeH="0" baseline="0" noProof="0" dirty="0">
                <a:ln>
                  <a:noFill/>
                </a:ln>
                <a:solidFill>
                  <a:prstClr val="black"/>
                </a:solidFill>
                <a:effectLst/>
                <a:uLnTx/>
                <a:uFillTx/>
                <a:latin typeface="Century Gothic" panose="020B0502020202020204" pitchFamily="34" charset="0"/>
                <a:ea typeface="+mn-ea"/>
                <a:cs typeface="Times New Roman" panose="02020603050405020304" pitchFamily="18" charset="0"/>
              </a:rPr>
              <a:t>Read to,</a:t>
            </a:r>
            <a:r>
              <a:rPr kumimoji="0" lang="en-GB" sz="24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Times New Roman" panose="02020603050405020304" pitchFamily="18" charset="0"/>
              </a:rPr>
              <a:t> ‘… </a:t>
            </a:r>
            <a:r>
              <a:rPr kumimoji="0" lang="en-GB" sz="2400" b="0" i="0" u="none"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rPr>
              <a:t>I put it off to a more convenient season</a:t>
            </a:r>
            <a:r>
              <a:rPr kumimoji="0" lang="en-GB" sz="24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Times New Roman" panose="02020603050405020304" pitchFamily="18" charset="0"/>
              </a:rPr>
              <a:t>’ </a:t>
            </a:r>
            <a:r>
              <a:rPr kumimoji="0" lang="en-GB" sz="2400" b="1" i="0" u="none" strike="noStrike" kern="1200" cap="none" spc="0" normalizeH="0" baseline="0" noProof="0" dirty="0">
                <a:ln>
                  <a:noFill/>
                </a:ln>
                <a:solidFill>
                  <a:prstClr val="black"/>
                </a:solidFill>
                <a:effectLst/>
                <a:uLnTx/>
                <a:uFillTx/>
                <a:latin typeface="Century Gothic" panose="020B0502020202020204" pitchFamily="34" charset="0"/>
                <a:ea typeface="+mn-ea"/>
                <a:cs typeface="Times New Roman" panose="02020603050405020304" pitchFamily="18" charset="0"/>
              </a:rPr>
              <a:t>(page 67)</a:t>
            </a:r>
            <a:endParaRPr kumimoji="0" lang="en-GB" sz="2400" b="1"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endParaRPr>
          </a:p>
        </p:txBody>
      </p:sp>
      <p:pic>
        <p:nvPicPr>
          <p:cNvPr id="8" name="Picture 2" descr="http://pictures.abebooks.com/isbn/9780141441146-u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93725" y="2997305"/>
            <a:ext cx="2449440" cy="3780000"/>
          </a:xfrm>
          <a:prstGeom prst="rect">
            <a:avLst/>
          </a:prstGeom>
          <a:noFill/>
          <a:extLst>
            <a:ext uri="{909E8E84-426E-40DD-AFC4-6F175D3DCCD1}">
              <a14:hiddenFill xmlns:a14="http://schemas.microsoft.com/office/drawing/2010/main">
                <a:solidFill>
                  <a:srgbClr val="FFFFFF"/>
                </a:solidFill>
              </a14:hiddenFill>
            </a:ext>
          </a:extLst>
        </p:spPr>
      </p:pic>
      <p:sp>
        <p:nvSpPr>
          <p:cNvPr id="9" name="TextBox 8"/>
          <p:cNvSpPr txBox="1"/>
          <p:nvPr/>
        </p:nvSpPr>
        <p:spPr>
          <a:xfrm rot="16200000">
            <a:off x="-3075058" y="3075056"/>
            <a:ext cx="6858002" cy="70788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40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Jane Eyre</a:t>
            </a:r>
          </a:p>
        </p:txBody>
      </p:sp>
    </p:spTree>
    <p:extLst>
      <p:ext uri="{BB962C8B-B14F-4D97-AF65-F5344CB8AC3E}">
        <p14:creationId xmlns:p14="http://schemas.microsoft.com/office/powerpoint/2010/main" val="25296976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rot="16200000">
            <a:off x="-3075058" y="3075056"/>
            <a:ext cx="6858002" cy="70788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40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Jane Eyre</a:t>
            </a:r>
          </a:p>
        </p:txBody>
      </p:sp>
      <p:sp>
        <p:nvSpPr>
          <p:cNvPr id="6" name="Rectangle 5"/>
          <p:cNvSpPr/>
          <p:nvPr/>
        </p:nvSpPr>
        <p:spPr>
          <a:xfrm>
            <a:off x="6989138" y="2882"/>
            <a:ext cx="2178495" cy="5909310"/>
          </a:xfrm>
          <a:prstGeom prst="rect">
            <a:avLst/>
          </a:prstGeom>
          <a:solidFill>
            <a:schemeClr val="bg1"/>
          </a:solid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revived vitality</a:t>
            </a:r>
            <a:r>
              <a:rPr kumimoji="0" lang="en-GB" sz="1800" b="0"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 re-energized</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gleeful </a:t>
            </a:r>
            <a:r>
              <a:rPr kumimoji="0" lang="en-GB" sz="1800" b="0"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 joyful</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tumult </a:t>
            </a:r>
            <a:r>
              <a:rPr kumimoji="0" lang="en-GB" sz="1800" b="0"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 disorder</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disconsolate </a:t>
            </a:r>
            <a:r>
              <a:rPr kumimoji="0" lang="en-GB" sz="1800" b="0"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 unhappy</a:t>
            </a:r>
          </a:p>
        </p:txBody>
      </p:sp>
      <p:sp>
        <p:nvSpPr>
          <p:cNvPr id="5" name="TextBox 4"/>
          <p:cNvSpPr txBox="1"/>
          <p:nvPr/>
        </p:nvSpPr>
        <p:spPr>
          <a:xfrm>
            <a:off x="-180528" y="6519446"/>
            <a:ext cx="1080120" cy="338554"/>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600" b="1"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p.65</a:t>
            </a:r>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0358" y="5518944"/>
            <a:ext cx="667170" cy="1000502"/>
          </a:xfrm>
          <a:prstGeom prst="rect">
            <a:avLst/>
          </a:prstGeom>
        </p:spPr>
      </p:pic>
      <p:sp>
        <p:nvSpPr>
          <p:cNvPr id="4" name="Rectangle 3"/>
          <p:cNvSpPr/>
          <p:nvPr/>
        </p:nvSpPr>
        <p:spPr>
          <a:xfrm>
            <a:off x="731520" y="-27711"/>
            <a:ext cx="6233985" cy="5909310"/>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tab pos="441325" algn="l"/>
              </a:tabLst>
              <a:defRPr/>
            </a:pPr>
            <a:r>
              <a:rPr kumimoji="0" lang="en-GB" sz="1800" b="0" i="0" u="none"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rPr>
              <a:t>	The play-hour in the evening I thought the pleasantest fraction of the day at </a:t>
            </a:r>
            <a:r>
              <a:rPr kumimoji="0" lang="en-GB" sz="1800" b="0" i="0" u="none" strike="noStrike" kern="1200" cap="none" spc="0" normalizeH="0" baseline="0" noProof="0" dirty="0" err="1">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rPr>
              <a:t>Lowood</a:t>
            </a:r>
            <a:r>
              <a:rPr kumimoji="0" lang="en-GB" sz="1800" b="0" i="0" u="none"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rPr>
              <a:t>: the bit of bread, the draught of coffee swallowed at five o’clock had revived vitality, if it had not satisfied hunger: the long restraint of the day was slackened; the schoolroom felt warmer than in the morning—its fires being allowed to burn a little more brightly, to supply, in some measure, the place of candles, not yet introduced: the ruddy gloaming, the licensed uproar, the confusion of many voices gave one a welcome sense of liberty.</a:t>
            </a:r>
          </a:p>
          <a:p>
            <a:pPr marL="0" marR="0" lvl="0" indent="0" algn="l" defTabSz="914400" rtl="0" eaLnBrk="1" fontAlgn="auto" latinLnBrk="0" hangingPunct="1">
              <a:lnSpc>
                <a:spcPct val="100000"/>
              </a:lnSpc>
              <a:spcBef>
                <a:spcPts val="0"/>
              </a:spcBef>
              <a:spcAft>
                <a:spcPts val="0"/>
              </a:spcAft>
              <a:buClrTx/>
              <a:buSzTx/>
              <a:buFontTx/>
              <a:buNone/>
              <a:tabLst>
                <a:tab pos="441325" algn="l"/>
              </a:tabLst>
              <a:defRPr/>
            </a:pPr>
            <a:r>
              <a:rPr kumimoji="0" lang="en-GB" sz="1800" b="0" i="0" u="none"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rPr>
              <a:t>	On the evening of the day on which I had seen Miss Scatcherd flog her pupil, Burns, I wandered as usual among the forms and tables and laughing groups without a companion, yet not feeling lonely: when I passed the windows, I now and then lifted a blind, and looked out; it snowed fast, a drift was already forming against the lower panes; putting my ear close to the window, I could distinguish from the gleeful tumult within, the disconsolate moan of the wind outside.</a:t>
            </a:r>
          </a:p>
        </p:txBody>
      </p:sp>
    </p:spTree>
    <p:extLst>
      <p:ext uri="{BB962C8B-B14F-4D97-AF65-F5344CB8AC3E}">
        <p14:creationId xmlns:p14="http://schemas.microsoft.com/office/powerpoint/2010/main" val="74795607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rot="16200000">
            <a:off x="-3075058" y="3075056"/>
            <a:ext cx="6858002" cy="70788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40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Jane Eyre</a:t>
            </a:r>
          </a:p>
        </p:txBody>
      </p:sp>
      <p:sp>
        <p:nvSpPr>
          <p:cNvPr id="6" name="Rectangle 5"/>
          <p:cNvSpPr/>
          <p:nvPr/>
        </p:nvSpPr>
        <p:spPr>
          <a:xfrm>
            <a:off x="6989138" y="2882"/>
            <a:ext cx="2178495" cy="7017306"/>
          </a:xfrm>
          <a:prstGeom prst="rect">
            <a:avLst/>
          </a:prstGeom>
          <a:solidFill>
            <a:schemeClr val="bg1"/>
          </a:solid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derived </a:t>
            </a:r>
            <a:r>
              <a:rPr kumimoji="0" lang="en-GB" sz="1800" b="0"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 took</a:t>
            </a:r>
            <a:endPar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forms </a:t>
            </a:r>
            <a:r>
              <a:rPr kumimoji="0" lang="en-GB" sz="1800" b="0"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 bodies</a:t>
            </a:r>
            <a:endPar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embers </a:t>
            </a:r>
            <a:r>
              <a:rPr kumimoji="0" lang="en-GB" sz="1800" b="0"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 burning bits of wood</a:t>
            </a:r>
            <a:endPar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p:txBody>
      </p:sp>
      <p:sp>
        <p:nvSpPr>
          <p:cNvPr id="5" name="TextBox 4"/>
          <p:cNvSpPr txBox="1"/>
          <p:nvPr/>
        </p:nvSpPr>
        <p:spPr>
          <a:xfrm>
            <a:off x="-180528" y="6519446"/>
            <a:ext cx="1080120" cy="338554"/>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600" b="1"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p.65-66</a:t>
            </a:r>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0358" y="5518944"/>
            <a:ext cx="667170" cy="1000502"/>
          </a:xfrm>
          <a:prstGeom prst="rect">
            <a:avLst/>
          </a:prstGeom>
        </p:spPr>
      </p:pic>
      <p:sp>
        <p:nvSpPr>
          <p:cNvPr id="4" name="Rectangle 3"/>
          <p:cNvSpPr/>
          <p:nvPr/>
        </p:nvSpPr>
        <p:spPr>
          <a:xfrm>
            <a:off x="731520" y="-27711"/>
            <a:ext cx="6233985" cy="7017306"/>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tab pos="441325" algn="l"/>
              </a:tabLst>
              <a:defRPr/>
            </a:pPr>
            <a:r>
              <a:rPr kumimoji="0" lang="en-GB" sz="1800" b="0" i="0" u="none"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rPr>
              <a:t>	Probably, if I had lately left a good home and kind parents, this would have been the hour when I should most keenly have regretted the separation; that wind</a:t>
            </a:r>
          </a:p>
          <a:p>
            <a:pPr marL="0" marR="0" lvl="0" indent="0" algn="l" defTabSz="914400" rtl="0" eaLnBrk="1" fontAlgn="auto" latinLnBrk="0" hangingPunct="1">
              <a:lnSpc>
                <a:spcPct val="100000"/>
              </a:lnSpc>
              <a:spcBef>
                <a:spcPts val="0"/>
              </a:spcBef>
              <a:spcAft>
                <a:spcPts val="0"/>
              </a:spcAft>
              <a:buClrTx/>
              <a:buSzTx/>
              <a:buFontTx/>
              <a:buNone/>
              <a:tabLst>
                <a:tab pos="441325" algn="l"/>
              </a:tabLst>
              <a:defRPr/>
            </a:pPr>
            <a:r>
              <a:rPr kumimoji="0" lang="en-GB" sz="1800" b="0" i="0" u="none"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rPr>
              <a:t>would then have saddened my heart; this obscure chaos would have disturbed my peace! as it was, I derived from both a strange excitement, and reckless and feverish, I wished the wind to howl more wildly, the gloom to deepen to darkness, and the confusion to rise to clamour.</a:t>
            </a:r>
          </a:p>
          <a:p>
            <a:pPr marL="0" marR="0" lvl="0" indent="0" algn="l" defTabSz="914400" rtl="0" eaLnBrk="1" fontAlgn="auto" latinLnBrk="0" hangingPunct="1">
              <a:lnSpc>
                <a:spcPct val="100000"/>
              </a:lnSpc>
              <a:spcBef>
                <a:spcPts val="0"/>
              </a:spcBef>
              <a:spcAft>
                <a:spcPts val="0"/>
              </a:spcAft>
              <a:buClrTx/>
              <a:buSzTx/>
              <a:buFontTx/>
              <a:buNone/>
              <a:tabLst>
                <a:tab pos="441325" algn="l"/>
              </a:tabLst>
              <a:defRPr/>
            </a:pPr>
            <a:r>
              <a:rPr kumimoji="0" lang="en-GB" sz="1800" b="0" i="0" u="none"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rPr>
              <a:t>	Jumping over forms, and creeping under tables, I made my way to one of the fire-places; there, kneeling by the high wire fender, I found Burns, absorbed, silent, abstracted from all round her by the companionship of a book, which she read by the dim glare of the embers.</a:t>
            </a:r>
          </a:p>
          <a:p>
            <a:pPr marL="0" marR="0" lvl="0" indent="0" algn="l" defTabSz="914400" rtl="0" eaLnBrk="1" fontAlgn="auto" latinLnBrk="0" hangingPunct="1">
              <a:lnSpc>
                <a:spcPct val="100000"/>
              </a:lnSpc>
              <a:spcBef>
                <a:spcPts val="0"/>
              </a:spcBef>
              <a:spcAft>
                <a:spcPts val="0"/>
              </a:spcAft>
              <a:buClrTx/>
              <a:buSzTx/>
              <a:buFontTx/>
              <a:buNone/>
              <a:tabLst>
                <a:tab pos="441325" algn="l"/>
              </a:tabLst>
              <a:defRPr/>
            </a:pPr>
            <a:r>
              <a:rPr kumimoji="0" lang="en-GB" sz="1800" b="0" i="0" u="none"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rPr>
              <a:t>	“Is it still ‘</a:t>
            </a:r>
            <a:r>
              <a:rPr kumimoji="0" lang="en-GB" sz="1800" b="0" i="0" u="none" strike="noStrike" kern="1200" cap="none" spc="0" normalizeH="0" baseline="0" noProof="0" dirty="0" err="1">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rPr>
              <a:t>Rasselas</a:t>
            </a:r>
            <a:r>
              <a:rPr kumimoji="0" lang="en-GB" sz="1800" b="0" i="0" u="none"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rPr>
              <a:t>’?” I asked, coming behind her.</a:t>
            </a:r>
          </a:p>
          <a:p>
            <a:pPr marL="0" marR="0" lvl="0" indent="0" algn="l" defTabSz="914400" rtl="0" eaLnBrk="1" fontAlgn="auto" latinLnBrk="0" hangingPunct="1">
              <a:lnSpc>
                <a:spcPct val="100000"/>
              </a:lnSpc>
              <a:spcBef>
                <a:spcPts val="0"/>
              </a:spcBef>
              <a:spcAft>
                <a:spcPts val="0"/>
              </a:spcAft>
              <a:buClrTx/>
              <a:buSzTx/>
              <a:buFontTx/>
              <a:buNone/>
              <a:tabLst>
                <a:tab pos="441325" algn="l"/>
              </a:tabLst>
              <a:defRPr/>
            </a:pPr>
            <a:r>
              <a:rPr kumimoji="0" lang="en-GB" sz="1800" b="0" i="0" u="none"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rPr>
              <a:t>	“Yes,” she said, “and I have just finished it.”</a:t>
            </a:r>
          </a:p>
          <a:p>
            <a:pPr marL="0" marR="0" lvl="0" indent="0" algn="l" defTabSz="914400" rtl="0" eaLnBrk="1" fontAlgn="auto" latinLnBrk="0" hangingPunct="1">
              <a:lnSpc>
                <a:spcPct val="100000"/>
              </a:lnSpc>
              <a:spcBef>
                <a:spcPts val="0"/>
              </a:spcBef>
              <a:spcAft>
                <a:spcPts val="0"/>
              </a:spcAft>
              <a:buClrTx/>
              <a:buSzTx/>
              <a:buFontTx/>
              <a:buNone/>
              <a:tabLst>
                <a:tab pos="441325" algn="l"/>
              </a:tabLst>
              <a:defRPr/>
            </a:pPr>
            <a:r>
              <a:rPr kumimoji="0" lang="en-GB" sz="1800" b="0" i="0" u="none"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rPr>
              <a:t>	And in five minutes more she shut it up.  I was glad of this.  “Now,” thought I, “I can perhaps get her to talk.”  I sat down by her on the floor.</a:t>
            </a:r>
          </a:p>
          <a:p>
            <a:pPr marL="0" marR="0" lvl="0" indent="0" algn="l" defTabSz="914400" rtl="0" eaLnBrk="1" fontAlgn="auto" latinLnBrk="0" hangingPunct="1">
              <a:lnSpc>
                <a:spcPct val="100000"/>
              </a:lnSpc>
              <a:spcBef>
                <a:spcPts val="0"/>
              </a:spcBef>
              <a:spcAft>
                <a:spcPts val="0"/>
              </a:spcAft>
              <a:buClrTx/>
              <a:buSzTx/>
              <a:buFontTx/>
              <a:buNone/>
              <a:tabLst>
                <a:tab pos="441325" algn="l"/>
              </a:tabLst>
              <a:defRPr/>
            </a:pPr>
            <a:r>
              <a:rPr kumimoji="0" lang="en-GB" sz="1800" b="0" i="0" u="none"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rPr>
              <a:t>	“What is your name besides Burns?”</a:t>
            </a:r>
          </a:p>
          <a:p>
            <a:pPr marL="0" marR="0" lvl="0" indent="0" algn="l" defTabSz="914400" rtl="0" eaLnBrk="1" fontAlgn="auto" latinLnBrk="0" hangingPunct="1">
              <a:lnSpc>
                <a:spcPct val="100000"/>
              </a:lnSpc>
              <a:spcBef>
                <a:spcPts val="0"/>
              </a:spcBef>
              <a:spcAft>
                <a:spcPts val="0"/>
              </a:spcAft>
              <a:buClrTx/>
              <a:buSzTx/>
              <a:buFontTx/>
              <a:buNone/>
              <a:tabLst>
                <a:tab pos="441325" algn="l"/>
              </a:tabLst>
              <a:defRPr/>
            </a:pPr>
            <a:r>
              <a:rPr kumimoji="0" lang="en-GB" sz="1800" b="0" i="0" u="none"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rPr>
              <a:t>	“Helen.”</a:t>
            </a:r>
          </a:p>
          <a:p>
            <a:pPr marL="0" marR="0" lvl="0" indent="0" algn="l" defTabSz="914400" rtl="0" eaLnBrk="1" fontAlgn="auto" latinLnBrk="0" hangingPunct="1">
              <a:lnSpc>
                <a:spcPct val="100000"/>
              </a:lnSpc>
              <a:spcBef>
                <a:spcPts val="0"/>
              </a:spcBef>
              <a:spcAft>
                <a:spcPts val="0"/>
              </a:spcAft>
              <a:buClrTx/>
              <a:buSzTx/>
              <a:buFontTx/>
              <a:buNone/>
              <a:tabLst>
                <a:tab pos="441325" algn="l"/>
              </a:tabLst>
              <a:defRPr/>
            </a:pPr>
            <a:r>
              <a:rPr kumimoji="0" lang="en-GB" sz="1800" b="0" i="0" u="none"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rPr>
              <a:t>	“Do you come a long way from here?”</a:t>
            </a:r>
          </a:p>
          <a:p>
            <a:pPr marL="0" marR="0" lvl="0" indent="0" algn="l" defTabSz="914400" rtl="0" eaLnBrk="1" fontAlgn="auto" latinLnBrk="0" hangingPunct="1">
              <a:lnSpc>
                <a:spcPct val="100000"/>
              </a:lnSpc>
              <a:spcBef>
                <a:spcPts val="0"/>
              </a:spcBef>
              <a:spcAft>
                <a:spcPts val="0"/>
              </a:spcAft>
              <a:buClrTx/>
              <a:buSzTx/>
              <a:buFontTx/>
              <a:buNone/>
              <a:tabLst>
                <a:tab pos="441325" algn="l"/>
              </a:tabLst>
              <a:defRPr/>
            </a:pPr>
            <a:r>
              <a:rPr kumimoji="0" lang="en-GB" sz="1800" b="0" i="0" u="none"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rPr>
              <a:t>	“I come from a place farther north, quite on the borders of Scotland.”</a:t>
            </a:r>
          </a:p>
        </p:txBody>
      </p:sp>
    </p:spTree>
    <p:extLst>
      <p:ext uri="{BB962C8B-B14F-4D97-AF65-F5344CB8AC3E}">
        <p14:creationId xmlns:p14="http://schemas.microsoft.com/office/powerpoint/2010/main" val="378596329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rot="16200000">
            <a:off x="-3075058" y="3075056"/>
            <a:ext cx="6858002" cy="70788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40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Jane Eyre</a:t>
            </a:r>
          </a:p>
        </p:txBody>
      </p:sp>
      <p:sp>
        <p:nvSpPr>
          <p:cNvPr id="6" name="Rectangle 5"/>
          <p:cNvSpPr/>
          <p:nvPr/>
        </p:nvSpPr>
        <p:spPr>
          <a:xfrm>
            <a:off x="6989138" y="2882"/>
            <a:ext cx="2178495" cy="6740307"/>
          </a:xfrm>
          <a:prstGeom prst="rect">
            <a:avLst/>
          </a:prstGeom>
          <a:solidFill>
            <a:schemeClr val="bg1"/>
          </a:solid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attained </a:t>
            </a:r>
            <a:r>
              <a:rPr kumimoji="0" lang="en-GB" sz="1800" b="0"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 achieved</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object</a:t>
            </a:r>
            <a:r>
              <a:rPr kumimoji="0" lang="en-GB" sz="1800" b="0"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 – aim</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endure </a:t>
            </a:r>
            <a:r>
              <a:rPr kumimoji="0" lang="en-GB" sz="1800" b="0"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 put up with</a:t>
            </a:r>
            <a:endPar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smart </a:t>
            </a:r>
            <a:r>
              <a:rPr kumimoji="0" lang="en-GB" sz="1800" b="0"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 pain</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bids </a:t>
            </a:r>
            <a:r>
              <a:rPr kumimoji="0" lang="en-GB" sz="1800" b="0"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 asks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flogged </a:t>
            </a:r>
            <a:r>
              <a:rPr kumimoji="0" lang="en-GB" sz="1800" b="0"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 beaten </a:t>
            </a:r>
            <a:endPar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bear </a:t>
            </a:r>
            <a:r>
              <a:rPr kumimoji="0" lang="en-GB" sz="1800" b="0"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 stand</a:t>
            </a:r>
            <a:endPar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p:txBody>
      </p:sp>
      <p:sp>
        <p:nvSpPr>
          <p:cNvPr id="5" name="TextBox 4"/>
          <p:cNvSpPr txBox="1"/>
          <p:nvPr/>
        </p:nvSpPr>
        <p:spPr>
          <a:xfrm>
            <a:off x="-180528" y="6519446"/>
            <a:ext cx="1080120" cy="338554"/>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600" b="1"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p.66</a:t>
            </a:r>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0358" y="5518944"/>
            <a:ext cx="667170" cy="1000502"/>
          </a:xfrm>
          <a:prstGeom prst="rect">
            <a:avLst/>
          </a:prstGeom>
        </p:spPr>
      </p:pic>
      <p:sp>
        <p:nvSpPr>
          <p:cNvPr id="4" name="Rectangle 3"/>
          <p:cNvSpPr/>
          <p:nvPr/>
        </p:nvSpPr>
        <p:spPr>
          <a:xfrm>
            <a:off x="731520" y="-27711"/>
            <a:ext cx="6233985" cy="7294305"/>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tab pos="441325" algn="l"/>
              </a:tabLst>
              <a:defRPr/>
            </a:pPr>
            <a:r>
              <a:rPr kumimoji="0" lang="en-GB" sz="1800" b="0" i="0" u="none"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rPr>
              <a:t>	“Will you ever go back?”</a:t>
            </a:r>
          </a:p>
          <a:p>
            <a:pPr marL="0" marR="0" lvl="0" indent="0" algn="l" defTabSz="914400" rtl="0" eaLnBrk="1" fontAlgn="auto" latinLnBrk="0" hangingPunct="1">
              <a:lnSpc>
                <a:spcPct val="100000"/>
              </a:lnSpc>
              <a:spcBef>
                <a:spcPts val="0"/>
              </a:spcBef>
              <a:spcAft>
                <a:spcPts val="0"/>
              </a:spcAft>
              <a:buClrTx/>
              <a:buSzTx/>
              <a:buFontTx/>
              <a:buNone/>
              <a:tabLst>
                <a:tab pos="441325" algn="l"/>
              </a:tabLst>
              <a:defRPr/>
            </a:pPr>
            <a:r>
              <a:rPr kumimoji="0" lang="en-GB" sz="1800" b="0" i="0" u="none"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rPr>
              <a:t>	“I hope so; but nobody can be sure of the future.”</a:t>
            </a:r>
          </a:p>
          <a:p>
            <a:pPr marL="0" marR="0" lvl="0" indent="0" algn="l" defTabSz="914400" rtl="0" eaLnBrk="1" fontAlgn="auto" latinLnBrk="0" hangingPunct="1">
              <a:lnSpc>
                <a:spcPct val="100000"/>
              </a:lnSpc>
              <a:spcBef>
                <a:spcPts val="0"/>
              </a:spcBef>
              <a:spcAft>
                <a:spcPts val="0"/>
              </a:spcAft>
              <a:buClrTx/>
              <a:buSzTx/>
              <a:buFontTx/>
              <a:buNone/>
              <a:tabLst>
                <a:tab pos="441325" algn="l"/>
              </a:tabLst>
              <a:defRPr/>
            </a:pPr>
            <a:r>
              <a:rPr kumimoji="0" lang="en-GB" sz="1800" b="0" i="0" u="none"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rPr>
              <a:t>	“You must wish to leave </a:t>
            </a:r>
            <a:r>
              <a:rPr kumimoji="0" lang="en-GB" sz="1800" b="0" i="0" u="none" strike="noStrike" kern="1200" cap="none" spc="0" normalizeH="0" baseline="0" noProof="0" dirty="0" err="1">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rPr>
              <a:t>Lowood</a:t>
            </a:r>
            <a:r>
              <a:rPr kumimoji="0" lang="en-GB" sz="1800" b="0" i="0" u="none"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rPr>
              <a:t>?”</a:t>
            </a:r>
          </a:p>
          <a:p>
            <a:pPr marL="0" marR="0" lvl="0" indent="0" algn="l" defTabSz="914400" rtl="0" eaLnBrk="1" fontAlgn="auto" latinLnBrk="0" hangingPunct="1">
              <a:lnSpc>
                <a:spcPct val="100000"/>
              </a:lnSpc>
              <a:spcBef>
                <a:spcPts val="0"/>
              </a:spcBef>
              <a:spcAft>
                <a:spcPts val="0"/>
              </a:spcAft>
              <a:buClrTx/>
              <a:buSzTx/>
              <a:buFontTx/>
              <a:buNone/>
              <a:tabLst>
                <a:tab pos="441325" algn="l"/>
              </a:tabLst>
              <a:defRPr/>
            </a:pPr>
            <a:r>
              <a:rPr kumimoji="0" lang="en-GB" sz="1800" b="0" i="0" u="none"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rPr>
              <a:t>	“No! why should I?  I was sent to </a:t>
            </a:r>
            <a:r>
              <a:rPr kumimoji="0" lang="en-GB" sz="1800" b="0" i="0" u="none" strike="noStrike" kern="1200" cap="none" spc="0" normalizeH="0" baseline="0" noProof="0" dirty="0" err="1">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rPr>
              <a:t>Lowood</a:t>
            </a:r>
            <a:r>
              <a:rPr kumimoji="0" lang="en-GB" sz="1800" b="0" i="0" u="none"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rPr>
              <a:t> to get an education; and it would be of no use going away until I have attained that object.”</a:t>
            </a:r>
          </a:p>
          <a:p>
            <a:pPr marL="0" marR="0" lvl="0" indent="0" algn="l" defTabSz="914400" rtl="0" eaLnBrk="1" fontAlgn="auto" latinLnBrk="0" hangingPunct="1">
              <a:lnSpc>
                <a:spcPct val="100000"/>
              </a:lnSpc>
              <a:spcBef>
                <a:spcPts val="0"/>
              </a:spcBef>
              <a:spcAft>
                <a:spcPts val="0"/>
              </a:spcAft>
              <a:buClrTx/>
              <a:buSzTx/>
              <a:buFontTx/>
              <a:buNone/>
              <a:tabLst>
                <a:tab pos="441325" algn="l"/>
              </a:tabLst>
              <a:defRPr/>
            </a:pPr>
            <a:r>
              <a:rPr kumimoji="0" lang="en-GB" sz="1800" b="0" i="0" u="none"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rPr>
              <a:t>	“But that teacher, Miss Scatcherd, is so cruel to you?”</a:t>
            </a:r>
          </a:p>
          <a:p>
            <a:pPr marL="0" marR="0" lvl="0" indent="0" algn="l" defTabSz="914400" rtl="0" eaLnBrk="1" fontAlgn="auto" latinLnBrk="0" hangingPunct="1">
              <a:lnSpc>
                <a:spcPct val="100000"/>
              </a:lnSpc>
              <a:spcBef>
                <a:spcPts val="0"/>
              </a:spcBef>
              <a:spcAft>
                <a:spcPts val="0"/>
              </a:spcAft>
              <a:buClrTx/>
              <a:buSzTx/>
              <a:buFontTx/>
              <a:buNone/>
              <a:tabLst>
                <a:tab pos="441325" algn="l"/>
              </a:tabLst>
              <a:defRPr/>
            </a:pPr>
            <a:r>
              <a:rPr kumimoji="0" lang="en-GB" sz="1800" b="0" i="0" u="none"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rPr>
              <a:t>	“Cruel?  Not at all!  She is severe: she dislikes my faults.”</a:t>
            </a:r>
          </a:p>
          <a:p>
            <a:pPr marL="0" marR="0" lvl="0" indent="0" algn="l" defTabSz="914400" rtl="0" eaLnBrk="1" fontAlgn="auto" latinLnBrk="0" hangingPunct="1">
              <a:lnSpc>
                <a:spcPct val="100000"/>
              </a:lnSpc>
              <a:spcBef>
                <a:spcPts val="0"/>
              </a:spcBef>
              <a:spcAft>
                <a:spcPts val="0"/>
              </a:spcAft>
              <a:buClrTx/>
              <a:buSzTx/>
              <a:buFontTx/>
              <a:buNone/>
              <a:tabLst>
                <a:tab pos="441325" algn="l"/>
              </a:tabLst>
              <a:defRPr/>
            </a:pPr>
            <a:r>
              <a:rPr kumimoji="0" lang="en-GB" sz="1800" b="0" i="0" u="none"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rPr>
              <a:t>	“And if I were in your place I should dislike her; I should resist her.  If she struck me with that rod, I should get it from her hand; I should break it under her nose.”</a:t>
            </a:r>
          </a:p>
          <a:p>
            <a:pPr marL="0" marR="0" lvl="0" indent="0" algn="l" defTabSz="914400" rtl="0" eaLnBrk="1" fontAlgn="auto" latinLnBrk="0" hangingPunct="1">
              <a:lnSpc>
                <a:spcPct val="100000"/>
              </a:lnSpc>
              <a:spcBef>
                <a:spcPts val="0"/>
              </a:spcBef>
              <a:spcAft>
                <a:spcPts val="0"/>
              </a:spcAft>
              <a:buClrTx/>
              <a:buSzTx/>
              <a:buFontTx/>
              <a:buNone/>
              <a:tabLst>
                <a:tab pos="441325" algn="l"/>
              </a:tabLst>
              <a:defRPr/>
            </a:pPr>
            <a:r>
              <a:rPr kumimoji="0" lang="en-GB" sz="1800" b="0" i="0" u="none"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rPr>
              <a:t>	“Probably you would do nothing of the sort: but if you did, </a:t>
            </a:r>
            <a:r>
              <a:rPr kumimoji="0" lang="en-GB" sz="1800" b="0" i="0" u="none" strike="noStrike" kern="1200" cap="none" spc="0" normalizeH="0" baseline="0" noProof="0" dirty="0" err="1">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rPr>
              <a:t>Mr.</a:t>
            </a:r>
            <a:r>
              <a:rPr kumimoji="0" lang="en-GB" sz="1800" b="0" i="0" u="none"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rPr>
              <a:t> </a:t>
            </a:r>
            <a:r>
              <a:rPr kumimoji="0" lang="en-GB" sz="1800" b="0" i="0" u="none" strike="noStrike" kern="1200" cap="none" spc="0" normalizeH="0" baseline="0" noProof="0" dirty="0" err="1">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rPr>
              <a:t>Brocklehurst</a:t>
            </a:r>
            <a:r>
              <a:rPr kumimoji="0" lang="en-GB" sz="1800" b="0" i="0" u="none"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rPr>
              <a:t> would expel you from the school; that would be a great grief to your relations.  It is far better to endure patiently a smart which nobody feels but yourself, than to commit a hasty action whose evil consequences will extend to all connected with you; and besides, the Bible bids us return good for evil.”</a:t>
            </a:r>
          </a:p>
          <a:p>
            <a:pPr marL="0" marR="0" lvl="0" indent="0" algn="l" defTabSz="914400" rtl="0" eaLnBrk="1" fontAlgn="auto" latinLnBrk="0" hangingPunct="1">
              <a:lnSpc>
                <a:spcPct val="100000"/>
              </a:lnSpc>
              <a:spcBef>
                <a:spcPts val="0"/>
              </a:spcBef>
              <a:spcAft>
                <a:spcPts val="0"/>
              </a:spcAft>
              <a:buClrTx/>
              <a:buSzTx/>
              <a:buFontTx/>
              <a:buNone/>
              <a:tabLst>
                <a:tab pos="441325" algn="l"/>
              </a:tabLst>
              <a:defRPr/>
            </a:pPr>
            <a:r>
              <a:rPr kumimoji="0" lang="en-GB" sz="1800" b="0" i="0" u="none"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rPr>
              <a:t>	“But then it seems disgraceful to be flogged, and to be sent to stand in the middle of a room full of people; and you are such a great girl: I am far younger than you, and I could not bear it.”</a:t>
            </a:r>
          </a:p>
        </p:txBody>
      </p:sp>
    </p:spTree>
    <p:extLst>
      <p:ext uri="{BB962C8B-B14F-4D97-AF65-F5344CB8AC3E}">
        <p14:creationId xmlns:p14="http://schemas.microsoft.com/office/powerpoint/2010/main" val="427527875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rot="16200000">
            <a:off x="-3075058" y="3075056"/>
            <a:ext cx="6858002" cy="70788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40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Jane Eyre</a:t>
            </a:r>
          </a:p>
        </p:txBody>
      </p:sp>
      <p:sp>
        <p:nvSpPr>
          <p:cNvPr id="6" name="Rectangle 5"/>
          <p:cNvSpPr/>
          <p:nvPr/>
        </p:nvSpPr>
        <p:spPr>
          <a:xfrm>
            <a:off x="6989138" y="2882"/>
            <a:ext cx="2178495" cy="3139321"/>
          </a:xfrm>
          <a:prstGeom prst="rect">
            <a:avLst/>
          </a:prstGeom>
          <a:solidFill>
            <a:schemeClr val="bg1"/>
          </a:solid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comprehend </a:t>
            </a:r>
            <a:r>
              <a:rPr kumimoji="0" lang="en-GB" sz="1800" b="0"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 understand</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doctrine </a:t>
            </a:r>
            <a:r>
              <a:rPr kumimoji="0" lang="en-GB" sz="1800" b="0"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 lesson</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endurance </a:t>
            </a:r>
            <a:r>
              <a:rPr kumimoji="0" lang="en-GB" sz="1800" b="0"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 acceptance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forbearance </a:t>
            </a:r>
            <a:r>
              <a:rPr kumimoji="0" lang="en-GB" sz="1800" b="0"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 self-control</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chastiser </a:t>
            </a:r>
            <a:r>
              <a:rPr kumimoji="0" lang="en-GB" sz="1800" b="0"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 punisher </a:t>
            </a:r>
            <a:endPar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p:txBody>
      </p:sp>
      <p:sp>
        <p:nvSpPr>
          <p:cNvPr id="5" name="TextBox 4"/>
          <p:cNvSpPr txBox="1"/>
          <p:nvPr/>
        </p:nvSpPr>
        <p:spPr>
          <a:xfrm>
            <a:off x="-180528" y="6519446"/>
            <a:ext cx="1080120" cy="338554"/>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600" b="1"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p.66-67</a:t>
            </a:r>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0358" y="5518944"/>
            <a:ext cx="667170" cy="1000502"/>
          </a:xfrm>
          <a:prstGeom prst="rect">
            <a:avLst/>
          </a:prstGeom>
        </p:spPr>
      </p:pic>
      <p:sp>
        <p:nvSpPr>
          <p:cNvPr id="4" name="Rectangle 3"/>
          <p:cNvSpPr/>
          <p:nvPr/>
        </p:nvSpPr>
        <p:spPr>
          <a:xfrm>
            <a:off x="731520" y="-27711"/>
            <a:ext cx="6233985" cy="3416320"/>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tab pos="441325" algn="l"/>
              </a:tabLst>
              <a:defRPr/>
            </a:pPr>
            <a:r>
              <a:rPr kumimoji="0" lang="en-GB" sz="1800" b="0" i="0" u="none"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rPr>
              <a:t>	“Yet it would be your duty to bear it, if you could not avoid it: it is weak and silly to say you cannot bear what it is your fate to be required to bear.”</a:t>
            </a:r>
          </a:p>
          <a:p>
            <a:pPr marL="0" marR="0" lvl="0" indent="0" algn="l" defTabSz="914400" rtl="0" eaLnBrk="1" fontAlgn="auto" latinLnBrk="0" hangingPunct="1">
              <a:lnSpc>
                <a:spcPct val="100000"/>
              </a:lnSpc>
              <a:spcBef>
                <a:spcPts val="0"/>
              </a:spcBef>
              <a:spcAft>
                <a:spcPts val="0"/>
              </a:spcAft>
              <a:buClrTx/>
              <a:buSzTx/>
              <a:buFontTx/>
              <a:buNone/>
              <a:tabLst>
                <a:tab pos="441325" algn="l"/>
              </a:tabLst>
              <a:defRPr/>
            </a:pPr>
            <a:r>
              <a:rPr kumimoji="0" lang="en-GB" sz="1800" b="0" i="0" u="none"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rPr>
              <a:t>	I heard her with wonder: I could not comprehend this doctrine of endurance; and still less could I understand or sympathise with the forbearance she expressed for her chastiser.  Still I felt that Helen Burns considered things by a light invisible to my eyes.  I suspected she might be right and I wrong; but I would not ponder the matter deeply; like Felix, I put it off to a more convenient season.</a:t>
            </a:r>
          </a:p>
          <a:p>
            <a:pPr marL="0" marR="0" lvl="0" indent="0" algn="l" defTabSz="914400" rtl="0" eaLnBrk="1" fontAlgn="auto" latinLnBrk="0" hangingPunct="1">
              <a:lnSpc>
                <a:spcPct val="100000"/>
              </a:lnSpc>
              <a:spcBef>
                <a:spcPts val="0"/>
              </a:spcBef>
              <a:spcAft>
                <a:spcPts val="0"/>
              </a:spcAft>
              <a:buClrTx/>
              <a:buSzTx/>
              <a:buFontTx/>
              <a:buNone/>
              <a:tabLst>
                <a:tab pos="441325" algn="l"/>
              </a:tabLst>
              <a:defRPr/>
            </a:pPr>
            <a:r>
              <a:rPr kumimoji="0" lang="en-GB" sz="1800" b="0" i="0" u="none"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rPr>
              <a:t>	</a:t>
            </a:r>
          </a:p>
        </p:txBody>
      </p:sp>
    </p:spTree>
    <p:extLst>
      <p:ext uri="{BB962C8B-B14F-4D97-AF65-F5344CB8AC3E}">
        <p14:creationId xmlns:p14="http://schemas.microsoft.com/office/powerpoint/2010/main" val="4534845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64692" y="116632"/>
            <a:ext cx="8307507" cy="172354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GB" sz="2400" b="1"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In pairs, read Jane and Helen’s discussion again.</a:t>
            </a:r>
          </a:p>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GB" sz="2400" b="1"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Start from, </a:t>
            </a:r>
            <a:r>
              <a:rPr kumimoji="0" lang="en-GB" sz="24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‘Is it still ‘</a:t>
            </a:r>
            <a:r>
              <a:rPr kumimoji="0" lang="en-GB" sz="2400" b="0" i="0" u="none" strike="noStrike" kern="1200" cap="none" spc="0" normalizeH="0" baseline="0" noProof="0" dirty="0" err="1">
                <a:ln>
                  <a:noFill/>
                </a:ln>
                <a:solidFill>
                  <a:prstClr val="black"/>
                </a:solidFill>
                <a:effectLst/>
                <a:uLnTx/>
                <a:uFillTx/>
                <a:latin typeface="Century Gothic" panose="020B0502020202020204" pitchFamily="34" charset="0"/>
                <a:ea typeface="+mn-ea"/>
                <a:cs typeface="+mn-cs"/>
              </a:rPr>
              <a:t>Rasselas</a:t>
            </a:r>
            <a:r>
              <a:rPr kumimoji="0" lang="en-GB" sz="24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 (page 66)</a:t>
            </a:r>
          </a:p>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GB" sz="2400" b="1"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Read up to, ‘</a:t>
            </a:r>
            <a:r>
              <a:rPr kumimoji="0" lang="en-GB" sz="2400" b="0" i="0" u="none"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rPr>
              <a:t>bear what it is your fate to be required to bear.’ (page 66)</a:t>
            </a:r>
            <a:endParaRPr kumimoji="0" lang="en-GB" sz="2400" b="1"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endParaRPr>
          </a:p>
        </p:txBody>
      </p:sp>
      <p:sp>
        <p:nvSpPr>
          <p:cNvPr id="9" name="TextBox 8"/>
          <p:cNvSpPr txBox="1"/>
          <p:nvPr/>
        </p:nvSpPr>
        <p:spPr>
          <a:xfrm rot="16200000">
            <a:off x="-3075058" y="3075056"/>
            <a:ext cx="6858002" cy="70788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40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Jane Eyre</a:t>
            </a:r>
          </a:p>
        </p:txBody>
      </p:sp>
      <p:pic>
        <p:nvPicPr>
          <p:cNvPr id="5" name="Picture 4" descr="http://img.poptower.com/pic-45141/freya-park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33555" y="2420888"/>
            <a:ext cx="3744416" cy="3744416"/>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2545816" y="5980638"/>
            <a:ext cx="1519894" cy="369332"/>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marL="0" marR="0" lvl="0" indent="0" algn="ctr" defTabSz="914400" rtl="0" eaLnBrk="1" fontAlgn="auto" latinLnBrk="0" hangingPunct="1">
              <a:lnSpc>
                <a:spcPct val="100000"/>
              </a:lnSpc>
              <a:spcBef>
                <a:spcPts val="0"/>
              </a:spcBef>
              <a:spcAft>
                <a:spcPts val="300"/>
              </a:spcAft>
              <a:buClrTx/>
              <a:buSzTx/>
              <a:buFontTx/>
              <a:buNone/>
              <a:tabLst/>
              <a:defRPr/>
            </a:pPr>
            <a:r>
              <a:rPr kumimoji="0" lang="en-GB" sz="1800" b="1"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Helen Burns</a:t>
            </a:r>
          </a:p>
        </p:txBody>
      </p:sp>
      <p:pic>
        <p:nvPicPr>
          <p:cNvPr id="3074" name="Picture 2" descr="http://images1.fanpop.com/images/photos/1600000/Jane-Eyre-1996-film-jane-eyre-1611326-1024-576.jpg"/>
          <p:cNvPicPr>
            <a:picLocks noChangeAspect="1" noChangeArrowheads="1"/>
          </p:cNvPicPr>
          <p:nvPr/>
        </p:nvPicPr>
        <p:blipFill rotWithShape="1">
          <a:blip r:embed="rId3">
            <a:extLst>
              <a:ext uri="{28A0092B-C50C-407E-A947-70E740481C1C}">
                <a14:useLocalDpi xmlns:a14="http://schemas.microsoft.com/office/drawing/2010/main" val="0"/>
              </a:ext>
            </a:extLst>
          </a:blip>
          <a:srcRect l="17226" t="5840" r="44551" b="2286"/>
          <a:stretch/>
        </p:blipFill>
        <p:spPr bwMode="auto">
          <a:xfrm>
            <a:off x="5508104" y="2420888"/>
            <a:ext cx="2769513" cy="3744416"/>
          </a:xfrm>
          <a:prstGeom prst="rect">
            <a:avLst/>
          </a:prstGeom>
          <a:noFill/>
          <a:extLst>
            <a:ext uri="{909E8E84-426E-40DD-AFC4-6F175D3DCCD1}">
              <a14:hiddenFill xmlns:a14="http://schemas.microsoft.com/office/drawing/2010/main">
                <a:solidFill>
                  <a:srgbClr val="FFFFFF"/>
                </a:solidFill>
              </a14:hiddenFill>
            </a:ext>
          </a:extLst>
        </p:spPr>
      </p:pic>
      <p:sp>
        <p:nvSpPr>
          <p:cNvPr id="8" name="TextBox 7"/>
          <p:cNvSpPr txBox="1"/>
          <p:nvPr/>
        </p:nvSpPr>
        <p:spPr>
          <a:xfrm>
            <a:off x="6432576" y="5980638"/>
            <a:ext cx="920567" cy="369332"/>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marL="0" marR="0" lvl="0" indent="0" algn="ctr" defTabSz="914400" rtl="0" eaLnBrk="1" fontAlgn="auto" latinLnBrk="0" hangingPunct="1">
              <a:lnSpc>
                <a:spcPct val="100000"/>
              </a:lnSpc>
              <a:spcBef>
                <a:spcPts val="0"/>
              </a:spcBef>
              <a:spcAft>
                <a:spcPts val="300"/>
              </a:spcAft>
              <a:buClrTx/>
              <a:buSzTx/>
              <a:buFontTx/>
              <a:buNone/>
              <a:tabLst/>
              <a:defRPr/>
            </a:pPr>
            <a:r>
              <a:rPr kumimoji="0" lang="en-GB" sz="1800" b="1"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Jane</a:t>
            </a:r>
          </a:p>
        </p:txBody>
      </p:sp>
      <p:pic>
        <p:nvPicPr>
          <p:cNvPr id="11" name="Picture 10">
            <a:extLst>
              <a:ext uri="{FF2B5EF4-FFF2-40B4-BE49-F238E27FC236}">
                <a16:creationId xmlns:a16="http://schemas.microsoft.com/office/drawing/2014/main" id="{D44507E3-0307-419E-AA29-D313C480D16C}"/>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7548" y="32567"/>
            <a:ext cx="572790" cy="720000"/>
          </a:xfrm>
          <a:prstGeom prst="rect">
            <a:avLst/>
          </a:prstGeom>
        </p:spPr>
      </p:pic>
    </p:spTree>
    <p:extLst>
      <p:ext uri="{BB962C8B-B14F-4D97-AF65-F5344CB8AC3E}">
        <p14:creationId xmlns:p14="http://schemas.microsoft.com/office/powerpoint/2010/main" val="11874159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rot="16200000">
            <a:off x="-3075058" y="3075056"/>
            <a:ext cx="6858002" cy="70788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40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Lesson Guide</a:t>
            </a:r>
          </a:p>
        </p:txBody>
      </p:sp>
      <p:graphicFrame>
        <p:nvGraphicFramePr>
          <p:cNvPr id="4" name="Table 3"/>
          <p:cNvGraphicFramePr>
            <a:graphicFrameLocks noGrp="1"/>
          </p:cNvGraphicFramePr>
          <p:nvPr>
            <p:extLst>
              <p:ext uri="{D42A27DB-BD31-4B8C-83A1-F6EECF244321}">
                <p14:modId xmlns:p14="http://schemas.microsoft.com/office/powerpoint/2010/main" val="1042523828"/>
              </p:ext>
            </p:extLst>
          </p:nvPr>
        </p:nvGraphicFramePr>
        <p:xfrm>
          <a:off x="729049" y="-1"/>
          <a:ext cx="8414951" cy="6697429"/>
        </p:xfrm>
        <a:graphic>
          <a:graphicData uri="http://schemas.openxmlformats.org/drawingml/2006/table">
            <a:tbl>
              <a:tblPr firstRow="1" bandRow="1">
                <a:tableStyleId>{69CF1AB2-1976-4502-BF36-3FF5EA218861}</a:tableStyleId>
              </a:tblPr>
              <a:tblGrid>
                <a:gridCol w="5865586">
                  <a:extLst>
                    <a:ext uri="{9D8B030D-6E8A-4147-A177-3AD203B41FA5}">
                      <a16:colId xmlns:a16="http://schemas.microsoft.com/office/drawing/2014/main" val="20000"/>
                    </a:ext>
                  </a:extLst>
                </a:gridCol>
                <a:gridCol w="2549365">
                  <a:extLst>
                    <a:ext uri="{9D8B030D-6E8A-4147-A177-3AD203B41FA5}">
                      <a16:colId xmlns:a16="http://schemas.microsoft.com/office/drawing/2014/main" val="20001"/>
                    </a:ext>
                  </a:extLst>
                </a:gridCol>
              </a:tblGrid>
              <a:tr h="899371">
                <a:tc>
                  <a:txBody>
                    <a:bodyPr/>
                    <a:lstStyle/>
                    <a:p>
                      <a:pPr>
                        <a:lnSpc>
                          <a:spcPct val="100000"/>
                        </a:lnSpc>
                        <a:spcBef>
                          <a:spcPts val="0"/>
                        </a:spcBef>
                        <a:spcAft>
                          <a:spcPts val="0"/>
                        </a:spcAft>
                      </a:pPr>
                      <a:r>
                        <a:rPr lang="en-GB" sz="1050" b="1" baseline="0" dirty="0">
                          <a:solidFill>
                            <a:schemeClr val="bg1"/>
                          </a:solidFill>
                          <a:effectLst/>
                          <a:latin typeface="Century Gothic" panose="020B0502020202020204" pitchFamily="34" charset="0"/>
                          <a:ea typeface="Calibri"/>
                          <a:cs typeface="Times New Roman"/>
                        </a:rPr>
                        <a:t>Do Now: </a:t>
                      </a:r>
                    </a:p>
                    <a:p>
                      <a:pPr marL="457200" lvl="0" indent="-457200" defTabSz="914400">
                        <a:buFont typeface="+mj-lt"/>
                        <a:buAutoNum type="arabicPeriod"/>
                        <a:defRPr/>
                      </a:pPr>
                      <a:r>
                        <a:rPr lang="en-US" sz="1050" b="0" dirty="0">
                          <a:solidFill>
                            <a:prstClr val="black"/>
                          </a:solidFill>
                          <a:latin typeface="Century Gothic" panose="020B0502020202020204" pitchFamily="34" charset="0"/>
                        </a:rPr>
                        <a:t>Who is Helen Burns?</a:t>
                      </a:r>
                    </a:p>
                    <a:p>
                      <a:pPr marL="457200" lvl="0" indent="-457200" defTabSz="914400">
                        <a:buFont typeface="+mj-lt"/>
                        <a:buAutoNum type="arabicPeriod"/>
                        <a:defRPr/>
                      </a:pPr>
                      <a:r>
                        <a:rPr lang="en-US" sz="1050" b="0" dirty="0">
                          <a:solidFill>
                            <a:prstClr val="black"/>
                          </a:solidFill>
                          <a:latin typeface="Century Gothic" panose="020B0502020202020204" pitchFamily="34" charset="0"/>
                        </a:rPr>
                        <a:t>List 2 adjectives to describe Helen.</a:t>
                      </a:r>
                    </a:p>
                    <a:p>
                      <a:pPr marL="457200" lvl="0" indent="-457200" defTabSz="914400">
                        <a:buFont typeface="+mj-lt"/>
                        <a:buAutoNum type="arabicPeriod"/>
                        <a:defRPr/>
                      </a:pPr>
                      <a:r>
                        <a:rPr lang="en-US" sz="1050" b="0" dirty="0">
                          <a:solidFill>
                            <a:prstClr val="black"/>
                          </a:solidFill>
                          <a:latin typeface="Century Gothic" panose="020B0502020202020204" pitchFamily="34" charset="0"/>
                        </a:rPr>
                        <a:t>How are Jane and Helen Burns similar?</a:t>
                      </a:r>
                    </a:p>
                    <a:p>
                      <a:pPr marL="457200" lvl="0" indent="-457200" defTabSz="914400">
                        <a:buFont typeface="+mj-lt"/>
                        <a:buAutoNum type="arabicPeriod"/>
                        <a:defRPr/>
                      </a:pPr>
                      <a:r>
                        <a:rPr lang="en-US" sz="1050" b="0" dirty="0">
                          <a:solidFill>
                            <a:prstClr val="black"/>
                          </a:solidFill>
                          <a:latin typeface="Century Gothic" panose="020B0502020202020204" pitchFamily="34" charset="0"/>
                        </a:rPr>
                        <a:t>How are Jane and Helen Burns different?</a:t>
                      </a:r>
                    </a:p>
                    <a:p>
                      <a:pPr marL="0" marR="0" indent="0" algn="l" defTabSz="914400" rtl="0" eaLnBrk="1" fontAlgn="auto" latinLnBrk="0" hangingPunct="1">
                        <a:lnSpc>
                          <a:spcPct val="100000"/>
                        </a:lnSpc>
                        <a:spcBef>
                          <a:spcPts val="0"/>
                        </a:spcBef>
                        <a:spcAft>
                          <a:spcPts val="0"/>
                        </a:spcAft>
                        <a:buClrTx/>
                        <a:buSzTx/>
                        <a:buFontTx/>
                        <a:buNone/>
                        <a:tabLst/>
                        <a:defRPr/>
                      </a:pPr>
                      <a:r>
                        <a:rPr lang="en-GB" sz="1050" b="1" dirty="0">
                          <a:solidFill>
                            <a:schemeClr val="bg1"/>
                          </a:solidFill>
                          <a:latin typeface="Century Gothic" panose="020B0502020202020204" pitchFamily="34" charset="0"/>
                        </a:rPr>
                        <a:t>Extension: </a:t>
                      </a:r>
                      <a:r>
                        <a:rPr lang="en-GB" sz="1050" dirty="0">
                          <a:solidFill>
                            <a:schemeClr val="bg1"/>
                          </a:solidFill>
                          <a:latin typeface="Century Gothic" panose="020B0502020202020204" pitchFamily="34" charset="0"/>
                        </a:rPr>
                        <a:t>_______________</a:t>
                      </a:r>
                      <a:r>
                        <a:rPr lang="en-GB" sz="1050" b="0" dirty="0">
                          <a:solidFill>
                            <a:schemeClr val="bg1"/>
                          </a:solidFill>
                          <a:latin typeface="Century Gothic" panose="020B0502020202020204" pitchFamily="34" charset="0"/>
                        </a:rPr>
                        <a:t> is a literary technique where a writer places very different things or people close to each other. This helps to show how the things are similar or different. </a:t>
                      </a:r>
                    </a:p>
                  </a:txBody>
                  <a:tcPr marL="68400" marR="68400" marT="0" marB="0"/>
                </a:tc>
                <a:tc>
                  <a:txBody>
                    <a:bodyPr/>
                    <a:lstStyle/>
                    <a:p>
                      <a:pPr>
                        <a:lnSpc>
                          <a:spcPct val="100000"/>
                        </a:lnSpc>
                        <a:spcBef>
                          <a:spcPts val="0"/>
                        </a:spcBef>
                        <a:spcAft>
                          <a:spcPts val="0"/>
                        </a:spcAft>
                      </a:pPr>
                      <a:endParaRPr lang="en-GB" sz="1050" b="0" dirty="0">
                        <a:solidFill>
                          <a:schemeClr val="bg1"/>
                        </a:solidFill>
                        <a:effectLst/>
                        <a:latin typeface="Century Gothic" panose="020B0502020202020204" pitchFamily="34" charset="0"/>
                        <a:ea typeface="Calibri"/>
                        <a:cs typeface="Times New Roman"/>
                      </a:endParaRPr>
                    </a:p>
                  </a:txBody>
                  <a:tcPr marL="68400" marR="68400" marT="0" marB="0"/>
                </a:tc>
                <a:extLst>
                  <a:ext uri="{0D108BD9-81ED-4DB2-BD59-A6C34878D82A}">
                    <a16:rowId xmlns:a16="http://schemas.microsoft.com/office/drawing/2014/main" val="10000"/>
                  </a:ext>
                </a:extLst>
              </a:tr>
              <a:tr h="539623">
                <a:tc>
                  <a:txBody>
                    <a:bodyPr/>
                    <a:lstStyle/>
                    <a:p>
                      <a:pPr>
                        <a:lnSpc>
                          <a:spcPct val="100000"/>
                        </a:lnSpc>
                        <a:spcBef>
                          <a:spcPts val="0"/>
                        </a:spcBef>
                        <a:spcAft>
                          <a:spcPts val="0"/>
                        </a:spcAft>
                      </a:pPr>
                      <a:r>
                        <a:rPr lang="en-GB" sz="1050" b="1" dirty="0">
                          <a:solidFill>
                            <a:schemeClr val="bg1"/>
                          </a:solidFill>
                          <a:latin typeface="Century Gothic" panose="020B0502020202020204" pitchFamily="34" charset="0"/>
                        </a:rPr>
                        <a:t>Recap</a:t>
                      </a:r>
                    </a:p>
                    <a:p>
                      <a:pPr>
                        <a:lnSpc>
                          <a:spcPct val="100000"/>
                        </a:lnSpc>
                        <a:spcBef>
                          <a:spcPts val="0"/>
                        </a:spcBef>
                        <a:spcAft>
                          <a:spcPts val="0"/>
                        </a:spcAft>
                      </a:pPr>
                      <a:r>
                        <a:rPr lang="en-GB" sz="1050" dirty="0">
                          <a:solidFill>
                            <a:schemeClr val="bg1"/>
                          </a:solidFill>
                          <a:latin typeface="Century Gothic" panose="020B0502020202020204" pitchFamily="34" charset="0"/>
                        </a:rPr>
                        <a:t>Recap</a:t>
                      </a:r>
                      <a:r>
                        <a:rPr lang="en-GB" sz="1050" baseline="0" dirty="0">
                          <a:solidFill>
                            <a:schemeClr val="bg1"/>
                          </a:solidFill>
                          <a:latin typeface="Century Gothic" panose="020B0502020202020204" pitchFamily="34" charset="0"/>
                        </a:rPr>
                        <a:t> the events of the previous chapter which show how life at Lowood is harsh and bleak.</a:t>
                      </a:r>
                      <a:endParaRPr lang="en-GB" sz="1050" dirty="0">
                        <a:solidFill>
                          <a:schemeClr val="bg1"/>
                        </a:solidFill>
                        <a:latin typeface="Century Gothic" panose="020B0502020202020204" pitchFamily="34" charset="0"/>
                      </a:endParaRPr>
                    </a:p>
                  </a:txBody>
                  <a:tcPr marL="68400" marR="68400" marT="0" marB="0"/>
                </a:tc>
                <a:tc>
                  <a:txBody>
                    <a:bodyPr/>
                    <a:lstStyle/>
                    <a:p>
                      <a:pPr>
                        <a:lnSpc>
                          <a:spcPct val="100000"/>
                        </a:lnSpc>
                        <a:spcBef>
                          <a:spcPts val="0"/>
                        </a:spcBef>
                        <a:spcAft>
                          <a:spcPts val="0"/>
                        </a:spcAft>
                      </a:pPr>
                      <a:endParaRPr lang="en-GB" sz="1050" b="0" baseline="0" dirty="0">
                        <a:solidFill>
                          <a:schemeClr val="bg1"/>
                        </a:solidFill>
                        <a:effectLst/>
                        <a:latin typeface="Century Gothic" panose="020B0502020202020204" pitchFamily="34" charset="0"/>
                        <a:ea typeface="Calibri"/>
                        <a:cs typeface="Times New Roman"/>
                      </a:endParaRPr>
                    </a:p>
                  </a:txBody>
                  <a:tcPr marL="68400" marR="68400" marT="0" marB="0"/>
                </a:tc>
                <a:extLst>
                  <a:ext uri="{0D108BD9-81ED-4DB2-BD59-A6C34878D82A}">
                    <a16:rowId xmlns:a16="http://schemas.microsoft.com/office/drawing/2014/main" val="10001"/>
                  </a:ext>
                </a:extLst>
              </a:tr>
              <a:tr h="1259120">
                <a:tc>
                  <a:txBody>
                    <a:bodyPr/>
                    <a:lstStyle/>
                    <a:p>
                      <a:pPr>
                        <a:lnSpc>
                          <a:spcPct val="100000"/>
                        </a:lnSpc>
                        <a:spcBef>
                          <a:spcPts val="0"/>
                        </a:spcBef>
                        <a:spcAft>
                          <a:spcPts val="0"/>
                        </a:spcAft>
                      </a:pPr>
                      <a:r>
                        <a:rPr lang="en-GB" sz="1050" b="1" baseline="0" dirty="0">
                          <a:solidFill>
                            <a:schemeClr val="bg1"/>
                          </a:solidFill>
                          <a:effectLst/>
                          <a:latin typeface="Century Gothic" panose="020B0502020202020204" pitchFamily="34" charset="0"/>
                          <a:ea typeface="Calibri"/>
                          <a:cs typeface="Times New Roman"/>
                        </a:rPr>
                        <a:t>Reading: Helen</a:t>
                      </a:r>
                    </a:p>
                    <a:p>
                      <a:pPr>
                        <a:lnSpc>
                          <a:spcPct val="100000"/>
                        </a:lnSpc>
                        <a:spcBef>
                          <a:spcPts val="0"/>
                        </a:spcBef>
                        <a:spcAft>
                          <a:spcPts val="0"/>
                        </a:spcAft>
                      </a:pPr>
                      <a:r>
                        <a:rPr lang="en-GB" sz="1050" b="0" baseline="0" dirty="0">
                          <a:solidFill>
                            <a:schemeClr val="bg1"/>
                          </a:solidFill>
                          <a:effectLst/>
                          <a:latin typeface="Century Gothic" panose="020B0502020202020204" pitchFamily="34" charset="0"/>
                          <a:ea typeface="Calibri"/>
                          <a:cs typeface="Times New Roman"/>
                        </a:rPr>
                        <a:t>Read from,  ‘The next day commenced as before’ (page 63)</a:t>
                      </a:r>
                    </a:p>
                    <a:p>
                      <a:pPr>
                        <a:lnSpc>
                          <a:spcPct val="100000"/>
                        </a:lnSpc>
                        <a:spcBef>
                          <a:spcPts val="0"/>
                        </a:spcBef>
                        <a:spcAft>
                          <a:spcPts val="0"/>
                        </a:spcAft>
                      </a:pPr>
                      <a:r>
                        <a:rPr lang="en-GB" sz="1050" b="0" baseline="0" dirty="0">
                          <a:solidFill>
                            <a:schemeClr val="bg1"/>
                          </a:solidFill>
                          <a:effectLst/>
                          <a:latin typeface="Century Gothic" panose="020B0502020202020204" pitchFamily="34" charset="0"/>
                          <a:ea typeface="Calibri"/>
                          <a:cs typeface="Times New Roman"/>
                        </a:rPr>
                        <a:t>Read to, ‘…a tear glistened on her thin cheek’ (page 65)</a:t>
                      </a:r>
                    </a:p>
                    <a:p>
                      <a:pPr>
                        <a:lnSpc>
                          <a:spcPct val="100000"/>
                        </a:lnSpc>
                        <a:spcBef>
                          <a:spcPts val="0"/>
                        </a:spcBef>
                        <a:spcAft>
                          <a:spcPts val="0"/>
                        </a:spcAft>
                      </a:pPr>
                      <a:r>
                        <a:rPr lang="en-GB" sz="1050" b="0" baseline="0" dirty="0">
                          <a:solidFill>
                            <a:schemeClr val="bg1"/>
                          </a:solidFill>
                          <a:effectLst/>
                          <a:latin typeface="Century Gothic" panose="020B0502020202020204" pitchFamily="34" charset="0"/>
                          <a:ea typeface="Calibri"/>
                          <a:cs typeface="Times New Roman"/>
                        </a:rPr>
                        <a:t>The passage shows Helen receiving a brutal flogging for having dirty hands, despite the fact that the water was frozen, which meant she was unable to.</a:t>
                      </a:r>
                    </a:p>
                    <a:p>
                      <a:pPr>
                        <a:lnSpc>
                          <a:spcPct val="100000"/>
                        </a:lnSpc>
                        <a:spcBef>
                          <a:spcPts val="0"/>
                        </a:spcBef>
                        <a:spcAft>
                          <a:spcPts val="0"/>
                        </a:spcAft>
                      </a:pPr>
                      <a:r>
                        <a:rPr lang="en-GB" sz="1050" b="0" baseline="0" dirty="0">
                          <a:solidFill>
                            <a:schemeClr val="bg1"/>
                          </a:solidFill>
                          <a:effectLst/>
                          <a:latin typeface="Century Gothic" panose="020B0502020202020204" pitchFamily="34" charset="0"/>
                          <a:ea typeface="Calibri"/>
                          <a:cs typeface="Times New Roman"/>
                        </a:rPr>
                        <a:t>There are some check for understanding questions following the reading to allow you to check students’ comprehension of the passage.</a:t>
                      </a:r>
                    </a:p>
                  </a:txBody>
                  <a:tcPr marL="68400" marR="68400" marT="0" marB="0"/>
                </a:tc>
                <a:tc>
                  <a:txBody>
                    <a:bodyPr/>
                    <a:lstStyle/>
                    <a:p>
                      <a:pPr>
                        <a:lnSpc>
                          <a:spcPct val="100000"/>
                        </a:lnSpc>
                        <a:spcBef>
                          <a:spcPts val="0"/>
                        </a:spcBef>
                        <a:spcAft>
                          <a:spcPts val="0"/>
                        </a:spcAft>
                      </a:pPr>
                      <a:endParaRPr lang="en-GB" sz="1050" b="0" dirty="0">
                        <a:solidFill>
                          <a:schemeClr val="bg1"/>
                        </a:solidFill>
                        <a:effectLst/>
                        <a:latin typeface="Century Gothic" panose="020B0502020202020204" pitchFamily="34" charset="0"/>
                        <a:ea typeface="Calibri"/>
                        <a:cs typeface="Times New Roman"/>
                      </a:endParaRPr>
                    </a:p>
                  </a:txBody>
                  <a:tcPr marL="68400" marR="68400" marT="0" marB="0"/>
                </a:tc>
                <a:extLst>
                  <a:ext uri="{0D108BD9-81ED-4DB2-BD59-A6C34878D82A}">
                    <a16:rowId xmlns:a16="http://schemas.microsoft.com/office/drawing/2014/main" val="10002"/>
                  </a:ext>
                </a:extLst>
              </a:tr>
              <a:tr h="719497">
                <a:tc>
                  <a:txBody>
                    <a:bodyPr/>
                    <a:lstStyle/>
                    <a:p>
                      <a:pPr>
                        <a:lnSpc>
                          <a:spcPct val="100000"/>
                        </a:lnSpc>
                        <a:spcBef>
                          <a:spcPts val="0"/>
                        </a:spcBef>
                        <a:spcAft>
                          <a:spcPts val="0"/>
                        </a:spcAft>
                      </a:pPr>
                      <a:r>
                        <a:rPr lang="en-GB" sz="1050" b="1" baseline="0" dirty="0">
                          <a:solidFill>
                            <a:schemeClr val="bg1"/>
                          </a:solidFill>
                          <a:effectLst/>
                          <a:latin typeface="Century Gothic" panose="020B0502020202020204" pitchFamily="34" charset="0"/>
                          <a:ea typeface="Calibri"/>
                          <a:cs typeface="Times New Roman"/>
                        </a:rPr>
                        <a:t>Reading: Helen and Jane</a:t>
                      </a:r>
                    </a:p>
                    <a:p>
                      <a:pPr>
                        <a:lnSpc>
                          <a:spcPct val="100000"/>
                        </a:lnSpc>
                        <a:spcBef>
                          <a:spcPts val="0"/>
                        </a:spcBef>
                        <a:spcAft>
                          <a:spcPts val="0"/>
                        </a:spcAft>
                      </a:pPr>
                      <a:r>
                        <a:rPr lang="en-GB" sz="1050" b="0" baseline="0" dirty="0">
                          <a:solidFill>
                            <a:schemeClr val="bg1"/>
                          </a:solidFill>
                          <a:effectLst/>
                          <a:latin typeface="Century Gothic" panose="020B0502020202020204" pitchFamily="34" charset="0"/>
                          <a:ea typeface="Calibri"/>
                          <a:cs typeface="Times New Roman"/>
                        </a:rPr>
                        <a:t>Read from, ‘The play-hour in the evening I thought the pleasantest fraction…’ (page 65)</a:t>
                      </a:r>
                    </a:p>
                    <a:p>
                      <a:pPr>
                        <a:lnSpc>
                          <a:spcPct val="100000"/>
                        </a:lnSpc>
                        <a:spcBef>
                          <a:spcPts val="0"/>
                        </a:spcBef>
                        <a:spcAft>
                          <a:spcPts val="0"/>
                        </a:spcAft>
                      </a:pPr>
                      <a:r>
                        <a:rPr lang="en-GB" sz="1050" b="0" baseline="0" dirty="0">
                          <a:solidFill>
                            <a:schemeClr val="bg1"/>
                          </a:solidFill>
                          <a:effectLst/>
                          <a:latin typeface="Century Gothic" panose="020B0502020202020204" pitchFamily="34" charset="0"/>
                          <a:ea typeface="Calibri"/>
                          <a:cs typeface="Times New Roman"/>
                        </a:rPr>
                        <a:t>Read to, ‘… I put it off to a more convenient season’ (page 67)</a:t>
                      </a:r>
                    </a:p>
                  </a:txBody>
                  <a:tcPr marL="68400" marR="68400" marT="0" marB="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GB" sz="1050" b="0" dirty="0">
                        <a:solidFill>
                          <a:schemeClr val="bg1"/>
                        </a:solidFill>
                        <a:effectLst/>
                        <a:latin typeface="Century Gothic" panose="020B0502020202020204" pitchFamily="34" charset="0"/>
                        <a:ea typeface="Calibri"/>
                        <a:cs typeface="Times New Roman"/>
                      </a:endParaRPr>
                    </a:p>
                  </a:txBody>
                  <a:tcPr marL="68400" marR="68400" marT="0" marB="0"/>
                </a:tc>
                <a:extLst>
                  <a:ext uri="{0D108BD9-81ED-4DB2-BD59-A6C34878D82A}">
                    <a16:rowId xmlns:a16="http://schemas.microsoft.com/office/drawing/2014/main" val="10003"/>
                  </a:ext>
                </a:extLst>
              </a:tr>
              <a:tr h="125912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050" b="1" baseline="0" dirty="0">
                          <a:solidFill>
                            <a:schemeClr val="bg1"/>
                          </a:solidFill>
                          <a:effectLst/>
                          <a:latin typeface="Century Gothic" panose="020B0502020202020204" pitchFamily="34" charset="0"/>
                          <a:ea typeface="Calibri"/>
                          <a:cs typeface="Times New Roman"/>
                        </a:rPr>
                        <a:t>Helen and Jane</a:t>
                      </a:r>
                    </a:p>
                    <a:p>
                      <a:pPr>
                        <a:lnSpc>
                          <a:spcPct val="100000"/>
                        </a:lnSpc>
                        <a:spcBef>
                          <a:spcPts val="0"/>
                        </a:spcBef>
                        <a:spcAft>
                          <a:spcPts val="0"/>
                        </a:spcAft>
                      </a:pPr>
                      <a:r>
                        <a:rPr lang="en-GB" sz="1050" b="0" baseline="0" dirty="0">
                          <a:solidFill>
                            <a:schemeClr val="bg1"/>
                          </a:solidFill>
                          <a:latin typeface="Century Gothic" panose="020B0502020202020204" pitchFamily="34" charset="0"/>
                        </a:rPr>
                        <a:t>Ask students to re-read the conversation between Helen and Jane on page 66. The exchange shows Helen and Jane’s different attitudes to the way Helen received her punishment.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050" b="0" baseline="0" dirty="0">
                          <a:solidFill>
                            <a:schemeClr val="bg1"/>
                          </a:solidFill>
                          <a:latin typeface="Century Gothic" panose="020B0502020202020204" pitchFamily="34" charset="0"/>
                        </a:rPr>
                        <a:t>In pairs, students</a:t>
                      </a:r>
                      <a:r>
                        <a:rPr kumimoji="0" lang="en-GB" sz="1050" b="1"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 </a:t>
                      </a:r>
                      <a:r>
                        <a:rPr kumimoji="0" lang="en-GB" sz="105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list down how Jane and Helen Burns react differently to receiving punishment.</a:t>
                      </a:r>
                    </a:p>
                    <a:p>
                      <a:pPr>
                        <a:lnSpc>
                          <a:spcPct val="100000"/>
                        </a:lnSpc>
                        <a:spcBef>
                          <a:spcPts val="0"/>
                        </a:spcBef>
                        <a:spcAft>
                          <a:spcPts val="0"/>
                        </a:spcAft>
                      </a:pPr>
                      <a:endParaRPr lang="en-GB" sz="1050" b="0" baseline="0" dirty="0">
                        <a:solidFill>
                          <a:schemeClr val="bg1"/>
                        </a:solidFill>
                        <a:latin typeface="Century Gothic" panose="020B0502020202020204" pitchFamily="34" charset="0"/>
                      </a:endParaRPr>
                    </a:p>
                  </a:txBody>
                  <a:tcPr marL="68400" marR="68400" marT="0" marB="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050" b="0" dirty="0">
                          <a:solidFill>
                            <a:schemeClr val="bg1"/>
                          </a:solidFill>
                          <a:effectLst/>
                          <a:latin typeface="Century Gothic" panose="020B0502020202020204" pitchFamily="34" charset="0"/>
                          <a:ea typeface="Calibri"/>
                          <a:cs typeface="Times New Roman"/>
                        </a:rPr>
                        <a:t>Discuss answer slide on slide 22. You could extend this further by asking students whose views they with agree with the most and why.</a:t>
                      </a:r>
                    </a:p>
                  </a:txBody>
                  <a:tcPr marL="68400" marR="68400" marT="0" marB="0"/>
                </a:tc>
                <a:extLst>
                  <a:ext uri="{0D108BD9-81ED-4DB2-BD59-A6C34878D82A}">
                    <a16:rowId xmlns:a16="http://schemas.microsoft.com/office/drawing/2014/main" val="10004"/>
                  </a:ext>
                </a:extLst>
              </a:tr>
              <a:tr h="121628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050" b="1" baseline="0" dirty="0">
                          <a:solidFill>
                            <a:schemeClr val="bg1"/>
                          </a:solidFill>
                          <a:latin typeface="Century Gothic" panose="020B0502020202020204" pitchFamily="34" charset="0"/>
                          <a:cs typeface="Times New Roman" panose="02020603050405020304" pitchFamily="18" charset="0"/>
                        </a:rPr>
                        <a:t>Comparing Jane and Helen</a:t>
                      </a:r>
                    </a:p>
                    <a:p>
                      <a:pPr marL="0" marR="0" indent="0" algn="l" defTabSz="914400" rtl="0" eaLnBrk="1" fontAlgn="auto" latinLnBrk="0" hangingPunct="1">
                        <a:lnSpc>
                          <a:spcPct val="100000"/>
                        </a:lnSpc>
                        <a:spcBef>
                          <a:spcPts val="0"/>
                        </a:spcBef>
                        <a:spcAft>
                          <a:spcPts val="0"/>
                        </a:spcAft>
                        <a:buClrTx/>
                        <a:buSzTx/>
                        <a:buFontTx/>
                        <a:buNone/>
                        <a:tabLst/>
                        <a:defRPr/>
                      </a:pPr>
                      <a:r>
                        <a:rPr lang="en-GB" sz="1050" b="0" baseline="0" dirty="0">
                          <a:solidFill>
                            <a:schemeClr val="bg1"/>
                          </a:solidFill>
                          <a:latin typeface="Century Gothic" panose="020B0502020202020204" pitchFamily="34" charset="0"/>
                          <a:cs typeface="Times New Roman" panose="02020603050405020304" pitchFamily="18" charset="0"/>
                        </a:rPr>
                        <a:t>Students complete the close paragraph answering this </a:t>
                      </a:r>
                      <a:r>
                        <a:rPr lang="en-GB" sz="1050" b="0" baseline="0">
                          <a:solidFill>
                            <a:schemeClr val="bg1"/>
                          </a:solidFill>
                          <a:latin typeface="Century Gothic" panose="020B0502020202020204" pitchFamily="34" charset="0"/>
                          <a:cs typeface="Times New Roman" panose="02020603050405020304" pitchFamily="18" charset="0"/>
                        </a:rPr>
                        <a:t>question: Compare </a:t>
                      </a:r>
                      <a:r>
                        <a:rPr lang="en-GB" sz="1050" b="0" baseline="0" dirty="0">
                          <a:solidFill>
                            <a:schemeClr val="bg1"/>
                          </a:solidFill>
                          <a:latin typeface="Century Gothic" panose="020B0502020202020204" pitchFamily="34" charset="0"/>
                          <a:cs typeface="Times New Roman" panose="02020603050405020304" pitchFamily="18" charset="0"/>
                        </a:rPr>
                        <a:t>how Jane and Helen Burns react differently to receiving punishment.</a:t>
                      </a:r>
                    </a:p>
                    <a:p>
                      <a:pPr marL="0" marR="0" indent="0" algn="l" defTabSz="914400" rtl="0" eaLnBrk="1" fontAlgn="auto" latinLnBrk="0" hangingPunct="1">
                        <a:lnSpc>
                          <a:spcPct val="100000"/>
                        </a:lnSpc>
                        <a:spcBef>
                          <a:spcPts val="0"/>
                        </a:spcBef>
                        <a:spcAft>
                          <a:spcPts val="0"/>
                        </a:spcAft>
                        <a:buClrTx/>
                        <a:buSzTx/>
                        <a:buFontTx/>
                        <a:buNone/>
                        <a:tabLst/>
                        <a:defRPr/>
                      </a:pPr>
                      <a:endParaRPr lang="en-GB" sz="1050" b="1" baseline="0" dirty="0">
                        <a:solidFill>
                          <a:schemeClr val="bg1"/>
                        </a:solidFill>
                        <a:latin typeface="Century Gothic" panose="020B0502020202020204" pitchFamily="34" charset="0"/>
                        <a:cs typeface="Times New Roman" panose="02020603050405020304" pitchFamily="18" charset="0"/>
                      </a:endParaRPr>
                    </a:p>
                  </a:txBody>
                  <a:tcPr marL="68400" marR="68400" marT="0"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50" b="0" dirty="0">
                          <a:solidFill>
                            <a:schemeClr val="bg1"/>
                          </a:solidFill>
                          <a:effectLst/>
                          <a:latin typeface="Century Gothic" panose="020B0502020202020204" pitchFamily="34" charset="0"/>
                          <a:ea typeface="Calibri"/>
                          <a:cs typeface="Times New Roman"/>
                        </a:rPr>
                        <a:t>There</a:t>
                      </a:r>
                      <a:r>
                        <a:rPr lang="en-GB" sz="1050" b="0" baseline="0" dirty="0">
                          <a:solidFill>
                            <a:schemeClr val="bg1"/>
                          </a:solidFill>
                          <a:effectLst/>
                          <a:latin typeface="Century Gothic" panose="020B0502020202020204" pitchFamily="34" charset="0"/>
                          <a:ea typeface="Calibri"/>
                          <a:cs typeface="Times New Roman"/>
                        </a:rPr>
                        <a:t> is a model provided, but you do not have to use it. Alternatively, you may wish to construct another paragraph together as a class before asking students to continue to write the rest of their answer independently. </a:t>
                      </a:r>
                      <a:endParaRPr lang="en-GB" sz="1050" b="0" dirty="0">
                        <a:solidFill>
                          <a:schemeClr val="bg1"/>
                        </a:solidFill>
                        <a:effectLst/>
                        <a:latin typeface="Century Gothic" panose="020B0502020202020204" pitchFamily="34" charset="0"/>
                        <a:ea typeface="Calibri"/>
                        <a:cs typeface="Times New Roman"/>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GB" sz="1050" b="0" dirty="0">
                        <a:solidFill>
                          <a:schemeClr val="bg1"/>
                        </a:solidFill>
                        <a:effectLst/>
                        <a:latin typeface="Century Gothic" panose="020B0502020202020204" pitchFamily="34" charset="0"/>
                        <a:ea typeface="Calibri"/>
                        <a:cs typeface="Times New Roman"/>
                      </a:endParaRPr>
                    </a:p>
                  </a:txBody>
                  <a:tcPr marL="68400" marR="68400" marT="0" marB="0"/>
                </a:tc>
                <a:extLst>
                  <a:ext uri="{0D108BD9-81ED-4DB2-BD59-A6C34878D82A}">
                    <a16:rowId xmlns:a16="http://schemas.microsoft.com/office/drawing/2014/main" val="210819673"/>
                  </a:ext>
                </a:extLst>
              </a:tr>
              <a:tr h="359749">
                <a:tc>
                  <a:txBody>
                    <a:bodyPr/>
                    <a:lstStyle/>
                    <a:p>
                      <a:pPr algn="l">
                        <a:lnSpc>
                          <a:spcPct val="100000"/>
                        </a:lnSpc>
                        <a:spcBef>
                          <a:spcPts val="0"/>
                        </a:spcBef>
                        <a:spcAft>
                          <a:spcPts val="0"/>
                        </a:spcAft>
                      </a:pPr>
                      <a:r>
                        <a:rPr lang="en-GB" sz="1050" b="1" dirty="0">
                          <a:effectLst/>
                          <a:latin typeface="Century Gothic" panose="020B0502020202020204" pitchFamily="34" charset="0"/>
                          <a:ea typeface="Calibri"/>
                          <a:cs typeface="Times New Roman"/>
                        </a:rPr>
                        <a:t>Mastery assessment plenary</a:t>
                      </a:r>
                      <a:endParaRPr lang="en-GB" sz="1050" dirty="0">
                        <a:effectLst/>
                        <a:latin typeface="Century Gothic" panose="020B0502020202020204" pitchFamily="34" charset="0"/>
                        <a:ea typeface="Calibri"/>
                        <a:cs typeface="Times New Roman"/>
                      </a:endParaRPr>
                    </a:p>
                    <a:p>
                      <a:pPr algn="l">
                        <a:lnSpc>
                          <a:spcPct val="100000"/>
                        </a:lnSpc>
                        <a:spcBef>
                          <a:spcPts val="0"/>
                        </a:spcBef>
                        <a:spcAft>
                          <a:spcPts val="0"/>
                        </a:spcAft>
                      </a:pPr>
                      <a:r>
                        <a:rPr lang="en-GB" sz="1050" dirty="0">
                          <a:effectLst/>
                          <a:latin typeface="Century Gothic" panose="020B0502020202020204" pitchFamily="34" charset="0"/>
                          <a:ea typeface="Calibri"/>
                          <a:cs typeface="Times New Roman"/>
                        </a:rPr>
                        <a:t>Students complete quiz.</a:t>
                      </a:r>
                      <a:endParaRPr lang="en-GB" sz="1050" b="0" dirty="0">
                        <a:effectLst/>
                        <a:latin typeface="Century Gothic" panose="020B0502020202020204" pitchFamily="34" charset="0"/>
                        <a:ea typeface="Calibri"/>
                        <a:cs typeface="Times New Roman"/>
                      </a:endParaRPr>
                    </a:p>
                  </a:txBody>
                  <a:tcPr marL="68400" marR="68400" marT="0" marB="0"/>
                </a:tc>
                <a:tc>
                  <a:txBody>
                    <a:bodyPr/>
                    <a:lstStyle/>
                    <a:p>
                      <a:pPr>
                        <a:lnSpc>
                          <a:spcPct val="100000"/>
                        </a:lnSpc>
                        <a:spcBef>
                          <a:spcPts val="0"/>
                        </a:spcBef>
                        <a:spcAft>
                          <a:spcPts val="0"/>
                        </a:spcAft>
                      </a:pPr>
                      <a:endParaRPr lang="en-GB" sz="1050" b="0" dirty="0">
                        <a:solidFill>
                          <a:schemeClr val="bg1"/>
                        </a:solidFill>
                        <a:effectLst/>
                        <a:latin typeface="Century Gothic" panose="020B0502020202020204" pitchFamily="34" charset="0"/>
                        <a:ea typeface="Calibri"/>
                        <a:cs typeface="Times New Roman"/>
                      </a:endParaRPr>
                    </a:p>
                  </a:txBody>
                  <a:tcPr marL="68400" marR="68400" marT="0" marB="0"/>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426798317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rot="16200000">
            <a:off x="-3075058" y="3075056"/>
            <a:ext cx="6858002" cy="70788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40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Jane Eyre</a:t>
            </a:r>
          </a:p>
        </p:txBody>
      </p:sp>
      <p:sp>
        <p:nvSpPr>
          <p:cNvPr id="3" name="Rectangle 2"/>
          <p:cNvSpPr/>
          <p:nvPr/>
        </p:nvSpPr>
        <p:spPr>
          <a:xfrm>
            <a:off x="764691" y="-27384"/>
            <a:ext cx="8307507" cy="6986528"/>
          </a:xfrm>
          <a:prstGeom prst="rect">
            <a:avLst/>
          </a:prstGeom>
        </p:spPr>
        <p:txBody>
          <a:bodyPr wrap="square">
            <a:spAutoFit/>
          </a:bodyPr>
          <a:lstStyle/>
          <a:p>
            <a:pPr marL="898525" marR="0" lvl="0" indent="-898525" algn="l" defTabSz="914400" rtl="0" eaLnBrk="1" fontAlgn="auto" latinLnBrk="0" hangingPunct="1">
              <a:lnSpc>
                <a:spcPct val="100000"/>
              </a:lnSpc>
              <a:spcBef>
                <a:spcPts val="0"/>
              </a:spcBef>
              <a:spcAft>
                <a:spcPts val="0"/>
              </a:spcAft>
              <a:buClrTx/>
              <a:buSzTx/>
              <a:buFontTx/>
              <a:buNone/>
              <a:tabLst>
                <a:tab pos="441325" algn="l"/>
              </a:tabLst>
              <a:defRPr/>
            </a:pPr>
            <a:r>
              <a:rPr kumimoji="0" lang="en-GB" sz="1600" b="1" i="0" u="none"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rPr>
              <a:t>Jane</a:t>
            </a:r>
            <a:r>
              <a:rPr kumimoji="0" lang="en-GB" sz="1600" b="0" i="0" u="none"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rPr>
              <a:t>:	Is it still ‘</a:t>
            </a:r>
            <a:r>
              <a:rPr kumimoji="0" lang="en-GB" sz="1600" b="0" i="0" u="none" strike="noStrike" kern="1200" cap="none" spc="0" normalizeH="0" baseline="0" noProof="0" dirty="0" err="1">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rPr>
              <a:t>Rasselas</a:t>
            </a:r>
            <a:r>
              <a:rPr kumimoji="0" lang="en-GB" sz="1600" b="0" i="0" u="none"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rPr>
              <a:t>’?</a:t>
            </a:r>
          </a:p>
          <a:p>
            <a:pPr marL="898525" marR="0" lvl="0" indent="-898525" algn="l" defTabSz="914400" rtl="0" eaLnBrk="1" fontAlgn="auto" latinLnBrk="0" hangingPunct="1">
              <a:lnSpc>
                <a:spcPct val="100000"/>
              </a:lnSpc>
              <a:spcBef>
                <a:spcPts val="0"/>
              </a:spcBef>
              <a:spcAft>
                <a:spcPts val="0"/>
              </a:spcAft>
              <a:buClrTx/>
              <a:buSzTx/>
              <a:buFontTx/>
              <a:buNone/>
              <a:tabLst>
                <a:tab pos="441325" algn="l"/>
              </a:tabLst>
              <a:defRPr/>
            </a:pPr>
            <a:r>
              <a:rPr kumimoji="0" lang="en-GB" sz="1600" b="1" i="0" u="none"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rPr>
              <a:t>Helen</a:t>
            </a:r>
            <a:r>
              <a:rPr kumimoji="0" lang="en-GB" sz="1600" b="0" i="0" u="none"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rPr>
              <a:t>:	Yes, and I have just finished it.</a:t>
            </a:r>
          </a:p>
          <a:p>
            <a:pPr marL="898525" marR="0" lvl="0" indent="-898525" algn="l" defTabSz="914400" rtl="0" eaLnBrk="1" fontAlgn="auto" latinLnBrk="0" hangingPunct="1">
              <a:lnSpc>
                <a:spcPct val="100000"/>
              </a:lnSpc>
              <a:spcBef>
                <a:spcPts val="0"/>
              </a:spcBef>
              <a:spcAft>
                <a:spcPts val="0"/>
              </a:spcAft>
              <a:buClrTx/>
              <a:buSzTx/>
              <a:buFontTx/>
              <a:buNone/>
              <a:tabLst>
                <a:tab pos="441325" algn="l"/>
              </a:tabLst>
              <a:defRPr/>
            </a:pPr>
            <a:r>
              <a:rPr kumimoji="0" lang="en-GB" sz="1600" b="1" i="0" u="none"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rPr>
              <a:t>Jane</a:t>
            </a:r>
            <a:r>
              <a:rPr kumimoji="0" lang="en-GB" sz="1600" b="0" i="0" u="none"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rPr>
              <a:t>:	What is your name besides Burns?</a:t>
            </a:r>
          </a:p>
          <a:p>
            <a:pPr marL="898525" marR="0" lvl="0" indent="-898525" algn="l" defTabSz="914400" rtl="0" eaLnBrk="1" fontAlgn="auto" latinLnBrk="0" hangingPunct="1">
              <a:lnSpc>
                <a:spcPct val="100000"/>
              </a:lnSpc>
              <a:spcBef>
                <a:spcPts val="0"/>
              </a:spcBef>
              <a:spcAft>
                <a:spcPts val="0"/>
              </a:spcAft>
              <a:buClrTx/>
              <a:buSzTx/>
              <a:buFontTx/>
              <a:buNone/>
              <a:tabLst>
                <a:tab pos="441325" algn="l"/>
              </a:tabLst>
              <a:defRPr/>
            </a:pPr>
            <a:r>
              <a:rPr kumimoji="0" lang="en-GB" sz="1600" b="1" i="0" u="none"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rPr>
              <a:t>Helen</a:t>
            </a:r>
            <a:r>
              <a:rPr kumimoji="0" lang="en-GB" sz="1600" b="0" i="0" u="none"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rPr>
              <a:t>:	Helen.</a:t>
            </a:r>
          </a:p>
          <a:p>
            <a:pPr marL="898525" marR="0" lvl="0" indent="-898525" algn="l" defTabSz="914400" rtl="0" eaLnBrk="1" fontAlgn="auto" latinLnBrk="0" hangingPunct="1">
              <a:lnSpc>
                <a:spcPct val="100000"/>
              </a:lnSpc>
              <a:spcBef>
                <a:spcPts val="0"/>
              </a:spcBef>
              <a:spcAft>
                <a:spcPts val="0"/>
              </a:spcAft>
              <a:buClrTx/>
              <a:buSzTx/>
              <a:buFontTx/>
              <a:buNone/>
              <a:tabLst>
                <a:tab pos="441325" algn="l"/>
              </a:tabLst>
              <a:defRPr/>
            </a:pPr>
            <a:r>
              <a:rPr kumimoji="0" lang="en-GB" sz="1600" b="1" i="0" u="none"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rPr>
              <a:t>Jane</a:t>
            </a:r>
            <a:r>
              <a:rPr kumimoji="0" lang="en-GB" sz="1600" b="0" i="0" u="none"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rPr>
              <a:t>:	Do you come a long way from here?</a:t>
            </a:r>
          </a:p>
          <a:p>
            <a:pPr marL="898525" marR="0" lvl="0" indent="-898525" algn="l" defTabSz="914400" rtl="0" eaLnBrk="1" fontAlgn="auto" latinLnBrk="0" hangingPunct="1">
              <a:lnSpc>
                <a:spcPct val="100000"/>
              </a:lnSpc>
              <a:spcBef>
                <a:spcPts val="0"/>
              </a:spcBef>
              <a:spcAft>
                <a:spcPts val="0"/>
              </a:spcAft>
              <a:buClrTx/>
              <a:buSzTx/>
              <a:buFontTx/>
              <a:buNone/>
              <a:tabLst>
                <a:tab pos="441325" algn="l"/>
              </a:tabLst>
              <a:defRPr/>
            </a:pPr>
            <a:r>
              <a:rPr kumimoji="0" lang="en-GB" sz="1600" b="1" i="0" u="none"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rPr>
              <a:t>Helen</a:t>
            </a:r>
            <a:r>
              <a:rPr kumimoji="0" lang="en-GB" sz="1600" b="0" i="0" u="none"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rPr>
              <a:t>:	I come from a place farther north, quite on the borders of Scotland.</a:t>
            </a:r>
          </a:p>
          <a:p>
            <a:pPr marL="898525" marR="0" lvl="0" indent="-898525" algn="l" defTabSz="914400" rtl="0" eaLnBrk="1" fontAlgn="auto" latinLnBrk="0" hangingPunct="1">
              <a:lnSpc>
                <a:spcPct val="100000"/>
              </a:lnSpc>
              <a:spcBef>
                <a:spcPts val="0"/>
              </a:spcBef>
              <a:spcAft>
                <a:spcPts val="0"/>
              </a:spcAft>
              <a:buClrTx/>
              <a:buSzTx/>
              <a:buFontTx/>
              <a:buNone/>
              <a:tabLst>
                <a:tab pos="441325" algn="l"/>
              </a:tabLst>
              <a:defRPr/>
            </a:pPr>
            <a:r>
              <a:rPr kumimoji="0" lang="en-GB" sz="1600" b="1" i="0" u="none"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rPr>
              <a:t>Jane</a:t>
            </a:r>
            <a:r>
              <a:rPr kumimoji="0" lang="en-GB" sz="1600" b="0" i="0" u="none"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rPr>
              <a:t>:	Will you ever go back?</a:t>
            </a:r>
          </a:p>
          <a:p>
            <a:pPr marL="898525" marR="0" lvl="0" indent="-898525" algn="l" defTabSz="914400" rtl="0" eaLnBrk="1" fontAlgn="auto" latinLnBrk="0" hangingPunct="1">
              <a:lnSpc>
                <a:spcPct val="100000"/>
              </a:lnSpc>
              <a:spcBef>
                <a:spcPts val="0"/>
              </a:spcBef>
              <a:spcAft>
                <a:spcPts val="0"/>
              </a:spcAft>
              <a:buClrTx/>
              <a:buSzTx/>
              <a:buFontTx/>
              <a:buNone/>
              <a:tabLst>
                <a:tab pos="441325" algn="l"/>
              </a:tabLst>
              <a:defRPr/>
            </a:pPr>
            <a:r>
              <a:rPr kumimoji="0" lang="en-GB" sz="1600" b="1" i="0" u="none"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rPr>
              <a:t>Helen</a:t>
            </a:r>
            <a:r>
              <a:rPr kumimoji="0" lang="en-GB" sz="1600" b="0" i="0" u="none"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rPr>
              <a:t>:	I hope so; but nobody can be sure of the future.</a:t>
            </a:r>
          </a:p>
          <a:p>
            <a:pPr marL="898525" marR="0" lvl="0" indent="-898525" algn="l" defTabSz="914400" rtl="0" eaLnBrk="1" fontAlgn="auto" latinLnBrk="0" hangingPunct="1">
              <a:lnSpc>
                <a:spcPct val="100000"/>
              </a:lnSpc>
              <a:spcBef>
                <a:spcPts val="0"/>
              </a:spcBef>
              <a:spcAft>
                <a:spcPts val="0"/>
              </a:spcAft>
              <a:buClrTx/>
              <a:buSzTx/>
              <a:buFontTx/>
              <a:buNone/>
              <a:tabLst>
                <a:tab pos="441325" algn="l"/>
              </a:tabLst>
              <a:defRPr/>
            </a:pPr>
            <a:r>
              <a:rPr kumimoji="0" lang="en-GB" sz="1600" b="1" i="0" u="none"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rPr>
              <a:t>Jane</a:t>
            </a:r>
            <a:r>
              <a:rPr kumimoji="0" lang="en-GB" sz="1600" b="0" i="0" u="none"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rPr>
              <a:t>:	You must wish to leave Lowood?</a:t>
            </a:r>
          </a:p>
          <a:p>
            <a:pPr marL="898525" marR="0" lvl="0" indent="-898525" algn="l" defTabSz="914400" rtl="0" eaLnBrk="1" fontAlgn="auto" latinLnBrk="0" hangingPunct="1">
              <a:lnSpc>
                <a:spcPct val="100000"/>
              </a:lnSpc>
              <a:spcBef>
                <a:spcPts val="0"/>
              </a:spcBef>
              <a:spcAft>
                <a:spcPts val="0"/>
              </a:spcAft>
              <a:buClrTx/>
              <a:buSzTx/>
              <a:buFontTx/>
              <a:buNone/>
              <a:tabLst>
                <a:tab pos="441325" algn="l"/>
              </a:tabLst>
              <a:defRPr/>
            </a:pPr>
            <a:r>
              <a:rPr kumimoji="0" lang="en-GB" sz="1600" b="1" i="0" u="none"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rPr>
              <a:t>Helen</a:t>
            </a:r>
            <a:r>
              <a:rPr kumimoji="0" lang="en-GB" sz="1600" b="0" i="0" u="none"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rPr>
              <a:t>:	No! why should I?  I was sent to Lowood to get an education; and it would be of no use going away until I have attained that object.</a:t>
            </a:r>
          </a:p>
          <a:p>
            <a:pPr marL="898525" marR="0" lvl="0" indent="-898525" algn="l" defTabSz="914400" rtl="0" eaLnBrk="1" fontAlgn="auto" latinLnBrk="0" hangingPunct="1">
              <a:lnSpc>
                <a:spcPct val="100000"/>
              </a:lnSpc>
              <a:spcBef>
                <a:spcPts val="0"/>
              </a:spcBef>
              <a:spcAft>
                <a:spcPts val="0"/>
              </a:spcAft>
              <a:buClrTx/>
              <a:buSzTx/>
              <a:buFontTx/>
              <a:buNone/>
              <a:tabLst>
                <a:tab pos="441325" algn="l"/>
              </a:tabLst>
              <a:defRPr/>
            </a:pPr>
            <a:r>
              <a:rPr kumimoji="0" lang="en-GB" sz="1600" b="1" i="0" u="none"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rPr>
              <a:t>Jane</a:t>
            </a:r>
            <a:r>
              <a:rPr kumimoji="0" lang="en-GB" sz="1600" b="0" i="0" u="none"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rPr>
              <a:t>:	But that teacher, Miss Scatcherd, is so cruel to you?</a:t>
            </a:r>
          </a:p>
          <a:p>
            <a:pPr marL="898525" marR="0" lvl="0" indent="-898525" algn="l" defTabSz="914400" rtl="0" eaLnBrk="1" fontAlgn="auto" latinLnBrk="0" hangingPunct="1">
              <a:lnSpc>
                <a:spcPct val="100000"/>
              </a:lnSpc>
              <a:spcBef>
                <a:spcPts val="0"/>
              </a:spcBef>
              <a:spcAft>
                <a:spcPts val="0"/>
              </a:spcAft>
              <a:buClrTx/>
              <a:buSzTx/>
              <a:buFontTx/>
              <a:buNone/>
              <a:tabLst>
                <a:tab pos="441325" algn="l"/>
              </a:tabLst>
              <a:defRPr/>
            </a:pPr>
            <a:r>
              <a:rPr kumimoji="0" lang="en-GB" sz="1600" b="1" i="0" u="none"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rPr>
              <a:t>Helen</a:t>
            </a:r>
            <a:r>
              <a:rPr kumimoji="0" lang="en-GB" sz="1600" b="0" i="0" u="none"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rPr>
              <a:t>:	Cruel?  Not at all!  She is severe: she dislikes my faults.</a:t>
            </a:r>
          </a:p>
          <a:p>
            <a:pPr marL="898525" marR="0" lvl="0" indent="-898525" algn="l" defTabSz="914400" rtl="0" eaLnBrk="1" fontAlgn="auto" latinLnBrk="0" hangingPunct="1">
              <a:lnSpc>
                <a:spcPct val="100000"/>
              </a:lnSpc>
              <a:spcBef>
                <a:spcPts val="0"/>
              </a:spcBef>
              <a:spcAft>
                <a:spcPts val="0"/>
              </a:spcAft>
              <a:buClrTx/>
              <a:buSzTx/>
              <a:buFontTx/>
              <a:buNone/>
              <a:tabLst>
                <a:tab pos="441325" algn="l"/>
              </a:tabLst>
              <a:defRPr/>
            </a:pPr>
            <a:r>
              <a:rPr kumimoji="0" lang="en-GB" sz="1600" b="1" i="0" u="none"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rPr>
              <a:t>Jane</a:t>
            </a:r>
            <a:r>
              <a:rPr kumimoji="0" lang="en-GB" sz="1600" b="0" i="0" u="none"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rPr>
              <a:t>:	And if I were in your place I should dislike her; I should resist her.  If she struck me with that rod, I should get it from her hand; I should break it under her nose.</a:t>
            </a:r>
          </a:p>
          <a:p>
            <a:pPr marL="898525" marR="0" lvl="0" indent="-898525" algn="l" defTabSz="914400" rtl="0" eaLnBrk="1" fontAlgn="auto" latinLnBrk="0" hangingPunct="1">
              <a:lnSpc>
                <a:spcPct val="100000"/>
              </a:lnSpc>
              <a:spcBef>
                <a:spcPts val="0"/>
              </a:spcBef>
              <a:spcAft>
                <a:spcPts val="0"/>
              </a:spcAft>
              <a:buClrTx/>
              <a:buSzTx/>
              <a:buFontTx/>
              <a:buNone/>
              <a:tabLst>
                <a:tab pos="441325" algn="l"/>
              </a:tabLst>
              <a:defRPr/>
            </a:pPr>
            <a:r>
              <a:rPr kumimoji="0" lang="en-GB" sz="1600" b="1" i="0" u="none"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rPr>
              <a:t>Helen</a:t>
            </a:r>
            <a:r>
              <a:rPr kumimoji="0" lang="en-GB" sz="1600" b="0" i="0" u="none"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rPr>
              <a:t>:	Probably you would do nothing of the sort: but if you did, Mr. Brocklehurst would expel you from the school; that would be a great grief to your relations.  It is far better to endure patiently a smart which nobody feels but yourself, than to commit a hasty action whose evil consequences will extend to all connected with you; and besides, the Bible bids us return good for evil.</a:t>
            </a:r>
          </a:p>
          <a:p>
            <a:pPr marL="898525" marR="0" lvl="0" indent="-898525" algn="l" defTabSz="914400" rtl="0" eaLnBrk="1" fontAlgn="auto" latinLnBrk="0" hangingPunct="1">
              <a:lnSpc>
                <a:spcPct val="100000"/>
              </a:lnSpc>
              <a:spcBef>
                <a:spcPts val="0"/>
              </a:spcBef>
              <a:spcAft>
                <a:spcPts val="0"/>
              </a:spcAft>
              <a:buClrTx/>
              <a:buSzTx/>
              <a:buFontTx/>
              <a:buNone/>
              <a:tabLst>
                <a:tab pos="441325" algn="l"/>
              </a:tabLst>
              <a:defRPr/>
            </a:pPr>
            <a:r>
              <a:rPr kumimoji="0" lang="en-GB" sz="1600" b="1" i="0" u="none"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rPr>
              <a:t>Jane</a:t>
            </a:r>
            <a:r>
              <a:rPr kumimoji="0" lang="en-GB" sz="1600" b="0" i="0" u="none"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rPr>
              <a:t>:	But then it seems disgraceful to be flogged, and to be sent to stand in the middle of a room full of people; and you are such a great girl: I am far younger than you, and I could not bear it.</a:t>
            </a:r>
          </a:p>
          <a:p>
            <a:pPr marL="898525" marR="0" lvl="0" indent="-898525" algn="l" defTabSz="914400" rtl="0" eaLnBrk="1" fontAlgn="auto" latinLnBrk="0" hangingPunct="1">
              <a:lnSpc>
                <a:spcPct val="100000"/>
              </a:lnSpc>
              <a:spcBef>
                <a:spcPts val="0"/>
              </a:spcBef>
              <a:spcAft>
                <a:spcPts val="0"/>
              </a:spcAft>
              <a:buClrTx/>
              <a:buSzTx/>
              <a:buFontTx/>
              <a:buNone/>
              <a:tabLst>
                <a:tab pos="441325" algn="l"/>
              </a:tabLst>
              <a:defRPr/>
            </a:pPr>
            <a:r>
              <a:rPr kumimoji="0" lang="en-GB" sz="1600" b="1" i="0" u="none"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rPr>
              <a:t>Helen</a:t>
            </a:r>
            <a:r>
              <a:rPr kumimoji="0" lang="en-GB" sz="1600" b="0" i="0" u="none"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rPr>
              <a:t>:	Yet it would be your duty to bear it, if you could not avoid it: it is weak and silly to say you cannot bear what it is your fate to be required to bear.</a:t>
            </a:r>
          </a:p>
        </p:txBody>
      </p:sp>
    </p:spTree>
    <p:extLst>
      <p:ext uri="{BB962C8B-B14F-4D97-AF65-F5344CB8AC3E}">
        <p14:creationId xmlns:p14="http://schemas.microsoft.com/office/powerpoint/2010/main" val="192514462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64692" y="116632"/>
            <a:ext cx="8307507"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GB" sz="24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Helen and Jane have very different reactions to the punishment Helen received earlier.</a:t>
            </a:r>
          </a:p>
        </p:txBody>
      </p:sp>
      <p:sp>
        <p:nvSpPr>
          <p:cNvPr id="9" name="TextBox 8"/>
          <p:cNvSpPr txBox="1"/>
          <p:nvPr/>
        </p:nvSpPr>
        <p:spPr>
          <a:xfrm rot="16200000">
            <a:off x="-3075058" y="3075056"/>
            <a:ext cx="6858002" cy="70788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40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Jane Eyre</a:t>
            </a:r>
          </a:p>
        </p:txBody>
      </p:sp>
      <p:pic>
        <p:nvPicPr>
          <p:cNvPr id="5" name="Picture 4" descr="http://img.poptower.com/pic-45141/freya-park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33555" y="2780928"/>
            <a:ext cx="3744416" cy="3744416"/>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2545816" y="6340678"/>
            <a:ext cx="1519894" cy="369332"/>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marL="0" marR="0" lvl="0" indent="0" algn="ctr" defTabSz="914400" rtl="0" eaLnBrk="1" fontAlgn="auto" latinLnBrk="0" hangingPunct="1">
              <a:lnSpc>
                <a:spcPct val="100000"/>
              </a:lnSpc>
              <a:spcBef>
                <a:spcPts val="0"/>
              </a:spcBef>
              <a:spcAft>
                <a:spcPts val="300"/>
              </a:spcAft>
              <a:buClrTx/>
              <a:buSzTx/>
              <a:buFontTx/>
              <a:buNone/>
              <a:tabLst/>
              <a:defRPr/>
            </a:pPr>
            <a:r>
              <a:rPr kumimoji="0" lang="en-GB" sz="1800" b="1"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Helen Burns</a:t>
            </a:r>
          </a:p>
        </p:txBody>
      </p:sp>
      <p:pic>
        <p:nvPicPr>
          <p:cNvPr id="3074" name="Picture 2" descr="http://images1.fanpop.com/images/photos/1600000/Jane-Eyre-1996-film-jane-eyre-1611326-1024-576.jpg"/>
          <p:cNvPicPr>
            <a:picLocks noChangeAspect="1" noChangeArrowheads="1"/>
          </p:cNvPicPr>
          <p:nvPr/>
        </p:nvPicPr>
        <p:blipFill rotWithShape="1">
          <a:blip r:embed="rId3">
            <a:extLst>
              <a:ext uri="{28A0092B-C50C-407E-A947-70E740481C1C}">
                <a14:useLocalDpi xmlns:a14="http://schemas.microsoft.com/office/drawing/2010/main" val="0"/>
              </a:ext>
            </a:extLst>
          </a:blip>
          <a:srcRect l="17226" t="5840" r="44551" b="2286"/>
          <a:stretch/>
        </p:blipFill>
        <p:spPr bwMode="auto">
          <a:xfrm>
            <a:off x="5508104" y="2780928"/>
            <a:ext cx="2769513" cy="3744416"/>
          </a:xfrm>
          <a:prstGeom prst="rect">
            <a:avLst/>
          </a:prstGeom>
          <a:noFill/>
          <a:extLst>
            <a:ext uri="{909E8E84-426E-40DD-AFC4-6F175D3DCCD1}">
              <a14:hiddenFill xmlns:a14="http://schemas.microsoft.com/office/drawing/2010/main">
                <a:solidFill>
                  <a:srgbClr val="FFFFFF"/>
                </a:solidFill>
              </a14:hiddenFill>
            </a:ext>
          </a:extLst>
        </p:spPr>
      </p:pic>
      <p:sp>
        <p:nvSpPr>
          <p:cNvPr id="8" name="TextBox 7"/>
          <p:cNvSpPr txBox="1"/>
          <p:nvPr/>
        </p:nvSpPr>
        <p:spPr>
          <a:xfrm>
            <a:off x="6432576" y="6340678"/>
            <a:ext cx="920567" cy="369332"/>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marL="0" marR="0" lvl="0" indent="0" algn="ctr" defTabSz="914400" rtl="0" eaLnBrk="1" fontAlgn="auto" latinLnBrk="0" hangingPunct="1">
              <a:lnSpc>
                <a:spcPct val="100000"/>
              </a:lnSpc>
              <a:spcBef>
                <a:spcPts val="0"/>
              </a:spcBef>
              <a:spcAft>
                <a:spcPts val="300"/>
              </a:spcAft>
              <a:buClrTx/>
              <a:buSzTx/>
              <a:buFontTx/>
              <a:buNone/>
              <a:tabLst/>
              <a:defRPr/>
            </a:pPr>
            <a:r>
              <a:rPr kumimoji="0" lang="en-GB" sz="1800" b="1"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Jane</a:t>
            </a:r>
          </a:p>
        </p:txBody>
      </p:sp>
      <p:sp>
        <p:nvSpPr>
          <p:cNvPr id="10" name="TextBox 9"/>
          <p:cNvSpPr txBox="1"/>
          <p:nvPr/>
        </p:nvSpPr>
        <p:spPr>
          <a:xfrm>
            <a:off x="766150" y="1268760"/>
            <a:ext cx="8307507" cy="830997"/>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GB" sz="2400" b="1"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In pairs, list down how Jane and Helen Burns react differently to receiving punishment.</a:t>
            </a:r>
          </a:p>
        </p:txBody>
      </p:sp>
      <p:pic>
        <p:nvPicPr>
          <p:cNvPr id="11" name="Picture 10">
            <a:extLst>
              <a:ext uri="{FF2B5EF4-FFF2-40B4-BE49-F238E27FC236}">
                <a16:creationId xmlns:a16="http://schemas.microsoft.com/office/drawing/2014/main" id="{3B5ECD6C-39B8-47BE-9F03-82F7466727F1}"/>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7548" y="32567"/>
            <a:ext cx="572790" cy="720000"/>
          </a:xfrm>
          <a:prstGeom prst="rect">
            <a:avLst/>
          </a:prstGeom>
        </p:spPr>
      </p:pic>
      <p:pic>
        <p:nvPicPr>
          <p:cNvPr id="14" name="Picture 13">
            <a:extLst>
              <a:ext uri="{FF2B5EF4-FFF2-40B4-BE49-F238E27FC236}">
                <a16:creationId xmlns:a16="http://schemas.microsoft.com/office/drawing/2014/main" id="{D4C0B909-6C79-4464-BC42-C54E28C1F873}"/>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29942" y="867728"/>
            <a:ext cx="648000" cy="648000"/>
          </a:xfrm>
          <a:prstGeom prst="rect">
            <a:avLst/>
          </a:prstGeom>
        </p:spPr>
      </p:pic>
    </p:spTree>
    <p:extLst>
      <p:ext uri="{BB962C8B-B14F-4D97-AF65-F5344CB8AC3E}">
        <p14:creationId xmlns:p14="http://schemas.microsoft.com/office/powerpoint/2010/main" val="52356198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rot="16200000">
            <a:off x="-3075058" y="3075056"/>
            <a:ext cx="6858002" cy="70788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40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Jane Eyre</a:t>
            </a:r>
          </a:p>
        </p:txBody>
      </p:sp>
      <p:pic>
        <p:nvPicPr>
          <p:cNvPr id="5" name="Picture 4" descr="http://img.poptower.com/pic-45141/freya-park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61706" y="1137479"/>
            <a:ext cx="1816272" cy="1816272"/>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1297783" y="2744862"/>
            <a:ext cx="1519894" cy="369332"/>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marL="0" marR="0" lvl="0" indent="0" algn="ctr" defTabSz="914400" rtl="0" eaLnBrk="1" fontAlgn="auto" latinLnBrk="0" hangingPunct="1">
              <a:lnSpc>
                <a:spcPct val="100000"/>
              </a:lnSpc>
              <a:spcBef>
                <a:spcPts val="0"/>
              </a:spcBef>
              <a:spcAft>
                <a:spcPts val="300"/>
              </a:spcAft>
              <a:buClrTx/>
              <a:buSzTx/>
              <a:buFontTx/>
              <a:buNone/>
              <a:tabLst/>
              <a:defRPr/>
            </a:pPr>
            <a:r>
              <a:rPr kumimoji="0" lang="en-GB" sz="1800" b="1"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Helen Burns</a:t>
            </a:r>
          </a:p>
        </p:txBody>
      </p:sp>
      <p:pic>
        <p:nvPicPr>
          <p:cNvPr id="3074" name="Picture 2" descr="http://images1.fanpop.com/images/photos/1600000/Jane-Eyre-1996-film-jane-eyre-1611326-1024-576.jpg"/>
          <p:cNvPicPr>
            <a:picLocks noChangeAspect="1" noChangeArrowheads="1"/>
          </p:cNvPicPr>
          <p:nvPr/>
        </p:nvPicPr>
        <p:blipFill rotWithShape="1">
          <a:blip r:embed="rId3">
            <a:extLst>
              <a:ext uri="{28A0092B-C50C-407E-A947-70E740481C1C}">
                <a14:useLocalDpi xmlns:a14="http://schemas.microsoft.com/office/drawing/2010/main" val="0"/>
              </a:ext>
            </a:extLst>
          </a:blip>
          <a:srcRect l="17226" t="5840" r="44551" b="2286"/>
          <a:stretch/>
        </p:blipFill>
        <p:spPr bwMode="auto">
          <a:xfrm>
            <a:off x="6558428" y="1075695"/>
            <a:ext cx="1424037" cy="1925316"/>
          </a:xfrm>
          <a:prstGeom prst="rect">
            <a:avLst/>
          </a:prstGeom>
          <a:noFill/>
          <a:extLst>
            <a:ext uri="{909E8E84-426E-40DD-AFC4-6F175D3DCCD1}">
              <a14:hiddenFill xmlns:a14="http://schemas.microsoft.com/office/drawing/2010/main">
                <a:solidFill>
                  <a:srgbClr val="FFFFFF"/>
                </a:solidFill>
              </a14:hiddenFill>
            </a:ext>
          </a:extLst>
        </p:spPr>
      </p:pic>
      <p:sp>
        <p:nvSpPr>
          <p:cNvPr id="8" name="TextBox 7"/>
          <p:cNvSpPr txBox="1"/>
          <p:nvPr/>
        </p:nvSpPr>
        <p:spPr>
          <a:xfrm>
            <a:off x="6840348" y="2769575"/>
            <a:ext cx="920567" cy="369332"/>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marL="0" marR="0" lvl="0" indent="0" algn="ctr" defTabSz="914400" rtl="0" eaLnBrk="1" fontAlgn="auto" latinLnBrk="0" hangingPunct="1">
              <a:lnSpc>
                <a:spcPct val="100000"/>
              </a:lnSpc>
              <a:spcBef>
                <a:spcPts val="0"/>
              </a:spcBef>
              <a:spcAft>
                <a:spcPts val="300"/>
              </a:spcAft>
              <a:buClrTx/>
              <a:buSzTx/>
              <a:buFontTx/>
              <a:buNone/>
              <a:tabLst/>
              <a:defRPr/>
            </a:pPr>
            <a:r>
              <a:rPr kumimoji="0" lang="en-GB" sz="1800" b="1"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Jane</a:t>
            </a:r>
          </a:p>
        </p:txBody>
      </p:sp>
      <p:sp>
        <p:nvSpPr>
          <p:cNvPr id="10" name="TextBox 9"/>
          <p:cNvSpPr txBox="1"/>
          <p:nvPr/>
        </p:nvSpPr>
        <p:spPr>
          <a:xfrm>
            <a:off x="741436" y="156652"/>
            <a:ext cx="8307507" cy="830997"/>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GB" sz="2400" b="1"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In pairs, list down how Jane and Helen Burns react differently to receiving punishment.</a:t>
            </a:r>
          </a:p>
        </p:txBody>
      </p:sp>
      <p:pic>
        <p:nvPicPr>
          <p:cNvPr id="11" name="Picture 10">
            <a:extLst>
              <a:ext uri="{FF2B5EF4-FFF2-40B4-BE49-F238E27FC236}">
                <a16:creationId xmlns:a16="http://schemas.microsoft.com/office/drawing/2014/main" id="{3B5ECD6C-39B8-47BE-9F03-82F7466727F1}"/>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7548" y="32567"/>
            <a:ext cx="572790" cy="720000"/>
          </a:xfrm>
          <a:prstGeom prst="rect">
            <a:avLst/>
          </a:prstGeom>
        </p:spPr>
      </p:pic>
      <p:pic>
        <p:nvPicPr>
          <p:cNvPr id="14" name="Picture 13">
            <a:extLst>
              <a:ext uri="{FF2B5EF4-FFF2-40B4-BE49-F238E27FC236}">
                <a16:creationId xmlns:a16="http://schemas.microsoft.com/office/drawing/2014/main" id="{D4C0B909-6C79-4464-BC42-C54E28C1F873}"/>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29942" y="867728"/>
            <a:ext cx="648000" cy="648000"/>
          </a:xfrm>
          <a:prstGeom prst="rect">
            <a:avLst/>
          </a:prstGeom>
        </p:spPr>
      </p:pic>
      <p:sp>
        <p:nvSpPr>
          <p:cNvPr id="3" name="TextBox 2">
            <a:extLst>
              <a:ext uri="{FF2B5EF4-FFF2-40B4-BE49-F238E27FC236}">
                <a16:creationId xmlns:a16="http://schemas.microsoft.com/office/drawing/2014/main" id="{DE0C1744-9A73-0044-8AA4-2DAA28251C16}"/>
              </a:ext>
            </a:extLst>
          </p:cNvPr>
          <p:cNvSpPr txBox="1"/>
          <p:nvPr/>
        </p:nvSpPr>
        <p:spPr>
          <a:xfrm>
            <a:off x="790833" y="3286897"/>
            <a:ext cx="4065372" cy="2939266"/>
          </a:xfrm>
          <a:prstGeom prst="rect">
            <a:avLst/>
          </a:prstGeom>
          <a:solidFill>
            <a:schemeClr val="tx1"/>
          </a:solidFill>
        </p:spPr>
        <p:txBody>
          <a:bodyPr wrap="square" rtlCol="0">
            <a:spAutoFit/>
          </a:bodyPr>
          <a:lstStyle/>
          <a:p>
            <a:pPr marL="342900" indent="-342900">
              <a:spcAft>
                <a:spcPts val="300"/>
              </a:spcAft>
              <a:buFont typeface="Arial" panose="020B0604020202020204" pitchFamily="34" charset="0"/>
              <a:buChar char="•"/>
            </a:pPr>
            <a:r>
              <a:rPr lang="en-US" b="1" dirty="0">
                <a:solidFill>
                  <a:srgbClr val="00B050"/>
                </a:solidFill>
                <a:latin typeface="Century Gothic" panose="020B0502020202020204" pitchFamily="34" charset="0"/>
              </a:rPr>
              <a:t>Helen does not think Miss Scatcherd is cruel. She thinks Miss Scatcherd is right to punish her for her faults.</a:t>
            </a:r>
          </a:p>
          <a:p>
            <a:pPr marL="342900" indent="-342900">
              <a:spcAft>
                <a:spcPts val="300"/>
              </a:spcAft>
              <a:buFont typeface="Arial" panose="020B0604020202020204" pitchFamily="34" charset="0"/>
              <a:buChar char="•"/>
            </a:pPr>
            <a:r>
              <a:rPr lang="en-US" b="1" dirty="0">
                <a:solidFill>
                  <a:srgbClr val="00B050"/>
                </a:solidFill>
                <a:latin typeface="Century Gothic" panose="020B0502020202020204" pitchFamily="34" charset="0"/>
              </a:rPr>
              <a:t>Helen thinks it is better to endure  pain and punishment than to act without thinking.</a:t>
            </a:r>
          </a:p>
          <a:p>
            <a:pPr marL="342900" indent="-342900">
              <a:spcAft>
                <a:spcPts val="300"/>
              </a:spcAft>
              <a:buFont typeface="Arial" panose="020B0604020202020204" pitchFamily="34" charset="0"/>
              <a:buChar char="•"/>
            </a:pPr>
            <a:r>
              <a:rPr lang="en-US" b="1" dirty="0">
                <a:solidFill>
                  <a:srgbClr val="00B050"/>
                </a:solidFill>
                <a:latin typeface="Century Gothic" panose="020B0502020202020204" pitchFamily="34" charset="0"/>
              </a:rPr>
              <a:t>Helen it is a duty to bear a punishment, otherwise you are silly and weak.</a:t>
            </a:r>
          </a:p>
        </p:txBody>
      </p:sp>
      <p:sp>
        <p:nvSpPr>
          <p:cNvPr id="12" name="TextBox 11">
            <a:extLst>
              <a:ext uri="{FF2B5EF4-FFF2-40B4-BE49-F238E27FC236}">
                <a16:creationId xmlns:a16="http://schemas.microsoft.com/office/drawing/2014/main" id="{D6B807F2-F4CA-E84D-8D22-370576F4D693}"/>
              </a:ext>
            </a:extLst>
          </p:cNvPr>
          <p:cNvSpPr txBox="1"/>
          <p:nvPr/>
        </p:nvSpPr>
        <p:spPr>
          <a:xfrm>
            <a:off x="4983893" y="3291016"/>
            <a:ext cx="4065372" cy="2977738"/>
          </a:xfrm>
          <a:prstGeom prst="rect">
            <a:avLst/>
          </a:prstGeom>
          <a:solidFill>
            <a:schemeClr val="tx1"/>
          </a:solidFill>
        </p:spPr>
        <p:txBody>
          <a:bodyPr wrap="square" rtlCol="0">
            <a:spAutoFit/>
          </a:bodyPr>
          <a:lstStyle/>
          <a:p>
            <a:pPr marL="342900" indent="-342900">
              <a:spcAft>
                <a:spcPts val="300"/>
              </a:spcAft>
              <a:buFont typeface="Arial" panose="020B0604020202020204" pitchFamily="34" charset="0"/>
              <a:buChar char="•"/>
            </a:pPr>
            <a:r>
              <a:rPr lang="en-US" b="1" dirty="0">
                <a:solidFill>
                  <a:srgbClr val="00B050"/>
                </a:solidFill>
                <a:latin typeface="Century Gothic" panose="020B0502020202020204" pitchFamily="34" charset="0"/>
              </a:rPr>
              <a:t>Jane thinks Miss Scatcherd is cruel and is surprised that Helen does not want to leave Lowood.</a:t>
            </a:r>
          </a:p>
          <a:p>
            <a:pPr marL="342900" indent="-342900">
              <a:spcAft>
                <a:spcPts val="300"/>
              </a:spcAft>
              <a:buFont typeface="Arial" panose="020B0604020202020204" pitchFamily="34" charset="0"/>
              <a:buChar char="•"/>
            </a:pPr>
            <a:r>
              <a:rPr lang="en-US" b="1" dirty="0">
                <a:solidFill>
                  <a:srgbClr val="00B050"/>
                </a:solidFill>
                <a:latin typeface="Century Gothic" panose="020B0502020202020204" pitchFamily="34" charset="0"/>
              </a:rPr>
              <a:t>Jane says she would resist Miss Scatcherd from hitting her by taking her rod and breaking it.</a:t>
            </a:r>
          </a:p>
          <a:p>
            <a:pPr marL="342900" indent="-342900">
              <a:spcAft>
                <a:spcPts val="300"/>
              </a:spcAft>
              <a:buFont typeface="Arial" panose="020B0604020202020204" pitchFamily="34" charset="0"/>
              <a:buChar char="•"/>
            </a:pPr>
            <a:r>
              <a:rPr lang="en-US" b="1" dirty="0">
                <a:solidFill>
                  <a:srgbClr val="00B050"/>
                </a:solidFill>
                <a:latin typeface="Century Gothic" panose="020B0502020202020204" pitchFamily="34" charset="0"/>
              </a:rPr>
              <a:t>Jane thinks it is disgraceful to be flogged and says she could not bear such a punishment.</a:t>
            </a:r>
          </a:p>
          <a:p>
            <a:pPr marL="342900" indent="-342900">
              <a:spcAft>
                <a:spcPts val="300"/>
              </a:spcAft>
              <a:buFont typeface="Arial" panose="020B0604020202020204" pitchFamily="34" charset="0"/>
              <a:buChar char="•"/>
            </a:pPr>
            <a:endParaRPr lang="en-US" b="1" dirty="0">
              <a:solidFill>
                <a:srgbClr val="00B050"/>
              </a:solidFill>
              <a:latin typeface="Century Gothic" panose="020B0502020202020204" pitchFamily="34" charset="0"/>
            </a:endParaRPr>
          </a:p>
        </p:txBody>
      </p:sp>
    </p:spTree>
    <p:extLst>
      <p:ext uri="{BB962C8B-B14F-4D97-AF65-F5344CB8AC3E}">
        <p14:creationId xmlns:p14="http://schemas.microsoft.com/office/powerpoint/2010/main" val="396827033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64692" y="116632"/>
            <a:ext cx="8307507" cy="1646605"/>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GB" sz="24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Complete the paragraph below to help you answer this question:</a:t>
            </a:r>
          </a:p>
          <a:p>
            <a:pPr marL="0" marR="0" lvl="0" indent="0" algn="l" defTabSz="914400" rtl="0" eaLnBrk="1" fontAlgn="auto" latinLnBrk="0" hangingPunct="1">
              <a:lnSpc>
                <a:spcPct val="100000"/>
              </a:lnSpc>
              <a:spcBef>
                <a:spcPts val="0"/>
              </a:spcBef>
              <a:spcAft>
                <a:spcPts val="600"/>
              </a:spcAft>
              <a:buClrTx/>
              <a:buSzTx/>
              <a:buFontTx/>
              <a:buNone/>
              <a:tabLst/>
              <a:defRPr/>
            </a:pPr>
            <a:r>
              <a:rPr lang="en-GB" sz="2400" b="1" dirty="0">
                <a:solidFill>
                  <a:prstClr val="black"/>
                </a:solidFill>
                <a:latin typeface="Century Gothic" panose="020B0502020202020204" pitchFamily="34" charset="0"/>
              </a:rPr>
              <a:t>Compare how Jane and Helen Burns react differently to receiving punishment.</a:t>
            </a:r>
          </a:p>
        </p:txBody>
      </p:sp>
      <p:sp>
        <p:nvSpPr>
          <p:cNvPr id="6" name="TextBox 5"/>
          <p:cNvSpPr txBox="1"/>
          <p:nvPr/>
        </p:nvSpPr>
        <p:spPr>
          <a:xfrm rot="16200000">
            <a:off x="-3075058" y="3075056"/>
            <a:ext cx="6858002" cy="70788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40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Helen Burns</a:t>
            </a:r>
          </a:p>
        </p:txBody>
      </p:sp>
      <p:pic>
        <p:nvPicPr>
          <p:cNvPr id="8" name="Picture 7">
            <a:extLst>
              <a:ext uri="{FF2B5EF4-FFF2-40B4-BE49-F238E27FC236}">
                <a16:creationId xmlns:a16="http://schemas.microsoft.com/office/drawing/2014/main" id="{B7C698D3-2505-8743-B9E2-3261F6D1F20C}"/>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9942" y="867728"/>
            <a:ext cx="648000" cy="648000"/>
          </a:xfrm>
          <a:prstGeom prst="rect">
            <a:avLst/>
          </a:prstGeom>
        </p:spPr>
      </p:pic>
      <p:pic>
        <p:nvPicPr>
          <p:cNvPr id="9" name="Picture 8">
            <a:extLst>
              <a:ext uri="{FF2B5EF4-FFF2-40B4-BE49-F238E27FC236}">
                <a16:creationId xmlns:a16="http://schemas.microsoft.com/office/drawing/2014/main" id="{3AE5CE81-3D3B-4048-915F-8D796ED8F11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2966" y="44624"/>
            <a:ext cx="561951" cy="720000"/>
          </a:xfrm>
          <a:prstGeom prst="rect">
            <a:avLst/>
          </a:prstGeom>
        </p:spPr>
      </p:pic>
      <p:sp>
        <p:nvSpPr>
          <p:cNvPr id="7" name="Rectangle 6">
            <a:extLst>
              <a:ext uri="{FF2B5EF4-FFF2-40B4-BE49-F238E27FC236}">
                <a16:creationId xmlns:a16="http://schemas.microsoft.com/office/drawing/2014/main" id="{30AECFC0-5F74-CC41-B736-C8D89BB64B6D}"/>
              </a:ext>
            </a:extLst>
          </p:cNvPr>
          <p:cNvSpPr/>
          <p:nvPr/>
        </p:nvSpPr>
        <p:spPr>
          <a:xfrm>
            <a:off x="803837" y="2029003"/>
            <a:ext cx="8144220" cy="3862596"/>
          </a:xfrm>
          <a:prstGeom prst="rect">
            <a:avLst/>
          </a:prstGeom>
          <a:solidFill>
            <a:schemeClr val="tx2"/>
          </a:solidFill>
        </p:spPr>
        <p:txBody>
          <a:bodyPr wrap="square">
            <a:spAutoFit/>
          </a:bodyPr>
          <a:lstStyle/>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GB" sz="2400" b="1" i="0" u="none" strike="noStrike" kern="1200" cap="none" spc="0" normalizeH="0" noProof="0" dirty="0">
                <a:ln>
                  <a:noFill/>
                </a:ln>
                <a:solidFill>
                  <a:srgbClr val="0070C0"/>
                </a:solidFill>
                <a:effectLst/>
                <a:uLnTx/>
                <a:uFillTx/>
                <a:latin typeface="Century Gothic" panose="020B0502020202020204" pitchFamily="34" charset="0"/>
              </a:rPr>
              <a:t>Helen Burns endures receiving a punishment and does not speak out against it. </a:t>
            </a:r>
            <a:r>
              <a:rPr lang="en-GB" sz="2400" b="1" dirty="0">
                <a:solidFill>
                  <a:srgbClr val="0070C0"/>
                </a:solidFill>
                <a:latin typeface="Century Gothic" panose="020B0502020202020204" pitchFamily="34" charset="0"/>
              </a:rPr>
              <a:t>She is sent to stand in the middle of the schoolroom and secondly she is beaten with twigs. When Jane questions why Helen Burns doesn’t want to leave Lowood, she responds “It is far better to endure patiently….than to commit a hasty action”. </a:t>
            </a:r>
          </a:p>
          <a:p>
            <a:pPr marL="0" marR="0" lvl="0" indent="0" algn="l" defTabSz="914400" rtl="0" eaLnBrk="1" fontAlgn="auto" latinLnBrk="0" hangingPunct="1">
              <a:lnSpc>
                <a:spcPct val="100000"/>
              </a:lnSpc>
              <a:spcBef>
                <a:spcPts val="0"/>
              </a:spcBef>
              <a:spcAft>
                <a:spcPts val="600"/>
              </a:spcAft>
              <a:buClrTx/>
              <a:buSzTx/>
              <a:buFontTx/>
              <a:buNone/>
              <a:tabLst/>
              <a:defRPr/>
            </a:pPr>
            <a:r>
              <a:rPr lang="en-GB" sz="2400" b="1" dirty="0">
                <a:solidFill>
                  <a:srgbClr val="00B050"/>
                </a:solidFill>
                <a:latin typeface="Century Gothic" panose="020B0502020202020204" pitchFamily="34" charset="0"/>
              </a:rPr>
              <a:t>On the other hand, Jane reacts to receiving punishment in a different way, she …………………………………………………………</a:t>
            </a:r>
          </a:p>
        </p:txBody>
      </p:sp>
    </p:spTree>
    <p:extLst>
      <p:ext uri="{BB962C8B-B14F-4D97-AF65-F5344CB8AC3E}">
        <p14:creationId xmlns:p14="http://schemas.microsoft.com/office/powerpoint/2010/main" val="1566648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rot="16200000">
            <a:off x="-3075058" y="3075056"/>
            <a:ext cx="6858002" cy="70788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40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Mastery</a:t>
            </a:r>
          </a:p>
        </p:txBody>
      </p:sp>
      <p:sp>
        <p:nvSpPr>
          <p:cNvPr id="8" name="TextBox 7"/>
          <p:cNvSpPr txBox="1"/>
          <p:nvPr/>
        </p:nvSpPr>
        <p:spPr>
          <a:xfrm>
            <a:off x="827584" y="116632"/>
            <a:ext cx="8208912" cy="95410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600"/>
              </a:spcBef>
              <a:spcAft>
                <a:spcPts val="600"/>
              </a:spcAft>
              <a:buClrTx/>
              <a:buSzTx/>
              <a:buFontTx/>
              <a:buNone/>
              <a:tabLst/>
              <a:defRPr/>
            </a:pPr>
            <a:r>
              <a:rPr kumimoji="0" lang="en-GB" sz="2800" b="1"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Why does Helen accept the punishment from Miss Scatcherd?</a:t>
            </a:r>
          </a:p>
        </p:txBody>
      </p:sp>
      <p:sp>
        <p:nvSpPr>
          <p:cNvPr id="4" name="TextBox 3"/>
          <p:cNvSpPr txBox="1"/>
          <p:nvPr/>
        </p:nvSpPr>
        <p:spPr>
          <a:xfrm>
            <a:off x="827584" y="1268760"/>
            <a:ext cx="8208912" cy="5509200"/>
          </a:xfrm>
          <a:prstGeom prst="rect">
            <a:avLst/>
          </a:prstGeom>
          <a:noFill/>
        </p:spPr>
        <p:txBody>
          <a:bodyPr wrap="square" rtlCol="0">
            <a:spAutoFit/>
          </a:bodyPr>
          <a:lstStyle/>
          <a:p>
            <a:pPr marL="625475" marR="0" lvl="0" indent="-625475" algn="l" defTabSz="914400" rtl="0" eaLnBrk="1" fontAlgn="auto" latinLnBrk="0" hangingPunct="1">
              <a:lnSpc>
                <a:spcPct val="100000"/>
              </a:lnSpc>
              <a:spcBef>
                <a:spcPts val="600"/>
              </a:spcBef>
              <a:spcAft>
                <a:spcPts val="600"/>
              </a:spcAft>
              <a:buClrTx/>
              <a:buSzTx/>
              <a:buFont typeface="+mj-lt"/>
              <a:buAutoNum type="alphaLcParenR"/>
              <a:tabLst/>
              <a:defRPr/>
            </a:pPr>
            <a:r>
              <a:rPr kumimoji="0" lang="en-GB" sz="24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Helen knows that she did wrong, which is why she knows that the punishment is appropriate. </a:t>
            </a:r>
          </a:p>
          <a:p>
            <a:pPr marL="625475" marR="0" lvl="0" indent="-625475" algn="l" defTabSz="914400" rtl="0" eaLnBrk="1" fontAlgn="auto" latinLnBrk="0" hangingPunct="1">
              <a:lnSpc>
                <a:spcPct val="100000"/>
              </a:lnSpc>
              <a:spcBef>
                <a:spcPts val="600"/>
              </a:spcBef>
              <a:spcAft>
                <a:spcPts val="600"/>
              </a:spcAft>
              <a:buClrTx/>
              <a:buSzTx/>
              <a:buFont typeface="+mj-lt"/>
              <a:buAutoNum type="alphaLcParenR"/>
              <a:tabLst/>
              <a:defRPr/>
            </a:pPr>
            <a:r>
              <a:rPr kumimoji="0" lang="en-GB" sz="24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Helen knows that it is her duty to receive the punishment, so she simply accepts it as her duty.</a:t>
            </a:r>
          </a:p>
          <a:p>
            <a:pPr marL="625475" marR="0" lvl="0" indent="-625475" algn="l" defTabSz="914400" rtl="0" eaLnBrk="1" fontAlgn="auto" latinLnBrk="0" hangingPunct="1">
              <a:lnSpc>
                <a:spcPct val="100000"/>
              </a:lnSpc>
              <a:spcBef>
                <a:spcPts val="600"/>
              </a:spcBef>
              <a:spcAft>
                <a:spcPts val="600"/>
              </a:spcAft>
              <a:buClrTx/>
              <a:buSzTx/>
              <a:buFont typeface="+mj-lt"/>
              <a:buAutoNum type="alphaLcParenR"/>
              <a:tabLst/>
              <a:defRPr/>
            </a:pPr>
            <a:r>
              <a:rPr kumimoji="0" lang="en-GB" sz="24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Helen knows that she would be expelled from the school if she was to rebel against receiving the punishment.</a:t>
            </a:r>
          </a:p>
          <a:p>
            <a:pPr marL="625475" marR="0" lvl="0" indent="-625475" algn="l" defTabSz="914400" rtl="0" eaLnBrk="1" fontAlgn="auto" latinLnBrk="0" hangingPunct="1">
              <a:lnSpc>
                <a:spcPct val="100000"/>
              </a:lnSpc>
              <a:spcBef>
                <a:spcPts val="600"/>
              </a:spcBef>
              <a:spcAft>
                <a:spcPts val="600"/>
              </a:spcAft>
              <a:buClrTx/>
              <a:buSzTx/>
              <a:buFont typeface="+mj-lt"/>
              <a:buAutoNum type="alphaLcParenR"/>
              <a:tabLst/>
              <a:defRPr/>
            </a:pPr>
            <a:r>
              <a:rPr kumimoji="0" lang="en-GB" sz="24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The Bible says that evil deeds should be returned with good ones, and Helen uses this to help her accept her punishment.</a:t>
            </a:r>
          </a:p>
          <a:p>
            <a:pPr marL="625475" marR="0" lvl="0" indent="-625475" algn="l" defTabSz="914400" rtl="0" eaLnBrk="1" fontAlgn="auto" latinLnBrk="0" hangingPunct="1">
              <a:lnSpc>
                <a:spcPct val="100000"/>
              </a:lnSpc>
              <a:spcBef>
                <a:spcPts val="600"/>
              </a:spcBef>
              <a:spcAft>
                <a:spcPts val="600"/>
              </a:spcAft>
              <a:buClrTx/>
              <a:buSzTx/>
              <a:buFont typeface="+mj-lt"/>
              <a:buAutoNum type="alphaLcParenR"/>
              <a:tabLst/>
              <a:defRPr/>
            </a:pPr>
            <a:r>
              <a:rPr kumimoji="0" lang="en-GB" sz="24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Helen knows that Miss Scatcherd will go to hell for her bad ways, so Helen does not mind accepting the punishment now. </a:t>
            </a:r>
          </a:p>
        </p:txBody>
      </p:sp>
    </p:spTree>
    <p:extLst>
      <p:ext uri="{BB962C8B-B14F-4D97-AF65-F5344CB8AC3E}">
        <p14:creationId xmlns:p14="http://schemas.microsoft.com/office/powerpoint/2010/main" val="349993883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rot="16200000">
            <a:off x="-3075058" y="3075056"/>
            <a:ext cx="6858002" cy="70788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40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Review</a:t>
            </a:r>
          </a:p>
        </p:txBody>
      </p:sp>
      <p:sp>
        <p:nvSpPr>
          <p:cNvPr id="8" name="TextBox 7"/>
          <p:cNvSpPr txBox="1"/>
          <p:nvPr/>
        </p:nvSpPr>
        <p:spPr>
          <a:xfrm>
            <a:off x="827584" y="116632"/>
            <a:ext cx="8208912" cy="95410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600"/>
              </a:spcBef>
              <a:spcAft>
                <a:spcPts val="600"/>
              </a:spcAft>
              <a:buClrTx/>
              <a:buSzTx/>
              <a:buFontTx/>
              <a:buNone/>
              <a:tabLst/>
              <a:defRPr/>
            </a:pPr>
            <a:r>
              <a:rPr kumimoji="0" lang="en-GB" sz="2800" b="1"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Why does Helen accept the punishment from Miss Scatcherd?</a:t>
            </a:r>
          </a:p>
        </p:txBody>
      </p:sp>
      <p:sp>
        <p:nvSpPr>
          <p:cNvPr id="4" name="TextBox 3"/>
          <p:cNvSpPr txBox="1"/>
          <p:nvPr/>
        </p:nvSpPr>
        <p:spPr>
          <a:xfrm>
            <a:off x="827584" y="1268760"/>
            <a:ext cx="8208912" cy="5509200"/>
          </a:xfrm>
          <a:prstGeom prst="rect">
            <a:avLst/>
          </a:prstGeom>
          <a:noFill/>
        </p:spPr>
        <p:txBody>
          <a:bodyPr wrap="square" rtlCol="0">
            <a:spAutoFit/>
          </a:bodyPr>
          <a:lstStyle/>
          <a:p>
            <a:pPr marL="625475" marR="0" lvl="0" indent="-625475" algn="l" defTabSz="914400" rtl="0" eaLnBrk="1" fontAlgn="auto" latinLnBrk="0" hangingPunct="1">
              <a:lnSpc>
                <a:spcPct val="100000"/>
              </a:lnSpc>
              <a:spcBef>
                <a:spcPts val="600"/>
              </a:spcBef>
              <a:spcAft>
                <a:spcPts val="600"/>
              </a:spcAft>
              <a:buClrTx/>
              <a:buSzTx/>
              <a:buFont typeface="+mj-lt"/>
              <a:buAutoNum type="alphaLcParenR"/>
              <a:tabLst/>
              <a:defRPr/>
            </a:pPr>
            <a:r>
              <a:rPr kumimoji="0" lang="en-GB" sz="24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Helen knows that she did wrong, which is why she knows that the punishment is appropriate. </a:t>
            </a:r>
          </a:p>
          <a:p>
            <a:pPr marL="625475" marR="0" lvl="0" indent="-625475" algn="l" defTabSz="914400" rtl="0" eaLnBrk="1" fontAlgn="auto" latinLnBrk="0" hangingPunct="1">
              <a:lnSpc>
                <a:spcPct val="100000"/>
              </a:lnSpc>
              <a:spcBef>
                <a:spcPts val="600"/>
              </a:spcBef>
              <a:spcAft>
                <a:spcPts val="600"/>
              </a:spcAft>
              <a:buClrTx/>
              <a:buSzTx/>
              <a:buFont typeface="+mj-lt"/>
              <a:buAutoNum type="alphaLcParenR"/>
              <a:tabLst/>
              <a:defRPr/>
            </a:pPr>
            <a:r>
              <a:rPr kumimoji="0" lang="en-GB" sz="2400" b="1" i="0" u="none" strike="noStrike" kern="1200" cap="none" spc="0" normalizeH="0" baseline="0" noProof="0" dirty="0">
                <a:ln>
                  <a:noFill/>
                </a:ln>
                <a:solidFill>
                  <a:srgbClr val="00B050"/>
                </a:solidFill>
                <a:effectLst/>
                <a:uLnTx/>
                <a:uFillTx/>
                <a:latin typeface="Century Gothic" panose="020B0502020202020204" pitchFamily="34" charset="0"/>
                <a:ea typeface="+mn-ea"/>
                <a:cs typeface="+mn-cs"/>
              </a:rPr>
              <a:t>Helen knows that it is her duty to receive the punishment, so she simply accepts it as her duty.</a:t>
            </a:r>
          </a:p>
          <a:p>
            <a:pPr marL="625475" marR="0" lvl="0" indent="-625475" algn="l" defTabSz="914400" rtl="0" eaLnBrk="1" fontAlgn="auto" latinLnBrk="0" hangingPunct="1">
              <a:lnSpc>
                <a:spcPct val="100000"/>
              </a:lnSpc>
              <a:spcBef>
                <a:spcPts val="600"/>
              </a:spcBef>
              <a:spcAft>
                <a:spcPts val="600"/>
              </a:spcAft>
              <a:buClrTx/>
              <a:buSzTx/>
              <a:buFont typeface="+mj-lt"/>
              <a:buAutoNum type="alphaLcParenR"/>
              <a:tabLst/>
              <a:defRPr/>
            </a:pPr>
            <a:r>
              <a:rPr kumimoji="0" lang="en-GB" sz="2400" b="1" i="0" u="none" strike="noStrike" kern="1200" cap="none" spc="0" normalizeH="0" baseline="0" noProof="0" dirty="0">
                <a:ln>
                  <a:noFill/>
                </a:ln>
                <a:solidFill>
                  <a:srgbClr val="00B050"/>
                </a:solidFill>
                <a:effectLst/>
                <a:uLnTx/>
                <a:uFillTx/>
                <a:latin typeface="Century Gothic" panose="020B0502020202020204" pitchFamily="34" charset="0"/>
                <a:ea typeface="+mn-ea"/>
                <a:cs typeface="+mn-cs"/>
              </a:rPr>
              <a:t>Helen knows that she would be expelled from the school if she was to rebel against receiving the punishment.</a:t>
            </a:r>
          </a:p>
          <a:p>
            <a:pPr marL="625475" marR="0" lvl="0" indent="-625475" algn="l" defTabSz="914400" rtl="0" eaLnBrk="1" fontAlgn="auto" latinLnBrk="0" hangingPunct="1">
              <a:lnSpc>
                <a:spcPct val="100000"/>
              </a:lnSpc>
              <a:spcBef>
                <a:spcPts val="600"/>
              </a:spcBef>
              <a:spcAft>
                <a:spcPts val="600"/>
              </a:spcAft>
              <a:buClrTx/>
              <a:buSzTx/>
              <a:buFont typeface="+mj-lt"/>
              <a:buAutoNum type="alphaLcParenR"/>
              <a:tabLst/>
              <a:defRPr/>
            </a:pPr>
            <a:r>
              <a:rPr kumimoji="0" lang="en-GB" sz="2400" b="1" i="0" u="none" strike="noStrike" kern="1200" cap="none" spc="0" normalizeH="0" baseline="0" noProof="0" dirty="0">
                <a:ln>
                  <a:noFill/>
                </a:ln>
                <a:solidFill>
                  <a:srgbClr val="00B050"/>
                </a:solidFill>
                <a:effectLst/>
                <a:uLnTx/>
                <a:uFillTx/>
                <a:latin typeface="Century Gothic" panose="020B0502020202020204" pitchFamily="34" charset="0"/>
                <a:ea typeface="+mn-ea"/>
                <a:cs typeface="+mn-cs"/>
              </a:rPr>
              <a:t>The Bible says that evil deeds should be returned with good ones, and Helen uses this to help her accept her punishment.</a:t>
            </a:r>
          </a:p>
          <a:p>
            <a:pPr marL="625475" marR="0" lvl="0" indent="-625475" algn="l" defTabSz="914400" rtl="0" eaLnBrk="1" fontAlgn="auto" latinLnBrk="0" hangingPunct="1">
              <a:lnSpc>
                <a:spcPct val="100000"/>
              </a:lnSpc>
              <a:spcBef>
                <a:spcPts val="600"/>
              </a:spcBef>
              <a:spcAft>
                <a:spcPts val="600"/>
              </a:spcAft>
              <a:buClrTx/>
              <a:buSzTx/>
              <a:buFont typeface="+mj-lt"/>
              <a:buAutoNum type="alphaLcParenR"/>
              <a:tabLst/>
              <a:defRPr/>
            </a:pPr>
            <a:r>
              <a:rPr kumimoji="0" lang="en-GB" sz="24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Helen knows that Miss Scatcherd will go to hell for her bad ways, so Helen does not mind accepting the punishment now. </a:t>
            </a:r>
          </a:p>
        </p:txBody>
      </p:sp>
    </p:spTree>
    <p:extLst>
      <p:ext uri="{BB962C8B-B14F-4D97-AF65-F5344CB8AC3E}">
        <p14:creationId xmlns:p14="http://schemas.microsoft.com/office/powerpoint/2010/main" val="207580177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rot="16200000">
            <a:off x="-3075058" y="3075056"/>
            <a:ext cx="6858002" cy="707886"/>
          </a:xfrm>
          <a:prstGeom prst="rect">
            <a:avLst/>
          </a:prstGeom>
          <a:noFill/>
        </p:spPr>
        <p:txBody>
          <a:bodyPr wrap="square" rtlCol="0">
            <a:spAutoFit/>
          </a:bodyPr>
          <a:lstStyle/>
          <a:p>
            <a:pPr algn="ctr"/>
            <a:r>
              <a:rPr lang="en-GB" sz="4000" b="1" dirty="0">
                <a:latin typeface="Century Gothic" panose="020B0502020202020204" pitchFamily="34" charset="0"/>
              </a:rPr>
              <a:t>Feedback</a:t>
            </a:r>
          </a:p>
        </p:txBody>
      </p:sp>
      <p:sp>
        <p:nvSpPr>
          <p:cNvPr id="7" name="TextBox 6"/>
          <p:cNvSpPr txBox="1"/>
          <p:nvPr/>
        </p:nvSpPr>
        <p:spPr>
          <a:xfrm>
            <a:off x="818638" y="188346"/>
            <a:ext cx="8208912" cy="1877437"/>
          </a:xfrm>
          <a:prstGeom prst="rect">
            <a:avLst/>
          </a:prstGeom>
          <a:noFill/>
        </p:spPr>
        <p:txBody>
          <a:bodyPr wrap="square" rtlCol="0">
            <a:spAutoFit/>
          </a:bodyPr>
          <a:lstStyle/>
          <a:p>
            <a:pPr algn="ctr">
              <a:spcBef>
                <a:spcPts val="600"/>
              </a:spcBef>
              <a:spcAft>
                <a:spcPts val="600"/>
              </a:spcAft>
            </a:pPr>
            <a:r>
              <a:rPr lang="en-GB" sz="3200" dirty="0">
                <a:solidFill>
                  <a:schemeClr val="bg1"/>
                </a:solidFill>
                <a:latin typeface="Century Gothic" panose="020B0502020202020204" pitchFamily="34" charset="0"/>
              </a:rPr>
              <a:t>Love this lesson?</a:t>
            </a:r>
          </a:p>
          <a:p>
            <a:pPr algn="ctr">
              <a:spcBef>
                <a:spcPts val="600"/>
              </a:spcBef>
              <a:spcAft>
                <a:spcPts val="600"/>
              </a:spcAft>
            </a:pPr>
            <a:r>
              <a:rPr lang="en-GB" sz="3200" dirty="0">
                <a:solidFill>
                  <a:schemeClr val="bg1"/>
                </a:solidFill>
                <a:latin typeface="Century Gothic" panose="020B0502020202020204" pitchFamily="34" charset="0"/>
              </a:rPr>
              <a:t>Have suggestions for improvements?</a:t>
            </a:r>
          </a:p>
          <a:p>
            <a:pPr algn="ctr">
              <a:spcBef>
                <a:spcPts val="600"/>
              </a:spcBef>
              <a:spcAft>
                <a:spcPts val="600"/>
              </a:spcAft>
            </a:pPr>
            <a:r>
              <a:rPr lang="en-GB" sz="3200" dirty="0">
                <a:solidFill>
                  <a:schemeClr val="bg1"/>
                </a:solidFill>
                <a:latin typeface="Century Gothic" panose="020B0502020202020204" pitchFamily="34" charset="0"/>
              </a:rPr>
              <a:t>Does something need fixing?</a:t>
            </a:r>
          </a:p>
        </p:txBody>
      </p:sp>
      <p:sp>
        <p:nvSpPr>
          <p:cNvPr id="8" name="TextBox 7"/>
          <p:cNvSpPr txBox="1"/>
          <p:nvPr/>
        </p:nvSpPr>
        <p:spPr>
          <a:xfrm>
            <a:off x="1322694" y="4365104"/>
            <a:ext cx="7200800" cy="2215991"/>
          </a:xfrm>
          <a:prstGeom prst="rect">
            <a:avLst/>
          </a:prstGeom>
          <a:noFill/>
        </p:spPr>
        <p:txBody>
          <a:bodyPr wrap="square" rtlCol="0" anchor="t">
            <a:spAutoFit/>
          </a:bodyPr>
          <a:lstStyle/>
          <a:p>
            <a:pPr algn="ctr">
              <a:spcAft>
                <a:spcPts val="600"/>
              </a:spcAft>
            </a:pPr>
            <a:r>
              <a:rPr lang="en-GB" sz="3200" b="1" dirty="0">
                <a:solidFill>
                  <a:schemeClr val="bg1"/>
                </a:solidFill>
                <a:latin typeface="Century Gothic" panose="020B0502020202020204" pitchFamily="34" charset="0"/>
              </a:rPr>
              <a:t>Please let us know! </a:t>
            </a:r>
          </a:p>
          <a:p>
            <a:pPr>
              <a:spcAft>
                <a:spcPts val="600"/>
              </a:spcAft>
            </a:pPr>
            <a:endParaRPr lang="en-GB" sz="3200" dirty="0">
              <a:solidFill>
                <a:schemeClr val="bg1"/>
              </a:solidFill>
              <a:latin typeface="Century Gothic" panose="020B0502020202020204" pitchFamily="34" charset="0"/>
            </a:endParaRPr>
          </a:p>
          <a:p>
            <a:pPr>
              <a:spcAft>
                <a:spcPts val="600"/>
              </a:spcAft>
            </a:pPr>
            <a:r>
              <a:rPr lang="en-GB" sz="3200" dirty="0">
                <a:solidFill>
                  <a:schemeClr val="bg1"/>
                </a:solidFill>
                <a:latin typeface="Century Gothic" panose="020B0502020202020204" pitchFamily="34" charset="0"/>
              </a:rPr>
              <a:t>Fill in </a:t>
            </a:r>
            <a:r>
              <a:rPr lang="en-GB" sz="3200" dirty="0">
                <a:solidFill>
                  <a:schemeClr val="bg1"/>
                </a:solidFill>
                <a:latin typeface="Century Gothic" panose="020B0502020202020204" pitchFamily="34" charset="0"/>
                <a:hlinkClick r:id="rId3"/>
              </a:rPr>
              <a:t>this feedback form</a:t>
            </a:r>
            <a:r>
              <a:rPr lang="en-GB" sz="3200" dirty="0">
                <a:solidFill>
                  <a:schemeClr val="bg1"/>
                </a:solidFill>
                <a:latin typeface="Century Gothic" panose="020B0502020202020204" pitchFamily="34" charset="0"/>
              </a:rPr>
              <a:t> so that we can keep improving. </a:t>
            </a:r>
          </a:p>
        </p:txBody>
      </p:sp>
      <p:pic>
        <p:nvPicPr>
          <p:cNvPr id="6" name="Picture 5" descr="A picture containing text, sign&#10;&#10;Description automatically generated">
            <a:hlinkClick r:id="rId3"/>
            <a:extLst>
              <a:ext uri="{FF2B5EF4-FFF2-40B4-BE49-F238E27FC236}">
                <a16:creationId xmlns:a16="http://schemas.microsoft.com/office/drawing/2014/main" id="{DAFE7A88-C863-6B52-C942-C458EB714E43}"/>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736994" y="2389300"/>
            <a:ext cx="6372200" cy="1568955"/>
          </a:xfrm>
          <a:prstGeom prst="rect">
            <a:avLst/>
          </a:prstGeom>
        </p:spPr>
      </p:pic>
    </p:spTree>
    <p:extLst>
      <p:ext uri="{BB962C8B-B14F-4D97-AF65-F5344CB8AC3E}">
        <p14:creationId xmlns:p14="http://schemas.microsoft.com/office/powerpoint/2010/main" val="42483409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extBox 14">
            <a:extLst>
              <a:ext uri="{FF2B5EF4-FFF2-40B4-BE49-F238E27FC236}">
                <a16:creationId xmlns:a16="http://schemas.microsoft.com/office/drawing/2014/main" id="{BDFA05F4-D159-FD44-96A1-CCE43450116A}"/>
              </a:ext>
            </a:extLst>
          </p:cNvPr>
          <p:cNvSpPr txBox="1"/>
          <p:nvPr/>
        </p:nvSpPr>
        <p:spPr>
          <a:xfrm>
            <a:off x="893476" y="4945149"/>
            <a:ext cx="7710614" cy="1569660"/>
          </a:xfrm>
          <a:prstGeom prst="rect">
            <a:avLst/>
          </a:prstGeom>
          <a:solidFill>
            <a:schemeClr val="tx1"/>
          </a:solidFill>
          <a:ln w="25400">
            <a:solidFill>
              <a:schemeClr val="dk1"/>
            </a:solidFill>
          </a:ln>
        </p:spPr>
        <p:txBody>
          <a:bodyPr wrap="square" rtlCol="0" anchor="t">
            <a:noAutofit/>
          </a:bodyPr>
          <a:lstStyle/>
          <a:p>
            <a:pPr lvl="0" defTabSz="914400">
              <a:spcAft>
                <a:spcPts val="300"/>
              </a:spcAft>
              <a:defRPr/>
            </a:pPr>
            <a:r>
              <a:rPr kumimoji="0" lang="en-GB" sz="2400" b="1"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Extension:</a:t>
            </a:r>
            <a:r>
              <a:rPr lang="en-GB" sz="2400" b="1" dirty="0">
                <a:solidFill>
                  <a:prstClr val="black"/>
                </a:solidFill>
                <a:latin typeface="Century Gothic" panose="020B0502020202020204" pitchFamily="34" charset="0"/>
              </a:rPr>
              <a:t> </a:t>
            </a:r>
            <a:r>
              <a:rPr lang="en-GB" sz="2400" b="1" dirty="0">
                <a:solidFill>
                  <a:srgbClr val="00B050"/>
                </a:solidFill>
                <a:latin typeface="Century Gothic" panose="020B0502020202020204" pitchFamily="34" charset="0"/>
              </a:rPr>
              <a:t>Juxtaposition </a:t>
            </a:r>
            <a:r>
              <a:rPr lang="en-GB" sz="2400" dirty="0">
                <a:solidFill>
                  <a:prstClr val="black"/>
                </a:solidFill>
                <a:latin typeface="Century Gothic" panose="020B0502020202020204" pitchFamily="34" charset="0"/>
              </a:rPr>
              <a:t>is a literary technique where a writer places very different things or people close to each other. This helps to show how the things are similar or different.  </a:t>
            </a:r>
            <a:endParaRPr kumimoji="0" lang="en-US" sz="2400" i="0" u="none" strike="noStrike" kern="1200" cap="none" spc="0" normalizeH="0" baseline="0" noProof="0" dirty="0">
              <a:ln>
                <a:noFill/>
              </a:ln>
              <a:solidFill>
                <a:prstClr val="black"/>
              </a:solidFill>
              <a:effectLst/>
              <a:uLnTx/>
              <a:uFillTx/>
              <a:latin typeface="Century Gothic" panose="020B0502020202020204" pitchFamily="34" charset="0"/>
            </a:endParaRPr>
          </a:p>
        </p:txBody>
      </p:sp>
      <p:sp>
        <p:nvSpPr>
          <p:cNvPr id="14" name="Rectangle 13">
            <a:extLst>
              <a:ext uri="{FF2B5EF4-FFF2-40B4-BE49-F238E27FC236}">
                <a16:creationId xmlns:a16="http://schemas.microsoft.com/office/drawing/2014/main" id="{CA68B732-2FFC-D74A-9B9F-96488A831DEE}"/>
              </a:ext>
            </a:extLst>
          </p:cNvPr>
          <p:cNvSpPr/>
          <p:nvPr/>
        </p:nvSpPr>
        <p:spPr>
          <a:xfrm>
            <a:off x="874774" y="981109"/>
            <a:ext cx="4858761" cy="3813311"/>
          </a:xfrm>
          <a:prstGeom prst="rect">
            <a:avLst/>
          </a:prstGeom>
        </p:spPr>
        <p:style>
          <a:lnRef idx="2">
            <a:schemeClr val="dk1"/>
          </a:lnRef>
          <a:fillRef idx="1">
            <a:schemeClr val="lt1"/>
          </a:fillRef>
          <a:effectRef idx="0">
            <a:schemeClr val="dk1"/>
          </a:effectRef>
          <a:fontRef idx="minor">
            <a:schemeClr val="dk1"/>
          </a:fontRef>
        </p:style>
        <p:txBody>
          <a:bodyPr wrap="square">
            <a:noAutofit/>
          </a:bodyPr>
          <a:lstStyle/>
          <a:p>
            <a:pPr marL="0" marR="0" lvl="0" indent="0" algn="l" defTabSz="914400" rtl="0" eaLnBrk="1" fontAlgn="auto" latinLnBrk="0" hangingPunct="1">
              <a:lnSpc>
                <a:spcPct val="100000"/>
              </a:lnSpc>
              <a:spcBef>
                <a:spcPts val="0"/>
              </a:spcBef>
              <a:spcAft>
                <a:spcPts val="300"/>
              </a:spcAft>
              <a:buClrTx/>
              <a:buSzTx/>
              <a:buFontTx/>
              <a:buNone/>
              <a:tabLst/>
              <a:defRPr/>
            </a:pPr>
            <a:r>
              <a:rPr kumimoji="0" lang="en-US" sz="2200" b="1" i="0" u="none" strike="noStrike" kern="1200" cap="none" spc="0" normalizeH="0" baseline="0" noProof="0" dirty="0">
                <a:ln>
                  <a:noFill/>
                </a:ln>
                <a:solidFill>
                  <a:prstClr val="black"/>
                </a:solidFill>
                <a:effectLst/>
                <a:uLnTx/>
                <a:uFillTx/>
                <a:latin typeface="Century Gothic" panose="020B0502020202020204" pitchFamily="34" charset="0"/>
              </a:rPr>
              <a:t>Do Now:</a:t>
            </a:r>
          </a:p>
          <a:p>
            <a:pPr marL="457200" lvl="0" indent="-457200" defTabSz="914400">
              <a:buFont typeface="+mj-lt"/>
              <a:buAutoNum type="arabicPeriod"/>
              <a:defRPr/>
            </a:pPr>
            <a:r>
              <a:rPr lang="en-US" sz="2200" b="1" dirty="0">
                <a:solidFill>
                  <a:srgbClr val="00B050"/>
                </a:solidFill>
                <a:latin typeface="Century Gothic" panose="020B0502020202020204" pitchFamily="34" charset="0"/>
              </a:rPr>
              <a:t>Helen Burns is another student at Lowood school.</a:t>
            </a:r>
          </a:p>
          <a:p>
            <a:pPr marL="457200" lvl="0" indent="-457200" defTabSz="914400">
              <a:buFont typeface="+mj-lt"/>
              <a:buAutoNum type="arabicPeriod"/>
              <a:defRPr/>
            </a:pPr>
            <a:r>
              <a:rPr lang="en-US" sz="2200" b="1" dirty="0">
                <a:solidFill>
                  <a:srgbClr val="00B050"/>
                </a:solidFill>
                <a:latin typeface="Century Gothic" panose="020B0502020202020204" pitchFamily="34" charset="0"/>
              </a:rPr>
              <a:t>Helen is meek and obedient.</a:t>
            </a:r>
          </a:p>
          <a:p>
            <a:pPr marL="457200" lvl="0" indent="-457200" defTabSz="914400">
              <a:buFont typeface="+mj-lt"/>
              <a:buAutoNum type="arabicPeriod"/>
              <a:defRPr/>
            </a:pPr>
            <a:r>
              <a:rPr lang="en-US" sz="2200" b="1" dirty="0">
                <a:solidFill>
                  <a:srgbClr val="00B050"/>
                </a:solidFill>
                <a:latin typeface="Century Gothic" panose="020B0502020202020204" pitchFamily="34" charset="0"/>
              </a:rPr>
              <a:t>Both Helen and Jane are orphans.</a:t>
            </a:r>
          </a:p>
          <a:p>
            <a:pPr marL="457200" lvl="0" indent="-457200" defTabSz="914400">
              <a:buFont typeface="+mj-lt"/>
              <a:buAutoNum type="arabicPeriod"/>
              <a:defRPr/>
            </a:pPr>
            <a:r>
              <a:rPr lang="en-US" sz="2200" b="1" dirty="0">
                <a:solidFill>
                  <a:srgbClr val="00B050"/>
                </a:solidFill>
                <a:latin typeface="Century Gothic" panose="020B0502020202020204" pitchFamily="34" charset="0"/>
              </a:rPr>
              <a:t>Helen takes her punishment in a calm way, but Jane reacts to punishments passionately.</a:t>
            </a:r>
          </a:p>
          <a:p>
            <a:pPr marL="457200" lvl="0" indent="-457200" defTabSz="914400">
              <a:buFont typeface="+mj-lt"/>
              <a:buAutoNum type="arabicPeriod"/>
              <a:defRPr/>
            </a:pPr>
            <a:endParaRPr lang="en-US" sz="2000" dirty="0">
              <a:solidFill>
                <a:prstClr val="black"/>
              </a:solidFill>
              <a:latin typeface="Century Gothic" panose="020B0502020202020204" pitchFamily="34" charset="0"/>
            </a:endParaRPr>
          </a:p>
          <a:p>
            <a:pPr marL="457200" lvl="0" indent="-457200" defTabSz="914400">
              <a:spcAft>
                <a:spcPts val="300"/>
              </a:spcAft>
              <a:buFont typeface="+mj-lt"/>
              <a:buAutoNum type="arabicPeriod"/>
              <a:defRPr/>
            </a:pPr>
            <a:endParaRPr lang="en-US" sz="2000" dirty="0">
              <a:solidFill>
                <a:prstClr val="black"/>
              </a:solidFill>
              <a:latin typeface="Century Gothic" panose="020B0502020202020204" pitchFamily="34" charset="0"/>
            </a:endParaRPr>
          </a:p>
          <a:p>
            <a:pPr marL="457200" marR="0" lvl="0" indent="-457200" algn="l" defTabSz="914400" rtl="0" eaLnBrk="1" fontAlgn="auto" latinLnBrk="0" hangingPunct="1">
              <a:lnSpc>
                <a:spcPct val="100000"/>
              </a:lnSpc>
              <a:spcBef>
                <a:spcPts val="0"/>
              </a:spcBef>
              <a:spcAft>
                <a:spcPts val="300"/>
              </a:spcAft>
              <a:buClrTx/>
              <a:buSzTx/>
              <a:buFont typeface="+mj-lt"/>
              <a:buAutoNum type="arabicPeriod"/>
              <a:tabLst/>
              <a:defRPr/>
            </a:pPr>
            <a:endParaRPr kumimoji="0" lang="en-US" sz="2000" b="0" i="0" u="none" strike="noStrike" kern="1200" cap="none" spc="0" normalizeH="0" baseline="0" noProof="0" dirty="0">
              <a:ln>
                <a:noFill/>
              </a:ln>
              <a:solidFill>
                <a:prstClr val="black"/>
              </a:solidFill>
              <a:effectLst/>
              <a:uLnTx/>
              <a:uFillTx/>
              <a:latin typeface="Century Gothic" panose="020B0502020202020204" pitchFamily="34" charset="0"/>
            </a:endParaRPr>
          </a:p>
        </p:txBody>
      </p:sp>
      <p:sp>
        <p:nvSpPr>
          <p:cNvPr id="11" name="TextBox 10">
            <a:extLst>
              <a:ext uri="{FF2B5EF4-FFF2-40B4-BE49-F238E27FC236}">
                <a16:creationId xmlns:a16="http://schemas.microsoft.com/office/drawing/2014/main" id="{EA2ABA98-78E5-2B40-B28B-52D499B591A0}"/>
              </a:ext>
            </a:extLst>
          </p:cNvPr>
          <p:cNvSpPr txBox="1"/>
          <p:nvPr/>
        </p:nvSpPr>
        <p:spPr>
          <a:xfrm>
            <a:off x="893476" y="4945149"/>
            <a:ext cx="7710614" cy="1569660"/>
          </a:xfrm>
          <a:prstGeom prst="rect">
            <a:avLst/>
          </a:prstGeom>
          <a:solidFill>
            <a:schemeClr val="tx1"/>
          </a:solidFill>
          <a:ln w="25400">
            <a:solidFill>
              <a:schemeClr val="dk1"/>
            </a:solidFill>
          </a:ln>
        </p:spPr>
        <p:txBody>
          <a:bodyPr wrap="square" rtlCol="0" anchor="t">
            <a:noAutofit/>
          </a:bodyPr>
          <a:lstStyle/>
          <a:p>
            <a:pPr lvl="0" defTabSz="914400">
              <a:spcAft>
                <a:spcPts val="300"/>
              </a:spcAft>
              <a:defRPr/>
            </a:pPr>
            <a:r>
              <a:rPr kumimoji="0" lang="en-GB" sz="2400" b="1"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Extension:</a:t>
            </a:r>
            <a:r>
              <a:rPr lang="en-GB" sz="2400" b="1" dirty="0">
                <a:solidFill>
                  <a:prstClr val="black"/>
                </a:solidFill>
                <a:latin typeface="Century Gothic" panose="020B0502020202020204" pitchFamily="34" charset="0"/>
              </a:rPr>
              <a:t> _______________ </a:t>
            </a:r>
            <a:r>
              <a:rPr lang="en-GB" sz="2400" dirty="0">
                <a:solidFill>
                  <a:prstClr val="black"/>
                </a:solidFill>
                <a:latin typeface="Century Gothic" panose="020B0502020202020204" pitchFamily="34" charset="0"/>
              </a:rPr>
              <a:t>is a literary technique where a writer places very different things or people close to each other. This helps to show how the things are similar or different.  </a:t>
            </a:r>
            <a:endParaRPr kumimoji="0" lang="en-US" sz="2400" i="0" u="none" strike="noStrike" kern="1200" cap="none" spc="0" normalizeH="0" baseline="0" noProof="0" dirty="0">
              <a:ln>
                <a:noFill/>
              </a:ln>
              <a:solidFill>
                <a:prstClr val="black"/>
              </a:solidFill>
              <a:effectLst/>
              <a:uLnTx/>
              <a:uFillTx/>
              <a:latin typeface="Century Gothic" panose="020B0502020202020204" pitchFamily="34" charset="0"/>
            </a:endParaRPr>
          </a:p>
        </p:txBody>
      </p:sp>
      <p:sp>
        <p:nvSpPr>
          <p:cNvPr id="4" name="Rectangle 3"/>
          <p:cNvSpPr/>
          <p:nvPr/>
        </p:nvSpPr>
        <p:spPr>
          <a:xfrm>
            <a:off x="874774" y="981109"/>
            <a:ext cx="4858761" cy="3813311"/>
          </a:xfrm>
          <a:prstGeom prst="rect">
            <a:avLst/>
          </a:prstGeom>
        </p:spPr>
        <p:style>
          <a:lnRef idx="2">
            <a:schemeClr val="dk1"/>
          </a:lnRef>
          <a:fillRef idx="1">
            <a:schemeClr val="lt1"/>
          </a:fillRef>
          <a:effectRef idx="0">
            <a:schemeClr val="dk1"/>
          </a:effectRef>
          <a:fontRef idx="minor">
            <a:schemeClr val="dk1"/>
          </a:fontRef>
        </p:style>
        <p:txBody>
          <a:bodyPr wrap="square">
            <a:noAutofit/>
          </a:bodyPr>
          <a:lstStyle/>
          <a:p>
            <a:pPr marL="0" marR="0" lvl="0" indent="0" algn="l" defTabSz="914400" rtl="0" eaLnBrk="1" fontAlgn="auto" latinLnBrk="0" hangingPunct="1">
              <a:lnSpc>
                <a:spcPct val="100000"/>
              </a:lnSpc>
              <a:spcBef>
                <a:spcPts val="0"/>
              </a:spcBef>
              <a:spcAft>
                <a:spcPts val="300"/>
              </a:spcAft>
              <a:buClrTx/>
              <a:buSzTx/>
              <a:buFontTx/>
              <a:buNone/>
              <a:tabLst/>
              <a:defRPr/>
            </a:pPr>
            <a:r>
              <a:rPr kumimoji="0" lang="en-US" sz="2400" b="1"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Do Now:</a:t>
            </a:r>
          </a:p>
          <a:p>
            <a:pPr marL="457200" lvl="0" indent="-457200" defTabSz="914400">
              <a:buFont typeface="+mj-lt"/>
              <a:buAutoNum type="arabicPeriod"/>
              <a:defRPr/>
            </a:pPr>
            <a:r>
              <a:rPr lang="en-US" sz="2400" dirty="0">
                <a:solidFill>
                  <a:prstClr val="black"/>
                </a:solidFill>
                <a:latin typeface="Century Gothic" panose="020B0502020202020204" pitchFamily="34" charset="0"/>
              </a:rPr>
              <a:t>Who is Helen Burns?</a:t>
            </a:r>
          </a:p>
          <a:p>
            <a:pPr marL="457200" lvl="0" indent="-457200" defTabSz="914400">
              <a:buFont typeface="+mj-lt"/>
              <a:buAutoNum type="arabicPeriod"/>
              <a:defRPr/>
            </a:pPr>
            <a:r>
              <a:rPr lang="en-US" sz="2400" dirty="0">
                <a:solidFill>
                  <a:prstClr val="black"/>
                </a:solidFill>
                <a:latin typeface="Century Gothic" panose="020B0502020202020204" pitchFamily="34" charset="0"/>
              </a:rPr>
              <a:t>List 2 adjectives to describe Helen.</a:t>
            </a:r>
          </a:p>
          <a:p>
            <a:pPr marL="457200" lvl="0" indent="-457200" defTabSz="914400">
              <a:buFont typeface="+mj-lt"/>
              <a:buAutoNum type="arabicPeriod"/>
              <a:defRPr/>
            </a:pPr>
            <a:r>
              <a:rPr lang="en-US" sz="2400" dirty="0">
                <a:solidFill>
                  <a:prstClr val="black"/>
                </a:solidFill>
                <a:latin typeface="Century Gothic" panose="020B0502020202020204" pitchFamily="34" charset="0"/>
              </a:rPr>
              <a:t>How are Jane and Helen Burns similar?</a:t>
            </a:r>
          </a:p>
          <a:p>
            <a:pPr marL="457200" lvl="0" indent="-457200" defTabSz="914400">
              <a:buFont typeface="+mj-lt"/>
              <a:buAutoNum type="arabicPeriod"/>
              <a:defRPr/>
            </a:pPr>
            <a:r>
              <a:rPr lang="en-US" sz="2400" dirty="0">
                <a:solidFill>
                  <a:prstClr val="black"/>
                </a:solidFill>
                <a:latin typeface="Century Gothic" panose="020B0502020202020204" pitchFamily="34" charset="0"/>
              </a:rPr>
              <a:t>How are Jane and Helen Burns different?</a:t>
            </a:r>
          </a:p>
          <a:p>
            <a:pPr marL="457200" lvl="0" indent="-457200" defTabSz="914400">
              <a:spcAft>
                <a:spcPts val="300"/>
              </a:spcAft>
              <a:buFont typeface="+mj-lt"/>
              <a:buAutoNum type="arabicPeriod"/>
              <a:defRPr/>
            </a:pPr>
            <a:endParaRPr lang="en-US" sz="2400" dirty="0">
              <a:solidFill>
                <a:prstClr val="black"/>
              </a:solidFill>
              <a:latin typeface="Century Gothic" panose="020B0502020202020204" pitchFamily="34" charset="0"/>
            </a:endParaRPr>
          </a:p>
          <a:p>
            <a:pPr marL="457200" marR="0" lvl="0" indent="-457200" algn="l" defTabSz="914400" rtl="0" eaLnBrk="1" fontAlgn="auto" latinLnBrk="0" hangingPunct="1">
              <a:lnSpc>
                <a:spcPct val="100000"/>
              </a:lnSpc>
              <a:spcBef>
                <a:spcPts val="0"/>
              </a:spcBef>
              <a:spcAft>
                <a:spcPts val="300"/>
              </a:spcAft>
              <a:buClrTx/>
              <a:buSzTx/>
              <a:buFont typeface="+mj-lt"/>
              <a:buAutoNum type="arabicPeriod"/>
              <a:tabLst/>
              <a:defRPr/>
            </a:pPr>
            <a:endParaRPr kumimoji="0" lang="en-US" sz="24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endParaRPr>
          </a:p>
        </p:txBody>
      </p:sp>
      <p:sp>
        <p:nvSpPr>
          <p:cNvPr id="2" name="TextBox 1"/>
          <p:cNvSpPr txBox="1"/>
          <p:nvPr/>
        </p:nvSpPr>
        <p:spPr>
          <a:xfrm rot="16200000">
            <a:off x="-3075058" y="3075056"/>
            <a:ext cx="6858002" cy="70788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4000" b="1" i="0" u="none" strike="noStrike" kern="1200" cap="none" spc="0" normalizeH="0" baseline="0" noProof="0">
                <a:ln>
                  <a:noFill/>
                </a:ln>
                <a:solidFill>
                  <a:prstClr val="white"/>
                </a:solidFill>
                <a:effectLst/>
                <a:uLnTx/>
                <a:uFillTx/>
                <a:latin typeface="Century Gothic" panose="020B0502020202020204" pitchFamily="34" charset="0"/>
                <a:ea typeface="+mn-ea"/>
                <a:cs typeface="+mn-cs"/>
              </a:rPr>
              <a:t>Do Now</a:t>
            </a:r>
          </a:p>
        </p:txBody>
      </p:sp>
      <p:sp>
        <p:nvSpPr>
          <p:cNvPr id="3" name="TextBox 2"/>
          <p:cNvSpPr txBox="1"/>
          <p:nvPr/>
        </p:nvSpPr>
        <p:spPr>
          <a:xfrm>
            <a:off x="2411760" y="0"/>
            <a:ext cx="6732240" cy="461665"/>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B86CBAB-F592-48CA-9DBC-3822CA5BD95A}" type="datetime2">
              <a:rPr kumimoji="0" lang="en-GB" sz="2400" b="0" i="0" u="none" strike="noStrike" kern="1200" cap="none" spc="0" normalizeH="0" baseline="0" noProof="0" smtClean="0">
                <a:ln>
                  <a:noFill/>
                </a:ln>
                <a:solidFill>
                  <a:prstClr val="black"/>
                </a:solidFill>
                <a:effectLst/>
                <a:uLnTx/>
                <a:uFillTx/>
                <a:latin typeface="Century Gothic" panose="020B0502020202020204"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Tuesday, 14 June 2022</a:t>
            </a:fld>
            <a:endParaRPr kumimoji="0" lang="en-GB" sz="2400" b="0" i="0" u="none" strike="noStrike" kern="1200" cap="none" spc="0" normalizeH="0" baseline="0" noProof="0">
              <a:ln>
                <a:noFill/>
              </a:ln>
              <a:solidFill>
                <a:prstClr val="black"/>
              </a:solidFill>
              <a:effectLst/>
              <a:uLnTx/>
              <a:uFillTx/>
              <a:latin typeface="Century Gothic" panose="020B0502020202020204" pitchFamily="34" charset="0"/>
              <a:ea typeface="+mn-ea"/>
              <a:cs typeface="+mn-cs"/>
            </a:endParaRPr>
          </a:p>
        </p:txBody>
      </p:sp>
      <p:sp>
        <p:nvSpPr>
          <p:cNvPr id="8" name="TextBox 7"/>
          <p:cNvSpPr txBox="1"/>
          <p:nvPr/>
        </p:nvSpPr>
        <p:spPr>
          <a:xfrm>
            <a:off x="975614" y="303058"/>
            <a:ext cx="8168386" cy="584775"/>
          </a:xfrm>
          <a:prstGeom prst="rect">
            <a:avLst/>
          </a:prstGeom>
          <a:ln w="28575">
            <a:noFill/>
          </a:ln>
        </p:spPr>
        <p:txBody>
          <a:bodyPr wrap="square" rtlCol="0" anchor="t">
            <a:spAutoFit/>
          </a:bodyPr>
          <a:lstStyle/>
          <a:p>
            <a:pPr marL="0" marR="0" lvl="0" indent="0" algn="ctr" defTabSz="914400" rtl="0" eaLnBrk="1" fontAlgn="auto" latinLnBrk="0" hangingPunct="1">
              <a:lnSpc>
                <a:spcPct val="100000"/>
              </a:lnSpc>
              <a:spcBef>
                <a:spcPts val="0"/>
              </a:spcBef>
              <a:spcAft>
                <a:spcPts val="300"/>
              </a:spcAft>
              <a:buClrTx/>
              <a:buSzTx/>
              <a:buFontTx/>
              <a:buNone/>
              <a:tabLst/>
              <a:defRPr/>
            </a:pPr>
            <a:r>
              <a:rPr kumimoji="0" lang="en-US" sz="3200" b="1" i="0" u="sng" strike="noStrike" kern="1200" cap="none" spc="0" normalizeH="0" baseline="0" noProof="0" dirty="0">
                <a:ln>
                  <a:noFill/>
                </a:ln>
                <a:solidFill>
                  <a:srgbClr val="000000"/>
                </a:solidFill>
                <a:effectLst/>
                <a:uLnTx/>
                <a:uFillTx/>
                <a:latin typeface="Century Gothic" panose="020B0502020202020204" pitchFamily="34" charset="0"/>
                <a:ea typeface="+mn-ea"/>
                <a:cs typeface="+mn-cs"/>
              </a:rPr>
              <a:t>Helen Burns and Jane Eyre</a:t>
            </a:r>
            <a:endParaRPr kumimoji="0" lang="en-US" sz="3200" b="1" i="0" u="sng"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p:txBody>
      </p:sp>
      <p:pic>
        <p:nvPicPr>
          <p:cNvPr id="10" name="Picture 6" descr="http://img.poptower.com/pic-45141/freya-parks.jpg">
            <a:extLst>
              <a:ext uri="{FF2B5EF4-FFF2-40B4-BE49-F238E27FC236}">
                <a16:creationId xmlns:a16="http://schemas.microsoft.com/office/drawing/2014/main" id="{59FF98A4-5680-B442-A7AD-D985E88405E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51375" y="1156611"/>
            <a:ext cx="2880320" cy="2880320"/>
          </a:xfrm>
          <a:prstGeom prst="rect">
            <a:avLst/>
          </a:prstGeom>
          <a:noFill/>
          <a:extLst>
            <a:ext uri="{909E8E84-426E-40DD-AFC4-6F175D3DCCD1}">
              <a14:hiddenFill xmlns:a14="http://schemas.microsoft.com/office/drawing/2010/main">
                <a:solidFill>
                  <a:srgbClr val="FFFFFF"/>
                </a:solidFill>
              </a14:hiddenFill>
            </a:ext>
          </a:extLst>
        </p:spPr>
      </p:pic>
      <p:sp>
        <p:nvSpPr>
          <p:cNvPr id="13" name="TextBox 12">
            <a:extLst>
              <a:ext uri="{FF2B5EF4-FFF2-40B4-BE49-F238E27FC236}">
                <a16:creationId xmlns:a16="http://schemas.microsoft.com/office/drawing/2014/main" id="{BA4E6DAB-E868-F643-AA5A-E20C59B7CF61}"/>
              </a:ext>
            </a:extLst>
          </p:cNvPr>
          <p:cNvSpPr txBox="1"/>
          <p:nvPr/>
        </p:nvSpPr>
        <p:spPr>
          <a:xfrm>
            <a:off x="6731588" y="3852265"/>
            <a:ext cx="1519894" cy="369332"/>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marL="0" marR="0" lvl="0" indent="0" algn="ctr" defTabSz="914400" rtl="0" eaLnBrk="1" fontAlgn="auto" latinLnBrk="0" hangingPunct="1">
              <a:lnSpc>
                <a:spcPct val="100000"/>
              </a:lnSpc>
              <a:spcBef>
                <a:spcPts val="0"/>
              </a:spcBef>
              <a:spcAft>
                <a:spcPts val="300"/>
              </a:spcAft>
              <a:buClrTx/>
              <a:buSzTx/>
              <a:buFontTx/>
              <a:buNone/>
              <a:tabLst/>
              <a:defRPr/>
            </a:pPr>
            <a:r>
              <a:rPr kumimoji="0" lang="en-GB" sz="1800" b="1"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Helen Burns</a:t>
            </a:r>
          </a:p>
        </p:txBody>
      </p:sp>
    </p:spTree>
    <p:extLst>
      <p:ext uri="{BB962C8B-B14F-4D97-AF65-F5344CB8AC3E}">
        <p14:creationId xmlns:p14="http://schemas.microsoft.com/office/powerpoint/2010/main" val="18789529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hidden"/>
                                      </p:to>
                                    </p:set>
                                  </p:childTnLst>
                                </p:cTn>
                              </p:par>
                              <p:par>
                                <p:cTn id="7" presetID="1" presetClass="exit" presetSubtype="0" fill="hold" grpId="0" nodeType="withEffect">
                                  <p:stCondLst>
                                    <p:cond delay="0"/>
                                  </p:stCondLst>
                                  <p:childTnLst>
                                    <p:set>
                                      <p:cBhvr>
                                        <p:cTn id="8" dur="1" fill="hold">
                                          <p:stCondLst>
                                            <p:cond delay="0"/>
                                          </p:stCondLst>
                                        </p:cTn>
                                        <p:tgtEl>
                                          <p:spTgt spid="11"/>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64692" y="116632"/>
            <a:ext cx="8307507" cy="224676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GB" sz="2400" b="1"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Jane has spent her first day at Lowood School.</a:t>
            </a:r>
          </a:p>
          <a:p>
            <a:pPr marL="342900" marR="0" lvl="0" indent="-342900" algn="l" defTabSz="9144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24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The food is plain, and there is not much of it.</a:t>
            </a:r>
          </a:p>
          <a:p>
            <a:pPr marL="342900" marR="0" lvl="0" indent="-342900" algn="l" defTabSz="9144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24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Much of the day is spent studying.</a:t>
            </a:r>
          </a:p>
          <a:p>
            <a:pPr marL="342900" marR="0" lvl="0" indent="-342900" algn="l" defTabSz="9144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24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The Bible plays an important role in life at Lowood.</a:t>
            </a:r>
          </a:p>
          <a:p>
            <a:pPr marL="342900" marR="0" lvl="0" indent="-342900" algn="l" defTabSz="9144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24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The girls regularly receive punishments. </a:t>
            </a:r>
          </a:p>
        </p:txBody>
      </p:sp>
      <p:pic>
        <p:nvPicPr>
          <p:cNvPr id="3" name="Picture 2"/>
          <p:cNvPicPr>
            <a:picLocks noChangeAspect="1"/>
          </p:cNvPicPr>
          <p:nvPr/>
        </p:nvPicPr>
        <p:blipFill>
          <a:blip r:embed="rId2"/>
          <a:stretch>
            <a:fillRect/>
          </a:stretch>
        </p:blipFill>
        <p:spPr>
          <a:xfrm>
            <a:off x="2104054" y="2363401"/>
            <a:ext cx="5628781" cy="4431168"/>
          </a:xfrm>
          <a:prstGeom prst="rect">
            <a:avLst/>
          </a:prstGeom>
        </p:spPr>
      </p:pic>
      <p:sp>
        <p:nvSpPr>
          <p:cNvPr id="5" name="TextBox 4"/>
          <p:cNvSpPr txBox="1"/>
          <p:nvPr/>
        </p:nvSpPr>
        <p:spPr>
          <a:xfrm rot="16200000">
            <a:off x="-3075058" y="3075056"/>
            <a:ext cx="6858002" cy="70788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40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Lowood School</a:t>
            </a:r>
          </a:p>
        </p:txBody>
      </p:sp>
    </p:spTree>
    <p:extLst>
      <p:ext uri="{BB962C8B-B14F-4D97-AF65-F5344CB8AC3E}">
        <p14:creationId xmlns:p14="http://schemas.microsoft.com/office/powerpoint/2010/main" val="5208692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64692" y="116632"/>
            <a:ext cx="8307507" cy="164660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GB" sz="24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Lowood School is in the North of England, and Jane arrives in the middle of January.</a:t>
            </a:r>
          </a:p>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GB" sz="24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We are about to see how the weather can make life even harder at Lowood!</a:t>
            </a:r>
          </a:p>
        </p:txBody>
      </p:sp>
      <p:sp>
        <p:nvSpPr>
          <p:cNvPr id="7" name="Rectangle 6"/>
          <p:cNvSpPr/>
          <p:nvPr/>
        </p:nvSpPr>
        <p:spPr>
          <a:xfrm>
            <a:off x="781142" y="3928407"/>
            <a:ext cx="5835842" cy="2092881"/>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GB" sz="2400" b="1"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Let’s read.</a:t>
            </a:r>
          </a:p>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GB" sz="2400" b="1"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Read from,  </a:t>
            </a:r>
            <a:r>
              <a:rPr kumimoji="0" lang="en-GB" sz="24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a:t>
            </a:r>
            <a:r>
              <a:rPr kumimoji="0" lang="en-GB" sz="2400" b="0" i="0" u="none"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rPr>
              <a:t>The next day commenced as before’ </a:t>
            </a:r>
            <a:r>
              <a:rPr kumimoji="0" lang="en-GB" sz="2400" b="1" i="0" u="none"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rPr>
              <a:t>(page 63)</a:t>
            </a:r>
          </a:p>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GB" sz="2400" b="1" i="0" u="none" strike="noStrike" kern="1200" cap="none" spc="0" normalizeH="0" baseline="0" noProof="0" dirty="0">
                <a:ln>
                  <a:noFill/>
                </a:ln>
                <a:solidFill>
                  <a:prstClr val="black"/>
                </a:solidFill>
                <a:effectLst/>
                <a:uLnTx/>
                <a:uFillTx/>
                <a:latin typeface="Century Gothic" panose="020B0502020202020204" pitchFamily="34" charset="0"/>
                <a:ea typeface="+mn-ea"/>
                <a:cs typeface="Times New Roman" panose="02020603050405020304" pitchFamily="18" charset="0"/>
              </a:rPr>
              <a:t>Read to,</a:t>
            </a:r>
            <a:r>
              <a:rPr kumimoji="0" lang="en-GB" sz="2400" b="0" i="0" u="none"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rPr>
              <a:t> ‘…a tear glistened on her thin cheek</a:t>
            </a:r>
            <a:r>
              <a:rPr kumimoji="0" lang="en-GB" sz="24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Times New Roman" panose="02020603050405020304" pitchFamily="18" charset="0"/>
              </a:rPr>
              <a:t>’ </a:t>
            </a:r>
            <a:r>
              <a:rPr kumimoji="0" lang="en-GB" sz="2400" b="1" i="0" u="none" strike="noStrike" kern="1200" cap="none" spc="0" normalizeH="0" baseline="0" noProof="0" dirty="0">
                <a:ln>
                  <a:noFill/>
                </a:ln>
                <a:solidFill>
                  <a:prstClr val="black"/>
                </a:solidFill>
                <a:effectLst/>
                <a:uLnTx/>
                <a:uFillTx/>
                <a:latin typeface="Century Gothic" panose="020B0502020202020204" pitchFamily="34" charset="0"/>
                <a:ea typeface="+mn-ea"/>
                <a:cs typeface="Times New Roman" panose="02020603050405020304" pitchFamily="18" charset="0"/>
              </a:rPr>
              <a:t>(page 65)</a:t>
            </a:r>
            <a:endParaRPr kumimoji="0" lang="en-GB" sz="2400" b="1"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endParaRPr>
          </a:p>
        </p:txBody>
      </p:sp>
      <p:pic>
        <p:nvPicPr>
          <p:cNvPr id="8" name="Picture 2" descr="http://pictures.abebooks.com/isbn/9780141441146-u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73788" y="3102065"/>
            <a:ext cx="2398412" cy="3701253"/>
          </a:xfrm>
          <a:prstGeom prst="rect">
            <a:avLst/>
          </a:prstGeom>
          <a:noFill/>
          <a:extLst>
            <a:ext uri="{909E8E84-426E-40DD-AFC4-6F175D3DCCD1}">
              <a14:hiddenFill xmlns:a14="http://schemas.microsoft.com/office/drawing/2010/main">
                <a:solidFill>
                  <a:srgbClr val="FFFFFF"/>
                </a:solidFill>
              </a14:hiddenFill>
            </a:ext>
          </a:extLst>
        </p:spPr>
      </p:pic>
      <p:sp>
        <p:nvSpPr>
          <p:cNvPr id="9" name="TextBox 8"/>
          <p:cNvSpPr txBox="1"/>
          <p:nvPr/>
        </p:nvSpPr>
        <p:spPr>
          <a:xfrm rot="16200000">
            <a:off x="-3075058" y="3075056"/>
            <a:ext cx="6858002" cy="70788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40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Jane Eyre</a:t>
            </a:r>
          </a:p>
        </p:txBody>
      </p:sp>
    </p:spTree>
    <p:extLst>
      <p:ext uri="{BB962C8B-B14F-4D97-AF65-F5344CB8AC3E}">
        <p14:creationId xmlns:p14="http://schemas.microsoft.com/office/powerpoint/2010/main" val="2676576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rot="16200000">
            <a:off x="-3075058" y="3075056"/>
            <a:ext cx="6858002" cy="70788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40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Jane Eyre</a:t>
            </a:r>
          </a:p>
        </p:txBody>
      </p:sp>
      <p:sp>
        <p:nvSpPr>
          <p:cNvPr id="6" name="Rectangle 5"/>
          <p:cNvSpPr/>
          <p:nvPr/>
        </p:nvSpPr>
        <p:spPr>
          <a:xfrm>
            <a:off x="6989138" y="2882"/>
            <a:ext cx="2178495" cy="6740307"/>
          </a:xfrm>
          <a:prstGeom prst="rect">
            <a:avLst/>
          </a:prstGeom>
          <a:solidFill>
            <a:schemeClr val="bg1"/>
          </a:solid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obliged </a:t>
            </a:r>
            <a:r>
              <a:rPr kumimoji="0" lang="en-GB" sz="1800" b="0"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–forced to</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dispense</a:t>
            </a:r>
            <a:r>
              <a:rPr kumimoji="0" lang="en-GB" sz="1800" b="0"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 - leave</a:t>
            </a:r>
            <a:endPar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ewers </a:t>
            </a:r>
            <a:r>
              <a:rPr kumimoji="0" lang="en-GB" sz="1800" b="0"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 water jug</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perish </a:t>
            </a:r>
            <a:r>
              <a:rPr kumimoji="0" lang="en-GB" sz="1800" b="0"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 die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hitherto </a:t>
            </a:r>
            <a:r>
              <a:rPr kumimoji="0" lang="en-GB" sz="1800" b="0"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 before now</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p:txBody>
      </p:sp>
      <p:sp>
        <p:nvSpPr>
          <p:cNvPr id="5" name="TextBox 4"/>
          <p:cNvSpPr txBox="1"/>
          <p:nvPr/>
        </p:nvSpPr>
        <p:spPr>
          <a:xfrm>
            <a:off x="-180528" y="6519446"/>
            <a:ext cx="1080120" cy="338554"/>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600" b="1"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p.63</a:t>
            </a:r>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0358" y="5518944"/>
            <a:ext cx="667170" cy="1000502"/>
          </a:xfrm>
          <a:prstGeom prst="rect">
            <a:avLst/>
          </a:prstGeom>
        </p:spPr>
      </p:pic>
      <p:sp>
        <p:nvSpPr>
          <p:cNvPr id="4" name="Rectangle 3"/>
          <p:cNvSpPr/>
          <p:nvPr/>
        </p:nvSpPr>
        <p:spPr>
          <a:xfrm>
            <a:off x="731520" y="-27711"/>
            <a:ext cx="6233985" cy="5632311"/>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tab pos="441325" algn="l"/>
              </a:tabLst>
              <a:defRPr/>
            </a:pPr>
            <a:r>
              <a:rPr kumimoji="0" lang="en-GB" sz="1800" b="0" i="0" u="none"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rPr>
              <a:t>The next day commenced as before, getting up and dressing by </a:t>
            </a:r>
            <a:r>
              <a:rPr kumimoji="0" lang="en-GB" sz="1800" b="0" i="0" u="none" strike="noStrike" kern="1200" cap="none" spc="0" normalizeH="0" baseline="0" noProof="0" dirty="0" err="1">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rPr>
              <a:t>rushlight</a:t>
            </a:r>
            <a:r>
              <a:rPr kumimoji="0" lang="en-GB" sz="1800" b="0" i="0" u="none"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rPr>
              <a:t>; but this morning we were obliged to dispense with the ceremony of washing; the water in the pitchers was frozen.  A change had taken place in the weather the preceding evening, and a keen north-east wind, whistling through the crevices of our bedroom windows all night long, had made us shiver in our beds, and turned the contents of the ewers to ice.</a:t>
            </a:r>
          </a:p>
          <a:p>
            <a:pPr marL="0" marR="0" lvl="0" indent="0" algn="l" defTabSz="914400" rtl="0" eaLnBrk="1" fontAlgn="auto" latinLnBrk="0" hangingPunct="1">
              <a:lnSpc>
                <a:spcPct val="100000"/>
              </a:lnSpc>
              <a:spcBef>
                <a:spcPts val="0"/>
              </a:spcBef>
              <a:spcAft>
                <a:spcPts val="0"/>
              </a:spcAft>
              <a:buClrTx/>
              <a:buSzTx/>
              <a:buFontTx/>
              <a:buNone/>
              <a:tabLst>
                <a:tab pos="441325" algn="l"/>
              </a:tabLst>
              <a:defRPr/>
            </a:pPr>
            <a:r>
              <a:rPr kumimoji="0" lang="en-GB" sz="1800" b="0" i="0" u="none"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rPr>
              <a:t>	Before the long hour and a half of prayers and Bible-reading was over, I felt ready to perish with cold.  Breakfast-time came at last, and this morning the porridge was not burnt; the quality was eatable, the quantity small.  How small my portion seemed!  I wished it had been doubled.</a:t>
            </a:r>
          </a:p>
          <a:p>
            <a:pPr marL="0" marR="0" lvl="0" indent="0" algn="l" defTabSz="914400" rtl="0" eaLnBrk="1" fontAlgn="auto" latinLnBrk="0" hangingPunct="1">
              <a:lnSpc>
                <a:spcPct val="100000"/>
              </a:lnSpc>
              <a:spcBef>
                <a:spcPts val="0"/>
              </a:spcBef>
              <a:spcAft>
                <a:spcPts val="0"/>
              </a:spcAft>
              <a:buClrTx/>
              <a:buSzTx/>
              <a:buFontTx/>
              <a:buNone/>
              <a:tabLst>
                <a:tab pos="441325" algn="l"/>
              </a:tabLst>
              <a:defRPr/>
            </a:pPr>
            <a:r>
              <a:rPr kumimoji="0" lang="en-GB" sz="1800" b="0" i="0" u="none"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rPr>
              <a:t>	In the course of the day I was enrolled a member of the fourth class, and regular tasks and occupations were assigned me: hitherto, I had only been a spectator of the proceedings at </a:t>
            </a:r>
            <a:r>
              <a:rPr kumimoji="0" lang="en-GB" sz="1800" b="0" i="0" u="none" strike="noStrike" kern="1200" cap="none" spc="0" normalizeH="0" baseline="0" noProof="0" dirty="0" err="1">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rPr>
              <a:t>Lowood</a:t>
            </a:r>
            <a:r>
              <a:rPr kumimoji="0" lang="en-GB" sz="1800" b="0" i="0" u="none"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rPr>
              <a:t>; I was now to become an actor therein.  </a:t>
            </a:r>
          </a:p>
        </p:txBody>
      </p:sp>
    </p:spTree>
    <p:extLst>
      <p:ext uri="{BB962C8B-B14F-4D97-AF65-F5344CB8AC3E}">
        <p14:creationId xmlns:p14="http://schemas.microsoft.com/office/powerpoint/2010/main" val="15483957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rot="16200000">
            <a:off x="-3075058" y="3075056"/>
            <a:ext cx="6858002" cy="70788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40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Jane Eyre</a:t>
            </a:r>
          </a:p>
        </p:txBody>
      </p:sp>
      <p:sp>
        <p:nvSpPr>
          <p:cNvPr id="6" name="Rectangle 5"/>
          <p:cNvSpPr/>
          <p:nvPr/>
        </p:nvSpPr>
        <p:spPr>
          <a:xfrm>
            <a:off x="6989138" y="2882"/>
            <a:ext cx="2178495" cy="6740307"/>
          </a:xfrm>
          <a:prstGeom prst="rect">
            <a:avLst/>
          </a:prstGeom>
          <a:solidFill>
            <a:schemeClr val="bg1"/>
          </a:solid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bewildered </a:t>
            </a:r>
            <a:r>
              <a:rPr kumimoji="0" lang="en-GB" sz="1800" b="0"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 confused</a:t>
            </a:r>
            <a:endPar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muslin </a:t>
            </a:r>
            <a:r>
              <a:rPr kumimoji="0" lang="en-GB" sz="1800" b="0"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 cloth</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hem </a:t>
            </a:r>
            <a:r>
              <a:rPr kumimoji="0" lang="en-GB" sz="1800" b="0"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 sew an edge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acquitted </a:t>
            </a:r>
            <a:r>
              <a:rPr kumimoji="0" lang="en-GB" sz="1800" b="0"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 performed</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animadversions </a:t>
            </a:r>
            <a:r>
              <a:rPr kumimoji="0" lang="en-GB" sz="1800" b="0"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 criticism</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commendation </a:t>
            </a:r>
            <a:r>
              <a:rPr kumimoji="0" lang="en-GB" sz="1800" b="0"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 praise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p:txBody>
      </p:sp>
      <p:sp>
        <p:nvSpPr>
          <p:cNvPr id="5" name="TextBox 4"/>
          <p:cNvSpPr txBox="1"/>
          <p:nvPr/>
        </p:nvSpPr>
        <p:spPr>
          <a:xfrm>
            <a:off x="-180528" y="6519446"/>
            <a:ext cx="1080120" cy="338554"/>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600" b="1"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p.63-64</a:t>
            </a:r>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0358" y="5518944"/>
            <a:ext cx="667170" cy="1000502"/>
          </a:xfrm>
          <a:prstGeom prst="rect">
            <a:avLst/>
          </a:prstGeom>
        </p:spPr>
      </p:pic>
      <p:sp>
        <p:nvSpPr>
          <p:cNvPr id="4" name="Rectangle 3"/>
          <p:cNvSpPr/>
          <p:nvPr/>
        </p:nvSpPr>
        <p:spPr>
          <a:xfrm>
            <a:off x="731520" y="-27711"/>
            <a:ext cx="6233985" cy="6740307"/>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tab pos="441325" algn="l"/>
              </a:tabLst>
              <a:defRPr/>
            </a:pPr>
            <a:r>
              <a:rPr kumimoji="0" lang="en-GB" sz="1800" b="0" i="0" u="none"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rPr>
              <a:t>At first, being little accustomed to learn by heart, the lessons appeared to me both long and difficult; the frequent change from task to task, too, bewildered me; and I was glad when, about three o’clock in the afternoon, Miss Smith put into my hands a border of muslin two yards long, together with needle, thimble, &amp;c., and sent me to sit in a quiet corner of the schoolroom, with directions to hem the same.  At that hour most of the others were sewing likewise; but one class still stood round Miss </a:t>
            </a:r>
            <a:r>
              <a:rPr kumimoji="0" lang="en-GB" sz="1800" b="0" i="0" u="none" strike="noStrike" kern="1200" cap="none" spc="0" normalizeH="0" baseline="0" noProof="0" dirty="0" err="1">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rPr>
              <a:t>Scatcherd’s</a:t>
            </a:r>
            <a:r>
              <a:rPr kumimoji="0" lang="en-GB" sz="1800" b="0" i="0" u="none"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rPr>
              <a:t> chair reading, and as all was quiet, the subject of their lessons could be heard, together with the manner in which each girl acquitted herself, and the animadversions or commendations of Miss Scatcherd on the performance.  It was English history: among the readers I observed my acquaintance of the </a:t>
            </a:r>
            <a:r>
              <a:rPr kumimoji="0" lang="en-GB" sz="1800" b="0" i="0" u="none" strike="noStrike" kern="1200" cap="none" spc="0" normalizeH="0" baseline="0" noProof="0" dirty="0" err="1">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rPr>
              <a:t>verandah</a:t>
            </a:r>
            <a:r>
              <a:rPr kumimoji="0" lang="en-GB" sz="1800" b="0" i="0" u="none"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rPr>
              <a:t>: at the commencement of the lesson, her place had been at the top of the class, but for some error of pronunciation, or some inattention to stops, she was suddenly sent to the very bottom.  Even in that obscure position, Miss Scatcherd continued to make her an object of constant notice: she was continually addressing to her such phrases as the following:—</a:t>
            </a:r>
          </a:p>
        </p:txBody>
      </p:sp>
    </p:spTree>
    <p:extLst>
      <p:ext uri="{BB962C8B-B14F-4D97-AF65-F5344CB8AC3E}">
        <p14:creationId xmlns:p14="http://schemas.microsoft.com/office/powerpoint/2010/main" val="27492300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rot="16200000">
            <a:off x="-3075058" y="3075056"/>
            <a:ext cx="6858002" cy="70788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40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Jane Eyre</a:t>
            </a:r>
          </a:p>
        </p:txBody>
      </p:sp>
      <p:sp>
        <p:nvSpPr>
          <p:cNvPr id="6" name="Rectangle 5"/>
          <p:cNvSpPr/>
          <p:nvPr/>
        </p:nvSpPr>
        <p:spPr>
          <a:xfrm>
            <a:off x="6989138" y="2882"/>
            <a:ext cx="2178495" cy="6740307"/>
          </a:xfrm>
          <a:prstGeom prst="rect">
            <a:avLst/>
          </a:prstGeom>
          <a:solidFill>
            <a:schemeClr val="bg1"/>
          </a:solid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sundry </a:t>
            </a:r>
            <a:r>
              <a:rPr kumimoji="0" lang="en-GB" sz="1800" b="0"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 many</a:t>
            </a:r>
            <a:endPar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tonnage and poundage </a:t>
            </a:r>
            <a:r>
              <a:rPr kumimoji="0" lang="en-GB" sz="1800" b="0"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 weight in tonnes and pounds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p:txBody>
      </p:sp>
      <p:sp>
        <p:nvSpPr>
          <p:cNvPr id="5" name="TextBox 4"/>
          <p:cNvSpPr txBox="1"/>
          <p:nvPr/>
        </p:nvSpPr>
        <p:spPr>
          <a:xfrm>
            <a:off x="-180528" y="6519446"/>
            <a:ext cx="1080120" cy="338554"/>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600" b="1"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p.64</a:t>
            </a:r>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0358" y="5518944"/>
            <a:ext cx="667170" cy="1000502"/>
          </a:xfrm>
          <a:prstGeom prst="rect">
            <a:avLst/>
          </a:prstGeom>
        </p:spPr>
      </p:pic>
      <p:sp>
        <p:nvSpPr>
          <p:cNvPr id="4" name="Rectangle 3"/>
          <p:cNvSpPr/>
          <p:nvPr/>
        </p:nvSpPr>
        <p:spPr>
          <a:xfrm>
            <a:off x="731520" y="-27711"/>
            <a:ext cx="6233985" cy="7017306"/>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tab pos="441325" algn="l"/>
              </a:tabLst>
              <a:defRPr/>
            </a:pPr>
            <a:r>
              <a:rPr kumimoji="0" lang="en-GB" sz="1800" b="0" i="0" u="none"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rPr>
              <a:t>	“Burns” (such it seems was her name: the girls here were all called by their surnames, as boys are elsewhere), “Burns, you are standing on the side of your shoe; turn your toes out immediately.”  “Burns, you poke your chin most unpleasantly; draw it in.” “Burns, I insist on your holding your head up; I will not have you before me in that attitude,” &amp;c. &amp;c.</a:t>
            </a:r>
          </a:p>
          <a:p>
            <a:pPr marL="0" marR="0" lvl="0" indent="0" algn="l" defTabSz="914400" rtl="0" eaLnBrk="1" fontAlgn="auto" latinLnBrk="0" hangingPunct="1">
              <a:lnSpc>
                <a:spcPct val="100000"/>
              </a:lnSpc>
              <a:spcBef>
                <a:spcPts val="0"/>
              </a:spcBef>
              <a:spcAft>
                <a:spcPts val="0"/>
              </a:spcAft>
              <a:buClrTx/>
              <a:buSzTx/>
              <a:buFontTx/>
              <a:buNone/>
              <a:tabLst>
                <a:tab pos="441325" algn="l"/>
              </a:tabLst>
              <a:defRPr/>
            </a:pPr>
            <a:r>
              <a:rPr kumimoji="0" lang="en-GB" sz="1800" b="0" i="0" u="none"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rPr>
              <a:t>	A chapter having been read through twice, the books were closed and the girls examined.  The lesson had comprised part of the reign of Charles I., and there were sundry questions about tonnage and poundage and ship-money, which most of them appeared unable to answer; still, every little difficulty was solved instantly when it reached Burns: her memory seemed to have retained the substance of the whole lesson, and she was ready with answers on every point.  I kept expecting that Miss Scatcherd would praise her attention; but, instead of that, she suddenly cried out—</a:t>
            </a:r>
          </a:p>
          <a:p>
            <a:pPr marL="0" marR="0" lvl="0" indent="0" algn="l" defTabSz="914400" rtl="0" eaLnBrk="1" fontAlgn="auto" latinLnBrk="0" hangingPunct="1">
              <a:lnSpc>
                <a:spcPct val="100000"/>
              </a:lnSpc>
              <a:spcBef>
                <a:spcPts val="0"/>
              </a:spcBef>
              <a:spcAft>
                <a:spcPts val="0"/>
              </a:spcAft>
              <a:buClrTx/>
              <a:buSzTx/>
              <a:buFontTx/>
              <a:buNone/>
              <a:tabLst>
                <a:tab pos="441325" algn="l"/>
              </a:tabLst>
              <a:defRPr/>
            </a:pPr>
            <a:r>
              <a:rPr kumimoji="0" lang="en-GB" sz="1800" b="0" i="0" u="none"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rPr>
              <a:t>	“You dirty, disagreeable girl! you have never cleaned your nails this morning!”</a:t>
            </a:r>
          </a:p>
          <a:p>
            <a:pPr marL="0" marR="0" lvl="0" indent="0" algn="l" defTabSz="914400" rtl="0" eaLnBrk="1" fontAlgn="auto" latinLnBrk="0" hangingPunct="1">
              <a:lnSpc>
                <a:spcPct val="100000"/>
              </a:lnSpc>
              <a:spcBef>
                <a:spcPts val="0"/>
              </a:spcBef>
              <a:spcAft>
                <a:spcPts val="0"/>
              </a:spcAft>
              <a:buClrTx/>
              <a:buSzTx/>
              <a:buFontTx/>
              <a:buNone/>
              <a:tabLst>
                <a:tab pos="441325" algn="l"/>
              </a:tabLst>
              <a:defRPr/>
            </a:pPr>
            <a:r>
              <a:rPr kumimoji="0" lang="en-GB" sz="1800" b="0" i="0" u="none"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rPr>
              <a:t>	Burns made no answer: I wondered at her silence.  “Why,” thought I, “does she not explain that she could neither clean her nails nor wash her face, as the water was frozen?”</a:t>
            </a:r>
          </a:p>
        </p:txBody>
      </p:sp>
    </p:spTree>
    <p:extLst>
      <p:ext uri="{BB962C8B-B14F-4D97-AF65-F5344CB8AC3E}">
        <p14:creationId xmlns:p14="http://schemas.microsoft.com/office/powerpoint/2010/main" val="34487129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rot="16200000">
            <a:off x="-3075058" y="3075056"/>
            <a:ext cx="6858002" cy="70788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40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Jane Eyre</a:t>
            </a:r>
          </a:p>
        </p:txBody>
      </p:sp>
      <p:sp>
        <p:nvSpPr>
          <p:cNvPr id="6" name="Rectangle 5"/>
          <p:cNvSpPr/>
          <p:nvPr/>
        </p:nvSpPr>
        <p:spPr>
          <a:xfrm>
            <a:off x="6989138" y="2882"/>
            <a:ext cx="2178495" cy="6740307"/>
          </a:xfrm>
          <a:prstGeom prst="rect">
            <a:avLst/>
          </a:prstGeom>
          <a:solidFill>
            <a:schemeClr val="bg1"/>
          </a:solid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skein </a:t>
            </a:r>
            <a:r>
              <a:rPr kumimoji="0" lang="en-GB" sz="1800" b="0"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 length</a:t>
            </a:r>
            <a:endPar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strokes </a:t>
            </a:r>
            <a:r>
              <a:rPr kumimoji="0" lang="en-GB" sz="1800" b="0"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 hits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sentiment </a:t>
            </a:r>
            <a:r>
              <a:rPr kumimoji="0" lang="en-GB" sz="1800" b="0"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 feeling</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unavailing </a:t>
            </a:r>
            <a:r>
              <a:rPr kumimoji="0" lang="en-GB" sz="1800" b="0"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 useless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slatternly </a:t>
            </a:r>
            <a:r>
              <a:rPr kumimoji="0" lang="en-GB" sz="1800" b="0"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 dirty</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p:txBody>
      </p:sp>
      <p:sp>
        <p:nvSpPr>
          <p:cNvPr id="5" name="TextBox 4"/>
          <p:cNvSpPr txBox="1"/>
          <p:nvPr/>
        </p:nvSpPr>
        <p:spPr>
          <a:xfrm>
            <a:off x="-180528" y="6519446"/>
            <a:ext cx="1080120" cy="338554"/>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600" b="1"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p.64-65</a:t>
            </a:r>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0358" y="5518944"/>
            <a:ext cx="667170" cy="1000502"/>
          </a:xfrm>
          <a:prstGeom prst="rect">
            <a:avLst/>
          </a:prstGeom>
        </p:spPr>
      </p:pic>
      <p:sp>
        <p:nvSpPr>
          <p:cNvPr id="4" name="Rectangle 3"/>
          <p:cNvSpPr/>
          <p:nvPr/>
        </p:nvSpPr>
        <p:spPr>
          <a:xfrm>
            <a:off x="731520" y="-27711"/>
            <a:ext cx="6233985" cy="6740307"/>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tab pos="441325" algn="l"/>
              </a:tabLst>
              <a:defRPr/>
            </a:pPr>
            <a:r>
              <a:rPr kumimoji="0" lang="en-GB" sz="1800" b="0" i="0" u="none"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rPr>
              <a:t>	My attention was now called off by Miss Smith desiring me to hold a skein of thread: while she was winding it, she talked to me from time to time, asking whether I had ever been at school before, whether I</a:t>
            </a:r>
          </a:p>
          <a:p>
            <a:pPr marL="0" marR="0" lvl="0" indent="0" algn="l" defTabSz="914400" rtl="0" eaLnBrk="1" fontAlgn="auto" latinLnBrk="0" hangingPunct="1">
              <a:lnSpc>
                <a:spcPct val="100000"/>
              </a:lnSpc>
              <a:spcBef>
                <a:spcPts val="0"/>
              </a:spcBef>
              <a:spcAft>
                <a:spcPts val="0"/>
              </a:spcAft>
              <a:buClrTx/>
              <a:buSzTx/>
              <a:buFontTx/>
              <a:buNone/>
              <a:tabLst>
                <a:tab pos="441325" algn="l"/>
              </a:tabLst>
              <a:defRPr/>
            </a:pPr>
            <a:r>
              <a:rPr kumimoji="0" lang="en-GB" sz="1800" b="0" i="0" u="none"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rPr>
              <a:t>could mark, stitch, knit, &amp;c.; till she dismissed me, I could not pursue my observations on Miss </a:t>
            </a:r>
            <a:r>
              <a:rPr kumimoji="0" lang="en-GB" sz="1800" b="0" i="0" u="none" strike="noStrike" kern="1200" cap="none" spc="0" normalizeH="0" baseline="0" noProof="0" dirty="0" err="1">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rPr>
              <a:t>Scatcherd’s</a:t>
            </a:r>
            <a:r>
              <a:rPr kumimoji="0" lang="en-GB" sz="1800" b="0" i="0" u="none"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rPr>
              <a:t> movements.  When I returned to my seat, that lady was just delivering an order of which I did not catch the import; but Burns immediately left the class, and going into the small inner room where the books were kept, returned in half a minute, carrying in her hand a bundle of twigs tied together at one end.  This ominous tool she presented to Miss Scatcherd with a respectful curtesy; then she quietly, and without being told, unloosed her pinafore, and the teacher instantly and sharply inflicted on her neck a dozen strokes with the bunch of twigs.  Not a tear rose to Burns’ eye; and, while I paused from my sewing, because my fingers quivered at this spectacle with a sentiment of unavailing and impotent anger, not a feature of her pensive face altered its ordinary expression.</a:t>
            </a:r>
          </a:p>
          <a:p>
            <a:pPr marL="0" marR="0" lvl="0" indent="0" algn="l" defTabSz="914400" rtl="0" eaLnBrk="1" fontAlgn="auto" latinLnBrk="0" hangingPunct="1">
              <a:lnSpc>
                <a:spcPct val="100000"/>
              </a:lnSpc>
              <a:spcBef>
                <a:spcPts val="0"/>
              </a:spcBef>
              <a:spcAft>
                <a:spcPts val="0"/>
              </a:spcAft>
              <a:buClrTx/>
              <a:buSzTx/>
              <a:buFontTx/>
              <a:buNone/>
              <a:tabLst>
                <a:tab pos="441325" algn="l"/>
              </a:tabLst>
              <a:defRPr/>
            </a:pPr>
            <a:r>
              <a:rPr kumimoji="0" lang="en-GB" sz="1800" b="0" i="0" u="none" strike="noStrike" kern="1200" cap="none" spc="0" normalizeH="0" baseline="0" noProof="0" dirty="0">
                <a:ln>
                  <a:noFill/>
                </a:ln>
                <a:solidFill>
                  <a:prstClr val="black"/>
                </a:solidFill>
                <a:effectLst/>
                <a:uLnTx/>
                <a:uFillTx/>
                <a:latin typeface="Century Gothic" panose="020B0502020202020204" pitchFamily="34" charset="0"/>
                <a:ea typeface="Calibri" panose="020F0502020204030204" pitchFamily="34" charset="0"/>
                <a:cs typeface="Times New Roman" panose="02020603050405020304" pitchFamily="18" charset="0"/>
              </a:rPr>
              <a:t>	“Hardened girl!” exclaimed Miss Scatcherd; “nothing can correct you of your slatternly habits: carry the rod away.”</a:t>
            </a:r>
          </a:p>
        </p:txBody>
      </p:sp>
    </p:spTree>
    <p:extLst>
      <p:ext uri="{BB962C8B-B14F-4D97-AF65-F5344CB8AC3E}">
        <p14:creationId xmlns:p14="http://schemas.microsoft.com/office/powerpoint/2010/main" val="385078430"/>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spcAft>
            <a:spcPts val="300"/>
          </a:spcAft>
          <a:defRPr sz="2400" dirty="0" smtClean="0">
            <a:solidFill>
              <a:schemeClr val="bg1"/>
            </a:solidFill>
            <a:latin typeface="Century Gothic" panose="020B0502020202020204" pitchFamily="34" charset="0"/>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Spring xmlns="66eb2665-5259-4d07-aae6-d909f8d4f955" xsi:nil="true"/>
    <_ip_UnifiedCompliancePolicyProperties xmlns="http://schemas.microsoft.com/sharepoint/v3" xsi:nil="true"/>
    <Ark_x0020_Department xmlns="9c6500c0-19b7-4dc1-a957-fb6bf8f5f217"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38D4F186D698314795AF02BA8E404829" ma:contentTypeVersion="19" ma:contentTypeDescription="Create a new document." ma:contentTypeScope="" ma:versionID="2ac49cd43e7d3cbb574e390169105f02">
  <xsd:schema xmlns:xsd="http://www.w3.org/2001/XMLSchema" xmlns:xs="http://www.w3.org/2001/XMLSchema" xmlns:p="http://schemas.microsoft.com/office/2006/metadata/properties" xmlns:ns1="http://schemas.microsoft.com/sharepoint/v3" xmlns:ns2="9c6500c0-19b7-4dc1-a957-fb6bf8f5f217" xmlns:ns3="b64db6f3-d8b6-4520-ae13-60ac2c110106" xmlns:ns4="66eb2665-5259-4d07-aae6-d909f8d4f955" targetNamespace="http://schemas.microsoft.com/office/2006/metadata/properties" ma:root="true" ma:fieldsID="eebb7405bcd78acff2b4b4eba8e16250" ns1:_="" ns2:_="" ns3:_="" ns4:_="">
    <xsd:import namespace="http://schemas.microsoft.com/sharepoint/v3"/>
    <xsd:import namespace="9c6500c0-19b7-4dc1-a957-fb6bf8f5f217"/>
    <xsd:import namespace="b64db6f3-d8b6-4520-ae13-60ac2c110106"/>
    <xsd:import namespace="66eb2665-5259-4d07-aae6-d909f8d4f955"/>
    <xsd:element name="properties">
      <xsd:complexType>
        <xsd:sequence>
          <xsd:element name="documentManagement">
            <xsd:complexType>
              <xsd:all>
                <xsd:element ref="ns2:SharedWithUsers" minOccurs="0"/>
                <xsd:element ref="ns2:SharedWithDetails" minOccurs="0"/>
                <xsd:element ref="ns3:LastSharedByUser" minOccurs="0"/>
                <xsd:element ref="ns3:LastSharedByTime" minOccurs="0"/>
                <xsd:element ref="ns4:MediaServiceMetadata" minOccurs="0"/>
                <xsd:element ref="ns4:MediaServiceFastMetadata" minOccurs="0"/>
                <xsd:element ref="ns4:Spring" minOccurs="0"/>
                <xsd:element ref="ns4:MediaServiceDateTaken" minOccurs="0"/>
                <xsd:element ref="ns4:MediaServiceAutoTags" minOccurs="0"/>
                <xsd:element ref="ns4:MediaServiceLocation" minOccurs="0"/>
                <xsd:element ref="ns4:MediaServiceOCR" minOccurs="0"/>
                <xsd:element ref="ns4:MediaServiceEventHashCode" minOccurs="0"/>
                <xsd:element ref="ns4:MediaServiceGenerationTime" minOccurs="0"/>
                <xsd:element ref="ns1:_ip_UnifiedCompliancePolicyProperties" minOccurs="0"/>
                <xsd:element ref="ns1:_ip_UnifiedCompliancePolicyUIAction" minOccurs="0"/>
                <xsd:element ref="ns2:Ark_x0020_Department" minOccurs="0"/>
                <xsd:element ref="ns4:MediaServiceAutoKeyPoints" minOccurs="0"/>
                <xsd:element ref="ns4:MediaServiceKeyPoints" minOccurs="0"/>
                <xsd:element ref="ns4: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1" nillable="true" ma:displayName="Unified Compliance Policy Properties" ma:hidden="true" ma:internalName="_ip_UnifiedCompliancePolicyProperties">
      <xsd:simpleType>
        <xsd:restriction base="dms:Note"/>
      </xsd:simpleType>
    </xsd:element>
    <xsd:element name="_ip_UnifiedCompliancePolicyUIAction" ma:index="22"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9c6500c0-19b7-4dc1-a957-fb6bf8f5f217"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Ark_x0020_Department" ma:index="23" nillable="true" ma:displayName="Ark Department" ma:format="Dropdown" ma:internalName="Ark_x0020_Department">
      <xsd:simpleType>
        <xsd:restriction base="dms:Choice">
          <xsd:enumeration value="Admin"/>
          <xsd:enumeration value="ACP"/>
          <xsd:enumeration value="Assessment, System &amp; Data"/>
          <xsd:enumeration value="ATT"/>
          <xsd:enumeration value="Communication"/>
          <xsd:enumeration value="Development"/>
          <xsd:enumeration value="Ed City"/>
          <xsd:enumeration value="Education"/>
          <xsd:enumeration value="English Mastery"/>
          <xsd:enumeration value="Estates"/>
          <xsd:enumeration value="Finance"/>
          <xsd:enumeration value="Governance"/>
          <xsd:enumeration value="HR"/>
          <xsd:enumeration value="Insight"/>
          <xsd:enumeration value="IT"/>
          <xsd:enumeration value="Management Team"/>
          <xsd:enumeration value="Maths Mastery"/>
          <xsd:enumeration value="Music"/>
          <xsd:enumeration value="Now Teach"/>
          <xsd:enumeration value="Office Management"/>
          <xsd:enumeration value="Operations"/>
          <xsd:enumeration value="Pathways &amp; Enrichment"/>
          <xsd:enumeration value="People Team"/>
          <xsd:enumeration value="Professional Learning"/>
          <xsd:enumeration value="Projects"/>
          <xsd:enumeration value="Procurement"/>
          <xsd:enumeration value="Safeguarding"/>
          <xsd:enumeration value="Ventures"/>
        </xsd:restriction>
      </xsd:simpleType>
    </xsd:element>
  </xsd:schema>
  <xsd:schema xmlns:xsd="http://www.w3.org/2001/XMLSchema" xmlns:xs="http://www.w3.org/2001/XMLSchema" xmlns:dms="http://schemas.microsoft.com/office/2006/documentManagement/types" xmlns:pc="http://schemas.microsoft.com/office/infopath/2007/PartnerControls" targetNamespace="b64db6f3-d8b6-4520-ae13-60ac2c110106" elementFormDefault="qualified">
    <xsd:import namespace="http://schemas.microsoft.com/office/2006/documentManagement/types"/>
    <xsd:import namespace="http://schemas.microsoft.com/office/infopath/2007/PartnerControls"/>
    <xsd:element name="LastSharedByUser" ma:index="10" nillable="true" ma:displayName="Last Shared By User" ma:description="" ma:internalName="LastSharedByUser" ma:readOnly="true">
      <xsd:simpleType>
        <xsd:restriction base="dms:Note">
          <xsd:maxLength value="255"/>
        </xsd:restriction>
      </xsd:simpleType>
    </xsd:element>
    <xsd:element name="LastSharedByTime" ma:index="11" nillable="true" ma:displayName="Last Shared By Time" ma:description="" ma:internalName="LastSharedByTime" ma:readOnly="tru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66eb2665-5259-4d07-aae6-d909f8d4f955" elementFormDefault="qualified">
    <xsd:import namespace="http://schemas.microsoft.com/office/2006/documentManagement/types"/>
    <xsd:import namespace="http://schemas.microsoft.com/office/infopath/2007/PartnerControls"/>
    <xsd:element name="MediaServiceMetadata" ma:index="12" nillable="true" ma:displayName="MediaServiceMetadata" ma:description="" ma:hidden="true" ma:internalName="MediaServiceMetadata" ma:readOnly="true">
      <xsd:simpleType>
        <xsd:restriction base="dms:Note"/>
      </xsd:simpleType>
    </xsd:element>
    <xsd:element name="MediaServiceFastMetadata" ma:index="13" nillable="true" ma:displayName="MediaServiceFastMetadata" ma:description="" ma:hidden="true" ma:internalName="MediaServiceFastMetadata" ma:readOnly="true">
      <xsd:simpleType>
        <xsd:restriction base="dms:Note"/>
      </xsd:simpleType>
    </xsd:element>
    <xsd:element name="Spring" ma:index="14" nillable="true" ma:displayName="Term" ma:internalName="Spring">
      <xsd:simpleType>
        <xsd:restriction base="dms:Text"/>
      </xsd:simpleType>
    </xsd:element>
    <xsd:element name="MediaServiceDateTaken" ma:index="15" nillable="true" ma:displayName="MediaServiceDateTaken" ma:description="" ma:hidden="true" ma:internalName="MediaServiceDateTaken" ma:readOnly="true">
      <xsd:simpleType>
        <xsd:restriction base="dms:Text"/>
      </xsd:simpleType>
    </xsd:element>
    <xsd:element name="MediaServiceAutoTags" ma:index="16" nillable="true" ma:displayName="MediaServiceAutoTags" ma:description="" ma:internalName="MediaServiceAutoTags" ma:readOnly="true">
      <xsd:simpleType>
        <xsd:restriction base="dms:Text"/>
      </xsd:simpleType>
    </xsd:element>
    <xsd:element name="MediaServiceLocation" ma:index="17" nillable="true" ma:displayName="MediaServiceLocation" ma:internalName="MediaServiceLocation" ma:readOnly="true">
      <xsd:simpleType>
        <xsd:restriction base="dms:Text"/>
      </xsd:simpleType>
    </xsd:element>
    <xsd:element name="MediaServiceOCR" ma:index="18" nillable="true" ma:displayName="MediaServiceOCR" ma:internalName="MediaServiceOCR" ma:readOnly="true">
      <xsd:simpleType>
        <xsd:restriction base="dms:Note">
          <xsd:maxLength value="255"/>
        </xsd:restriction>
      </xsd:simpleType>
    </xsd:element>
    <xsd:element name="MediaServiceEventHashCode" ma:index="19" nillable="true" ma:displayName="MediaServiceEventHashCode" ma:hidden="true" ma:internalName="MediaServiceEventHashCode" ma:readOnly="true">
      <xsd:simpleType>
        <xsd:restriction base="dms:Text"/>
      </xsd:simpleType>
    </xsd:element>
    <xsd:element name="MediaServiceGenerationTime" ma:index="20" nillable="true" ma:displayName="MediaServiceGenerationTime" ma:hidden="true" ma:internalName="MediaServiceGenerationTime" ma:readOnly="true">
      <xsd:simpleType>
        <xsd:restriction base="dms:Text"/>
      </xsd:simpleType>
    </xsd:element>
    <xsd:element name="MediaServiceAutoKeyPoints" ma:index="24" nillable="true" ma:displayName="MediaServiceAutoKeyPoints" ma:hidden="true" ma:internalName="MediaServiceAutoKeyPoints" ma:readOnly="true">
      <xsd:simpleType>
        <xsd:restriction base="dms:Note"/>
      </xsd:simpleType>
    </xsd:element>
    <xsd:element name="MediaServiceKeyPoints" ma:index="25" nillable="true" ma:displayName="KeyPoints" ma:internalName="MediaServiceKeyPoints" ma:readOnly="true">
      <xsd:simpleType>
        <xsd:restriction base="dms:Note">
          <xsd:maxLength value="255"/>
        </xsd:restriction>
      </xsd:simpleType>
    </xsd:element>
    <xsd:element name="MediaLengthInSeconds" ma:index="26" nillable="true" ma:displayName="Length (seconds)"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54DB6AFE-EE51-48F7-B620-9C91F47D44FC}">
  <ds:schemaRefs>
    <ds:schemaRef ds:uri="http://purl.org/dc/dcmitype/"/>
    <ds:schemaRef ds:uri="http://purl.org/dc/elements/1.1/"/>
    <ds:schemaRef ds:uri="http://schemas.microsoft.com/office/infopath/2007/PartnerControls"/>
    <ds:schemaRef ds:uri="http://www.w3.org/XML/1998/namespace"/>
    <ds:schemaRef ds:uri="http://schemas.microsoft.com/office/2006/metadata/properties"/>
    <ds:schemaRef ds:uri="http://purl.org/dc/terms/"/>
    <ds:schemaRef ds:uri="http://schemas.openxmlformats.org/package/2006/metadata/core-properties"/>
    <ds:schemaRef ds:uri="66eb2665-5259-4d07-aae6-d909f8d4f955"/>
    <ds:schemaRef ds:uri="http://schemas.microsoft.com/office/2006/documentManagement/types"/>
    <ds:schemaRef ds:uri="b64db6f3-d8b6-4520-ae13-60ac2c110106"/>
    <ds:schemaRef ds:uri="9c6500c0-19b7-4dc1-a957-fb6bf8f5f217"/>
    <ds:schemaRef ds:uri="http://schemas.microsoft.com/sharepoint/v3"/>
  </ds:schemaRefs>
</ds:datastoreItem>
</file>

<file path=customXml/itemProps2.xml><?xml version="1.0" encoding="utf-8"?>
<ds:datastoreItem xmlns:ds="http://schemas.openxmlformats.org/officeDocument/2006/customXml" ds:itemID="{FA49DABB-C5F6-4C29-AEF5-7670284B882E}">
  <ds:schemaRefs>
    <ds:schemaRef ds:uri="http://schemas.microsoft.com/sharepoint/v3/contenttype/forms"/>
  </ds:schemaRefs>
</ds:datastoreItem>
</file>

<file path=customXml/itemProps3.xml><?xml version="1.0" encoding="utf-8"?>
<ds:datastoreItem xmlns:ds="http://schemas.openxmlformats.org/officeDocument/2006/customXml" ds:itemID="{484374AB-453F-4DB9-A8B7-B097E61AF23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9c6500c0-19b7-4dc1-a957-fb6bf8f5f217"/>
    <ds:schemaRef ds:uri="b64db6f3-d8b6-4520-ae13-60ac2c110106"/>
    <ds:schemaRef ds:uri="66eb2665-5259-4d07-aae6-d909f8d4f95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422</TotalTime>
  <Words>3960</Words>
  <Application>Microsoft Office PowerPoint</Application>
  <PresentationFormat>On-screen Show (4:3)</PresentationFormat>
  <Paragraphs>354</Paragraphs>
  <Slides>26</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26</vt:i4>
      </vt:variant>
    </vt:vector>
  </HeadingPairs>
  <TitlesOfParts>
    <vt:vector size="31" baseType="lpstr">
      <vt:lpstr>Arial</vt:lpstr>
      <vt:lpstr>Calibri</vt:lpstr>
      <vt:lpstr>Century Gothic</vt:lpstr>
      <vt:lpstr>Georgia</vt:lpstr>
      <vt:lpstr>1_Office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Michlyn Caffrey</dc:creator>
  <cp:lastModifiedBy>Amelia Gann</cp:lastModifiedBy>
  <cp:revision>7</cp:revision>
  <dcterms:created xsi:type="dcterms:W3CDTF">2021-05-26T09:50:56Z</dcterms:created>
  <dcterms:modified xsi:type="dcterms:W3CDTF">2022-06-14T08:42:37Z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0x01010038D4F186D698314795AF02BA8E404829</vt:lpwstr>
  </property>
</Properties>
</file>